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79978C-074E-40B4-AA81-E3B1F93B1F6D}" type="datetimeFigureOut">
              <a:rPr lang="tr-TR" smtClean="0"/>
              <a:t>18.11.2019</a:t>
            </a:fld>
            <a:endParaRPr lang="tr-TR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FEAFB9-A19D-4535-A30E-720564C43194}" type="slidenum">
              <a:rPr lang="tr-TR" smtClean="0"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79978C-074E-40B4-AA81-E3B1F93B1F6D}" type="datetimeFigureOut">
              <a:rPr lang="tr-TR" smtClean="0"/>
              <a:t>18.11.2019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FEAFB9-A19D-4535-A30E-720564C43194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79978C-074E-40B4-AA81-E3B1F93B1F6D}" type="datetimeFigureOut">
              <a:rPr lang="tr-TR" smtClean="0"/>
              <a:t>18.11.2019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FEAFB9-A19D-4535-A30E-720564C43194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79978C-074E-40B4-AA81-E3B1F93B1F6D}" type="datetimeFigureOut">
              <a:rPr lang="tr-TR" smtClean="0"/>
              <a:t>18.11.2019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FEAFB9-A19D-4535-A30E-720564C43194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79978C-074E-40B4-AA81-E3B1F93B1F6D}" type="datetimeFigureOut">
              <a:rPr lang="tr-TR" smtClean="0"/>
              <a:t>18.11.2019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FEAFB9-A19D-4535-A30E-720564C43194}" type="slidenum">
              <a:rPr lang="tr-TR" smtClean="0"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79978C-074E-40B4-AA81-E3B1F93B1F6D}" type="datetimeFigureOut">
              <a:rPr lang="tr-TR" smtClean="0"/>
              <a:t>18.11.2019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FEAFB9-A19D-4535-A30E-720564C43194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79978C-074E-40B4-AA81-E3B1F93B1F6D}" type="datetimeFigureOut">
              <a:rPr lang="tr-TR" smtClean="0"/>
              <a:t>18.11.2019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FEAFB9-A19D-4535-A30E-720564C43194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79978C-074E-40B4-AA81-E3B1F93B1F6D}" type="datetimeFigureOut">
              <a:rPr lang="tr-TR" smtClean="0"/>
              <a:t>18.11.2019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FEAFB9-A19D-4535-A30E-720564C43194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79978C-074E-40B4-AA81-E3B1F93B1F6D}" type="datetimeFigureOut">
              <a:rPr lang="tr-TR" smtClean="0"/>
              <a:t>18.11.2019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FEAFB9-A19D-4535-A30E-720564C43194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79978C-074E-40B4-AA81-E3B1F93B1F6D}" type="datetimeFigureOut">
              <a:rPr lang="tr-TR" smtClean="0"/>
              <a:t>18.11.2019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FEAFB9-A19D-4535-A30E-720564C43194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79978C-074E-40B4-AA81-E3B1F93B1F6D}" type="datetimeFigureOut">
              <a:rPr lang="tr-TR" smtClean="0"/>
              <a:t>18.11.2019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EEFEAFB9-A19D-4535-A30E-720564C43194}" type="slidenum">
              <a:rPr lang="tr-TR" smtClean="0"/>
              <a:t>‹#›</a:t>
            </a:fld>
            <a:endParaRPr lang="tr-T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D79978C-074E-40B4-AA81-E3B1F93B1F6D}" type="datetimeFigureOut">
              <a:rPr lang="tr-TR" smtClean="0"/>
              <a:t>18.11.2019</a:t>
            </a:fld>
            <a:endParaRPr lang="tr-TR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EEFEAFB9-A19D-4535-A30E-720564C43194}" type="slidenum">
              <a:rPr lang="tr-TR" smtClean="0"/>
              <a:t>‹#›</a:t>
            </a:fld>
            <a:endParaRPr lang="tr-TR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/>
              <a:t>İnsan </a:t>
            </a:r>
            <a:r>
              <a:rPr lang="tr-TR" dirty="0" smtClean="0"/>
              <a:t>Kaynakları Yönetimi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2250113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/>
              <a:t>İnsan Kaynakları Yönetimi nedir?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tr-TR"/>
              <a:t>Herhangi bir örgütsel ve çevresel ortamdaki insan kaynağının, çevreye,örgüte ve insanın kendisine yararlı olacak bir şekilde ve yasalara da uygun olarak yönetilmesine ilişkin faaliyetlere İnsan kaynakları yönetimi denir</a:t>
            </a:r>
          </a:p>
        </p:txBody>
      </p:sp>
    </p:spTree>
    <p:extLst>
      <p:ext uri="{BB962C8B-B14F-4D97-AF65-F5344CB8AC3E}">
        <p14:creationId xmlns:p14="http://schemas.microsoft.com/office/powerpoint/2010/main" val="189819521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sz="4000"/>
              <a:t>İnsan kaynakları yönetimini Önemini artıran  faktörler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tr-TR" sz="3300"/>
              <a:t>Artan işgücü maliyetleri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tr-TR" sz="2500"/>
              <a:t>-İşgücü devir oranının düşmesi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tr-TR" sz="2500"/>
              <a:t>-Devamsızlık oranı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tr-TR" sz="2500"/>
              <a:t>-İş kazalarının neden olduğu kayıplar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tr-TR" sz="2500"/>
              <a:t>-Ürün niteliğinin artırılması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tr-TR" sz="2500"/>
              <a:t>-İşyeri ortamında moral ve motivasyon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tr-TR" sz="2500"/>
              <a:t>-İşgören ve işveren çatışmasını azaltılması</a:t>
            </a:r>
          </a:p>
          <a:p>
            <a:pPr>
              <a:lnSpc>
                <a:spcPct val="80000"/>
              </a:lnSpc>
            </a:pPr>
            <a:r>
              <a:rPr lang="tr-TR" sz="3300"/>
              <a:t>Verimlilik</a:t>
            </a:r>
          </a:p>
          <a:p>
            <a:pPr>
              <a:lnSpc>
                <a:spcPct val="80000"/>
              </a:lnSpc>
            </a:pPr>
            <a:r>
              <a:rPr lang="tr-TR" sz="3300"/>
              <a:t>Değişimler</a:t>
            </a:r>
          </a:p>
          <a:p>
            <a:pPr>
              <a:lnSpc>
                <a:spcPct val="80000"/>
              </a:lnSpc>
            </a:pPr>
            <a:r>
              <a:rPr lang="tr-TR" sz="3300"/>
              <a:t>İşgücündeki olumsuzluk beklentileri</a:t>
            </a:r>
          </a:p>
          <a:p>
            <a:pPr>
              <a:lnSpc>
                <a:spcPct val="80000"/>
              </a:lnSpc>
            </a:pPr>
            <a:endParaRPr lang="tr-TR" sz="3300"/>
          </a:p>
        </p:txBody>
      </p:sp>
    </p:spTree>
    <p:extLst>
      <p:ext uri="{BB962C8B-B14F-4D97-AF65-F5344CB8AC3E}">
        <p14:creationId xmlns:p14="http://schemas.microsoft.com/office/powerpoint/2010/main" val="250631114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İKY Oluşturan İşlevler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idx="1"/>
          </p:nvPr>
        </p:nvSpPr>
        <p:spPr>
          <a:xfrm>
            <a:off x="468313" y="908050"/>
            <a:ext cx="8229600" cy="5589588"/>
          </a:xfrm>
        </p:spPr>
        <p:txBody>
          <a:bodyPr>
            <a:normAutofit lnSpcReduction="10000"/>
          </a:bodyPr>
          <a:lstStyle/>
          <a:p>
            <a:pPr>
              <a:lnSpc>
                <a:spcPct val="80000"/>
              </a:lnSpc>
            </a:pPr>
            <a:r>
              <a:rPr lang="tr-TR" sz="1600">
                <a:solidFill>
                  <a:srgbClr val="0066FF"/>
                </a:solidFill>
              </a:rPr>
              <a:t>Planlama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tr-TR" sz="1200"/>
              <a:t>-İK Planlması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tr-TR" sz="1200"/>
              <a:t>-Programlama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tr-TR" sz="1200"/>
              <a:t>-İş analizleri</a:t>
            </a:r>
          </a:p>
          <a:p>
            <a:pPr>
              <a:lnSpc>
                <a:spcPct val="80000"/>
              </a:lnSpc>
            </a:pPr>
            <a:r>
              <a:rPr lang="tr-TR" sz="1600">
                <a:solidFill>
                  <a:srgbClr val="0066FF"/>
                </a:solidFill>
              </a:rPr>
              <a:t>Kadrolama</a:t>
            </a:r>
          </a:p>
          <a:p>
            <a:pPr>
              <a:lnSpc>
                <a:spcPct val="80000"/>
              </a:lnSpc>
              <a:buFontTx/>
              <a:buChar char="-"/>
            </a:pPr>
            <a:r>
              <a:rPr lang="tr-TR" sz="1200"/>
              <a:t>Persoenl sağlama</a:t>
            </a:r>
          </a:p>
          <a:p>
            <a:pPr>
              <a:lnSpc>
                <a:spcPct val="80000"/>
              </a:lnSpc>
              <a:buFontTx/>
              <a:buChar char="-"/>
            </a:pPr>
            <a:r>
              <a:rPr lang="tr-TR" sz="1200"/>
              <a:t>_persoenl seçme</a:t>
            </a:r>
          </a:p>
          <a:p>
            <a:pPr>
              <a:lnSpc>
                <a:spcPct val="80000"/>
              </a:lnSpc>
              <a:buFontTx/>
              <a:buChar char="-"/>
            </a:pPr>
            <a:r>
              <a:rPr lang="tr-TR" sz="1200"/>
              <a:t>Personel yerleştirme</a:t>
            </a:r>
          </a:p>
          <a:p>
            <a:pPr>
              <a:lnSpc>
                <a:spcPct val="80000"/>
              </a:lnSpc>
              <a:buFontTx/>
              <a:buChar char="-"/>
            </a:pPr>
            <a:r>
              <a:rPr lang="tr-TR" sz="1200"/>
              <a:t>Personel oriyantasyon</a:t>
            </a:r>
          </a:p>
          <a:p>
            <a:pPr>
              <a:lnSpc>
                <a:spcPct val="80000"/>
              </a:lnSpc>
            </a:pPr>
            <a:r>
              <a:rPr lang="tr-TR" sz="1600">
                <a:solidFill>
                  <a:srgbClr val="0066FF"/>
                </a:solidFill>
              </a:rPr>
              <a:t>Değerleme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tr-TR" sz="1200"/>
              <a:t>-iş değerleme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tr-TR" sz="1200"/>
              <a:t>-Performans değerleme</a:t>
            </a:r>
          </a:p>
          <a:p>
            <a:pPr>
              <a:lnSpc>
                <a:spcPct val="80000"/>
              </a:lnSpc>
            </a:pPr>
            <a:r>
              <a:rPr lang="tr-TR" sz="1600">
                <a:solidFill>
                  <a:srgbClr val="0066FF"/>
                </a:solidFill>
              </a:rPr>
              <a:t>Ödüllendirme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tr-TR" sz="1200"/>
              <a:t>-Temel ücret/maaş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tr-TR" sz="1200"/>
              <a:t>-Özendirici sistemler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tr-TR" sz="1200"/>
              <a:t>-yan ödüller</a:t>
            </a:r>
          </a:p>
          <a:p>
            <a:pPr>
              <a:lnSpc>
                <a:spcPct val="80000"/>
              </a:lnSpc>
            </a:pPr>
            <a:r>
              <a:rPr lang="tr-TR" sz="1600">
                <a:solidFill>
                  <a:srgbClr val="0066FF"/>
                </a:solidFill>
              </a:rPr>
              <a:t>Yetiştirme ve geliştirme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tr-TR" sz="1200"/>
              <a:t>-Kariyer Palnlama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tr-TR" sz="1200"/>
              <a:t>Eğitim&amp;Geliştirme</a:t>
            </a:r>
          </a:p>
          <a:p>
            <a:pPr>
              <a:lnSpc>
                <a:spcPct val="80000"/>
              </a:lnSpc>
            </a:pPr>
            <a:r>
              <a:rPr lang="tr-TR" sz="1600">
                <a:solidFill>
                  <a:srgbClr val="0066FF"/>
                </a:solidFill>
              </a:rPr>
              <a:t>Endüstri İlişkileri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tr-TR" sz="1200"/>
              <a:t>-Toplu pazarlık ve sözleşme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tr-TR" sz="1200"/>
              <a:t>-Şikayet yöntemleri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tr-TR" sz="1200"/>
              <a:t>-Örgütlenme</a:t>
            </a:r>
          </a:p>
          <a:p>
            <a:pPr>
              <a:lnSpc>
                <a:spcPct val="80000"/>
              </a:lnSpc>
            </a:pPr>
            <a:r>
              <a:rPr lang="tr-TR" sz="1600">
                <a:solidFill>
                  <a:srgbClr val="0066FF"/>
                </a:solidFill>
              </a:rPr>
              <a:t>Koruma 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tr-TR" sz="1200"/>
              <a:t>-İşgüvenliğ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tr-TR" sz="1200"/>
              <a:t>-İşgören sağlığı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tr-TR" sz="1200"/>
              <a:t>-İş yaşamının kalitesi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tr-TR" sz="1200"/>
              <a:t>-Veri toplama ve kullanma</a:t>
            </a:r>
          </a:p>
          <a:p>
            <a:pPr>
              <a:lnSpc>
                <a:spcPct val="80000"/>
              </a:lnSpc>
              <a:buFontTx/>
              <a:buChar char="-"/>
            </a:pPr>
            <a:endParaRPr lang="tr-TR" sz="1200"/>
          </a:p>
        </p:txBody>
      </p:sp>
    </p:spTree>
    <p:extLst>
      <p:ext uri="{BB962C8B-B14F-4D97-AF65-F5344CB8AC3E}">
        <p14:creationId xmlns:p14="http://schemas.microsoft.com/office/powerpoint/2010/main" val="38404761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>
                <a:solidFill>
                  <a:srgbClr val="FF0000"/>
                </a:solidFill>
              </a:rPr>
              <a:t>PERSONEL YÖNETİMİ</a:t>
            </a:r>
            <a:endParaRPr lang="en-US">
              <a:solidFill>
                <a:srgbClr val="FF0000"/>
              </a:solidFill>
            </a:endParaRPr>
          </a:p>
        </p:txBody>
      </p:sp>
      <p:sp>
        <p:nvSpPr>
          <p:cNvPr id="717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  <a:buFontTx/>
              <a:buNone/>
            </a:pPr>
            <a:r>
              <a:rPr lang="tr-TR" sz="2800">
                <a:solidFill>
                  <a:srgbClr val="FF0000"/>
                </a:solidFill>
              </a:rPr>
              <a:t>Personel : </a:t>
            </a:r>
            <a:r>
              <a:rPr lang="tr-TR" sz="2800"/>
              <a:t>Örgütte, yönetsel ve örgütsel bütün faaliyetlere katılan beşeri kaynakları ifade eder.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tr-TR" sz="2800"/>
              <a:t>    Şahıslar yaptıkları görevlerin nitelikleri bakımından gruplandırılmaya tabi tutulabilirler. Örgütün ,</a:t>
            </a:r>
          </a:p>
          <a:p>
            <a:pPr>
              <a:lnSpc>
                <a:spcPct val="90000"/>
              </a:lnSpc>
            </a:pPr>
            <a:r>
              <a:rPr lang="tr-TR" sz="2800">
                <a:solidFill>
                  <a:srgbClr val="FF0000"/>
                </a:solidFill>
              </a:rPr>
              <a:t>Yönetici personeli</a:t>
            </a:r>
          </a:p>
          <a:p>
            <a:pPr>
              <a:lnSpc>
                <a:spcPct val="90000"/>
              </a:lnSpc>
            </a:pPr>
            <a:r>
              <a:rPr lang="tr-TR" sz="2800">
                <a:solidFill>
                  <a:srgbClr val="FF0000"/>
                </a:solidFill>
              </a:rPr>
              <a:t>Büro personeli</a:t>
            </a:r>
          </a:p>
          <a:p>
            <a:pPr>
              <a:lnSpc>
                <a:spcPct val="90000"/>
              </a:lnSpc>
            </a:pPr>
            <a:r>
              <a:rPr lang="tr-TR" sz="2800">
                <a:solidFill>
                  <a:srgbClr val="FF0000"/>
                </a:solidFill>
              </a:rPr>
              <a:t>Teknik Personel</a:t>
            </a:r>
          </a:p>
          <a:p>
            <a:pPr>
              <a:lnSpc>
                <a:spcPct val="90000"/>
              </a:lnSpc>
            </a:pPr>
            <a:r>
              <a:rPr lang="tr-TR" sz="2800">
                <a:solidFill>
                  <a:srgbClr val="FF0000"/>
                </a:solidFill>
              </a:rPr>
              <a:t>İşçiler v.b.</a:t>
            </a:r>
            <a:endParaRPr lang="en-US" sz="280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26349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>
                <a:solidFill>
                  <a:srgbClr val="FF0000"/>
                </a:solidFill>
              </a:rPr>
              <a:t>Personel Fonksiyonu Faaliyetleri</a:t>
            </a:r>
            <a:endParaRPr lang="en-US">
              <a:solidFill>
                <a:srgbClr val="FF0000"/>
              </a:solidFill>
            </a:endParaRPr>
          </a:p>
        </p:txBody>
      </p:sp>
      <p:sp>
        <p:nvSpPr>
          <p:cNvPr id="921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tr-TR" sz="2800"/>
              <a:t>İş analizi</a:t>
            </a:r>
          </a:p>
          <a:p>
            <a:r>
              <a:rPr lang="tr-TR" sz="2800"/>
              <a:t>İş gücü analizi</a:t>
            </a:r>
          </a:p>
          <a:p>
            <a:r>
              <a:rPr lang="tr-TR" sz="2800"/>
              <a:t>Çalışacak elemanların nitelik ve niceliklerinin belirlenmesi</a:t>
            </a:r>
          </a:p>
          <a:p>
            <a:r>
              <a:rPr lang="tr-TR" sz="2800"/>
              <a:t>Çalışacak elemanların tedariki</a:t>
            </a:r>
          </a:p>
          <a:p>
            <a:r>
              <a:rPr lang="tr-TR" sz="2800"/>
              <a:t>Çalışacak elemanların istihdamı</a:t>
            </a:r>
          </a:p>
          <a:p>
            <a:r>
              <a:rPr lang="tr-TR" sz="2800"/>
              <a:t>Başarı değerlendirmeleri</a:t>
            </a:r>
          </a:p>
          <a:p>
            <a:r>
              <a:rPr lang="tr-TR" sz="2800"/>
              <a:t>Eğitim ve geliştirme çabaları</a:t>
            </a:r>
            <a:endParaRPr lang="en-US" sz="2800"/>
          </a:p>
        </p:txBody>
      </p:sp>
    </p:spTree>
    <p:extLst>
      <p:ext uri="{BB962C8B-B14F-4D97-AF65-F5344CB8AC3E}">
        <p14:creationId xmlns:p14="http://schemas.microsoft.com/office/powerpoint/2010/main" val="25514656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>
                <a:solidFill>
                  <a:srgbClr val="FF0000"/>
                </a:solidFill>
              </a:rPr>
              <a:t>Personel Yönetimi Faaliyetleri</a:t>
            </a:r>
            <a:endParaRPr lang="en-US">
              <a:solidFill>
                <a:srgbClr val="FF0000"/>
              </a:solidFill>
            </a:endParaRPr>
          </a:p>
        </p:txBody>
      </p:sp>
      <p:sp>
        <p:nvSpPr>
          <p:cNvPr id="1024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tr-TR"/>
              <a:t>Personel ücretleri</a:t>
            </a:r>
          </a:p>
          <a:p>
            <a:r>
              <a:rPr lang="tr-TR"/>
              <a:t>Yan ödemeler</a:t>
            </a:r>
          </a:p>
          <a:p>
            <a:r>
              <a:rPr lang="tr-TR"/>
              <a:t>Sigorta kesenekleri</a:t>
            </a:r>
          </a:p>
          <a:p>
            <a:r>
              <a:rPr lang="tr-TR"/>
              <a:t>İzinler </a:t>
            </a:r>
          </a:p>
          <a:p>
            <a:r>
              <a:rPr lang="tr-TR"/>
              <a:t>Raporlar</a:t>
            </a:r>
          </a:p>
          <a:p>
            <a:r>
              <a:rPr lang="tr-TR"/>
              <a:t>Tayinler</a:t>
            </a:r>
          </a:p>
          <a:p>
            <a:r>
              <a:rPr lang="tr-TR"/>
              <a:t>Terfiler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30987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838200"/>
            <a:ext cx="7848600" cy="1295400"/>
          </a:xfrm>
        </p:spPr>
        <p:txBody>
          <a:bodyPr>
            <a:normAutofit fontScale="90000"/>
          </a:bodyPr>
          <a:lstStyle/>
          <a:p>
            <a:pPr algn="l"/>
            <a:r>
              <a:rPr lang="tr-TR" dirty="0">
                <a:solidFill>
                  <a:srgbClr val="FF0000"/>
                </a:solidFill>
              </a:rPr>
              <a:t>Personel             İnsan Kaynakları</a:t>
            </a:r>
            <a:br>
              <a:rPr lang="tr-TR" dirty="0">
                <a:solidFill>
                  <a:srgbClr val="FF0000"/>
                </a:solidFill>
              </a:rPr>
            </a:br>
            <a:r>
              <a:rPr lang="tr-TR" dirty="0">
                <a:solidFill>
                  <a:srgbClr val="FF0000"/>
                </a:solidFill>
              </a:rPr>
              <a:t>Yönetimi                  </a:t>
            </a:r>
            <a:r>
              <a:rPr lang="tr-TR" dirty="0" err="1">
                <a:solidFill>
                  <a:srgbClr val="FF0000"/>
                </a:solidFill>
              </a:rPr>
              <a:t>Yönetimi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126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algn="ctr">
              <a:buFontTx/>
              <a:buNone/>
            </a:pPr>
            <a:r>
              <a:rPr lang="tr-TR" sz="5400"/>
              <a:t> </a:t>
            </a:r>
            <a:endParaRPr lang="en-US"/>
          </a:p>
        </p:txBody>
      </p:sp>
      <p:sp>
        <p:nvSpPr>
          <p:cNvPr id="11268" name="Line 4"/>
          <p:cNvSpPr>
            <a:spLocks noChangeShapeType="1"/>
          </p:cNvSpPr>
          <p:nvPr/>
        </p:nvSpPr>
        <p:spPr bwMode="auto">
          <a:xfrm>
            <a:off x="2699792" y="1219200"/>
            <a:ext cx="1320552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11269" name="Rectangle 5"/>
          <p:cNvSpPr>
            <a:spLocks noChangeArrowheads="1"/>
          </p:cNvSpPr>
          <p:nvPr/>
        </p:nvSpPr>
        <p:spPr bwMode="auto">
          <a:xfrm>
            <a:off x="990600" y="2971800"/>
            <a:ext cx="7162800" cy="19050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spcBef>
                <a:spcPct val="20000"/>
              </a:spcBef>
            </a:pPr>
            <a:r>
              <a:rPr lang="tr-TR" sz="3200">
                <a:latin typeface="Times New Roman" pitchFamily="18" charset="0"/>
              </a:rPr>
              <a:t> Çalışanların, yönetim ile ilgili sorunlarında</a:t>
            </a:r>
          </a:p>
          <a:p>
            <a:pPr algn="ctr">
              <a:spcBef>
                <a:spcPct val="20000"/>
              </a:spcBef>
            </a:pPr>
            <a:r>
              <a:rPr lang="tr-TR" sz="3200">
                <a:latin typeface="Times New Roman" pitchFamily="18" charset="0"/>
              </a:rPr>
              <a:t> </a:t>
            </a:r>
            <a:r>
              <a:rPr lang="tr-TR" sz="3200" i="1">
                <a:latin typeface="Times New Roman" pitchFamily="18" charset="0"/>
              </a:rPr>
              <a:t>Personel Yönetimi </a:t>
            </a:r>
            <a:r>
              <a:rPr lang="tr-TR" sz="3200">
                <a:latin typeface="Times New Roman" pitchFamily="18" charset="0"/>
              </a:rPr>
              <a:t>yetersiz kalmıştır.</a:t>
            </a:r>
            <a:endParaRPr lang="en-US" sz="3200">
              <a:latin typeface="Times New Roman" pitchFamily="18" charset="0"/>
            </a:endParaRPr>
          </a:p>
          <a:p>
            <a:pPr algn="ctr"/>
            <a:endParaRPr lang="en-US" sz="2400" i="1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78404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74638"/>
            <a:ext cx="7772400" cy="1143000"/>
          </a:xfrm>
        </p:spPr>
        <p:txBody>
          <a:bodyPr/>
          <a:lstStyle/>
          <a:p>
            <a:r>
              <a:rPr lang="tr-TR">
                <a:solidFill>
                  <a:srgbClr val="FF0000"/>
                </a:solidFill>
              </a:rPr>
              <a:t>İ.K.Y.    1980</a:t>
            </a:r>
            <a:endParaRPr lang="en-US">
              <a:solidFill>
                <a:srgbClr val="FF0000"/>
              </a:solidFill>
            </a:endParaRPr>
          </a:p>
        </p:txBody>
      </p:sp>
      <p:sp>
        <p:nvSpPr>
          <p:cNvPr id="12291" name="Rectangle 3"/>
          <p:cNvSpPr>
            <a:spLocks noGrp="1" noChangeArrowheads="1"/>
          </p:cNvSpPr>
          <p:nvPr>
            <p:ph idx="1"/>
          </p:nvPr>
        </p:nvSpPr>
        <p:spPr>
          <a:xfrm>
            <a:off x="685800" y="1219200"/>
            <a:ext cx="7772400" cy="4876800"/>
          </a:xfrm>
        </p:spPr>
        <p:txBody>
          <a:bodyPr/>
          <a:lstStyle/>
          <a:p>
            <a:pPr>
              <a:buFontTx/>
              <a:buNone/>
            </a:pPr>
            <a:r>
              <a:rPr lang="tr-TR" i="1"/>
              <a:t>   Örgütsel başarı, teknolojiden çok insan kaynaklarına bağlıdır.</a:t>
            </a:r>
          </a:p>
          <a:p>
            <a:pPr>
              <a:buFontTx/>
              <a:buNone/>
            </a:pPr>
            <a:endParaRPr lang="tr-TR" i="1"/>
          </a:p>
          <a:p>
            <a:pPr>
              <a:buFontTx/>
              <a:buNone/>
            </a:pPr>
            <a:endParaRPr lang="en-US" i="1"/>
          </a:p>
        </p:txBody>
      </p:sp>
      <p:sp>
        <p:nvSpPr>
          <p:cNvPr id="12292" name="Rectangle 4"/>
          <p:cNvSpPr>
            <a:spLocks noChangeArrowheads="1"/>
          </p:cNvSpPr>
          <p:nvPr/>
        </p:nvSpPr>
        <p:spPr bwMode="auto">
          <a:xfrm>
            <a:off x="838200" y="2438400"/>
            <a:ext cx="3581400" cy="35052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tr-TR" sz="2800">
                <a:solidFill>
                  <a:srgbClr val="FF0000"/>
                </a:solidFill>
                <a:latin typeface="Times New Roman" pitchFamily="18" charset="0"/>
              </a:rPr>
              <a:t>Personel Yönetimi ; </a:t>
            </a:r>
          </a:p>
          <a:p>
            <a:r>
              <a:rPr lang="tr-TR" sz="2800">
                <a:latin typeface="Times New Roman" pitchFamily="18" charset="0"/>
              </a:rPr>
              <a:t>Çalışanları, kontrol</a:t>
            </a:r>
          </a:p>
          <a:p>
            <a:r>
              <a:rPr lang="tr-TR" sz="2800">
                <a:latin typeface="Times New Roman" pitchFamily="18" charset="0"/>
              </a:rPr>
              <a:t>edilmesi ve yönetilmesi</a:t>
            </a:r>
          </a:p>
          <a:p>
            <a:r>
              <a:rPr lang="tr-TR" sz="2800">
                <a:latin typeface="Times New Roman" pitchFamily="18" charset="0"/>
              </a:rPr>
              <a:t>gereken edilgen ve</a:t>
            </a:r>
          </a:p>
          <a:p>
            <a:r>
              <a:rPr lang="tr-TR" sz="2800">
                <a:latin typeface="Times New Roman" pitchFamily="18" charset="0"/>
              </a:rPr>
              <a:t>emeğin üreticisi</a:t>
            </a:r>
          </a:p>
          <a:p>
            <a:r>
              <a:rPr lang="tr-TR" sz="2800">
                <a:latin typeface="Times New Roman" pitchFamily="18" charset="0"/>
              </a:rPr>
              <a:t>varlıklar olarak </a:t>
            </a:r>
          </a:p>
          <a:p>
            <a:r>
              <a:rPr lang="tr-TR" sz="2800">
                <a:latin typeface="Times New Roman" pitchFamily="18" charset="0"/>
              </a:rPr>
              <a:t>görmektedir.</a:t>
            </a:r>
            <a:endParaRPr lang="en-US" sz="2800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12293" name="Rectangle 5"/>
          <p:cNvSpPr>
            <a:spLocks noChangeArrowheads="1"/>
          </p:cNvSpPr>
          <p:nvPr/>
        </p:nvSpPr>
        <p:spPr bwMode="auto">
          <a:xfrm>
            <a:off x="4495800" y="2438400"/>
            <a:ext cx="3429000" cy="35052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tr-TR" sz="2800">
                <a:solidFill>
                  <a:srgbClr val="FF0000"/>
                </a:solidFill>
                <a:latin typeface="Times New Roman" pitchFamily="18" charset="0"/>
              </a:rPr>
              <a:t>İ.K.Y. ;</a:t>
            </a:r>
          </a:p>
          <a:p>
            <a:r>
              <a:rPr lang="tr-TR" sz="2800">
                <a:latin typeface="Times New Roman" pitchFamily="18" charset="0"/>
              </a:rPr>
              <a:t>Çalışanları, nitelikli</a:t>
            </a:r>
          </a:p>
          <a:p>
            <a:r>
              <a:rPr lang="tr-TR" sz="2800">
                <a:latin typeface="Times New Roman" pitchFamily="18" charset="0"/>
              </a:rPr>
              <a:t>emeğin üreticisi, karar</a:t>
            </a:r>
          </a:p>
          <a:p>
            <a:r>
              <a:rPr lang="tr-TR" sz="2800">
                <a:latin typeface="Times New Roman" pitchFamily="18" charset="0"/>
              </a:rPr>
              <a:t>süreçlerine ve tüm</a:t>
            </a:r>
          </a:p>
          <a:p>
            <a:r>
              <a:rPr lang="tr-TR" sz="2800">
                <a:latin typeface="Times New Roman" pitchFamily="18" charset="0"/>
              </a:rPr>
              <a:t>yönetim etkinliklerine</a:t>
            </a:r>
          </a:p>
          <a:p>
            <a:r>
              <a:rPr lang="tr-TR" sz="2800">
                <a:latin typeface="Times New Roman" pitchFamily="18" charset="0"/>
              </a:rPr>
              <a:t>katılması gereken </a:t>
            </a:r>
          </a:p>
          <a:p>
            <a:r>
              <a:rPr lang="tr-TR" sz="2800">
                <a:latin typeface="Times New Roman" pitchFamily="18" charset="0"/>
              </a:rPr>
              <a:t>insanlar olarak </a:t>
            </a:r>
          </a:p>
          <a:p>
            <a:r>
              <a:rPr lang="tr-TR" sz="2800">
                <a:latin typeface="Times New Roman" pitchFamily="18" charset="0"/>
              </a:rPr>
              <a:t>görmektedir.</a:t>
            </a:r>
            <a:endParaRPr lang="en-US" sz="280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98592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>
                <a:solidFill>
                  <a:srgbClr val="FF0000"/>
                </a:solidFill>
              </a:rPr>
              <a:t>Yönetimin merkezinde </a:t>
            </a:r>
            <a:br>
              <a:rPr lang="tr-TR">
                <a:solidFill>
                  <a:srgbClr val="FF0000"/>
                </a:solidFill>
              </a:rPr>
            </a:br>
            <a:r>
              <a:rPr lang="tr-TR">
                <a:solidFill>
                  <a:srgbClr val="FF0000"/>
                </a:solidFill>
              </a:rPr>
              <a:t>İNSAN </a:t>
            </a:r>
            <a:br>
              <a:rPr lang="tr-TR">
                <a:solidFill>
                  <a:srgbClr val="FF0000"/>
                </a:solidFill>
              </a:rPr>
            </a:br>
            <a:r>
              <a:rPr lang="tr-TR">
                <a:solidFill>
                  <a:srgbClr val="FF0000"/>
                </a:solidFill>
              </a:rPr>
              <a:t>bulunmaktadır</a:t>
            </a:r>
            <a:endParaRPr lang="en-US">
              <a:solidFill>
                <a:srgbClr val="FF0000"/>
              </a:solidFill>
            </a:endParaRPr>
          </a:p>
        </p:txBody>
      </p:sp>
      <p:sp>
        <p:nvSpPr>
          <p:cNvPr id="13315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2016125"/>
            <a:ext cx="8229600" cy="4079875"/>
          </a:xfrm>
        </p:spPr>
        <p:txBody>
          <a:bodyPr/>
          <a:lstStyle/>
          <a:p>
            <a:pPr>
              <a:buFontTx/>
              <a:buNone/>
            </a:pPr>
            <a:endParaRPr lang="tr-TR"/>
          </a:p>
          <a:p>
            <a:pPr>
              <a:buFontTx/>
              <a:buNone/>
            </a:pPr>
            <a:r>
              <a:rPr lang="tr-TR" i="1"/>
              <a:t>   Örgütte çalışanlar kendilerini güçlendirirken, örgütün büyümesine katkıda bulunmak için, çalışanlara kaynak, hedef ve fırsat sağlama ilkesindedir.</a:t>
            </a:r>
            <a:endParaRPr lang="en-US" i="1"/>
          </a:p>
        </p:txBody>
      </p:sp>
    </p:spTree>
    <p:extLst>
      <p:ext uri="{BB962C8B-B14F-4D97-AF65-F5344CB8AC3E}">
        <p14:creationId xmlns:p14="http://schemas.microsoft.com/office/powerpoint/2010/main" val="26801601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tr-TR">
                <a:solidFill>
                  <a:srgbClr val="FF0000"/>
                </a:solidFill>
              </a:rPr>
              <a:t>Personel Yönetimi   /  İ.K.Y.</a:t>
            </a:r>
            <a:endParaRPr lang="en-US">
              <a:solidFill>
                <a:srgbClr val="FF0000"/>
              </a:solidFill>
            </a:endParaRPr>
          </a:p>
        </p:txBody>
      </p:sp>
      <p:sp>
        <p:nvSpPr>
          <p:cNvPr id="14339" name="Rectangle 3"/>
          <p:cNvSpPr>
            <a:spLocks noGrp="1" noChangeArrowheads="1"/>
          </p:cNvSpPr>
          <p:nvPr>
            <p:ph sz="half" idx="1"/>
          </p:nvPr>
        </p:nvSpPr>
        <p:spPr>
          <a:xfrm>
            <a:off x="457200" y="1600200"/>
            <a:ext cx="4032250" cy="4495800"/>
          </a:xfrm>
        </p:spPr>
        <p:txBody>
          <a:bodyPr/>
          <a:lstStyle/>
          <a:p>
            <a:r>
              <a:rPr lang="tr-TR"/>
              <a:t>İnsan gücü planlaması</a:t>
            </a:r>
          </a:p>
          <a:p>
            <a:r>
              <a:rPr lang="tr-TR"/>
              <a:t>Kadrolama yetkisi</a:t>
            </a:r>
          </a:p>
          <a:p>
            <a:r>
              <a:rPr lang="tr-TR"/>
              <a:t>Tedarik kaynakları geliştirme</a:t>
            </a:r>
          </a:p>
          <a:p>
            <a:r>
              <a:rPr lang="tr-TR"/>
              <a:t>Başvuruların değerlendirilmesi</a:t>
            </a:r>
          </a:p>
          <a:p>
            <a:r>
              <a:rPr lang="tr-TR"/>
              <a:t>Terfi</a:t>
            </a:r>
          </a:p>
          <a:p>
            <a:r>
              <a:rPr lang="tr-TR"/>
              <a:t>İşe son verme v.b.</a:t>
            </a:r>
            <a:endParaRPr lang="en-US"/>
          </a:p>
        </p:txBody>
      </p:sp>
      <p:sp>
        <p:nvSpPr>
          <p:cNvPr id="14340" name="Rectangle 4"/>
          <p:cNvSpPr>
            <a:spLocks noGrp="1" noChangeArrowheads="1"/>
          </p:cNvSpPr>
          <p:nvPr>
            <p:ph sz="half" idx="2"/>
          </p:nvPr>
        </p:nvSpPr>
        <p:spPr>
          <a:xfrm>
            <a:off x="4654550" y="1600200"/>
            <a:ext cx="4032250" cy="44958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tr-TR"/>
              <a:t>Stratejik planlama</a:t>
            </a:r>
          </a:p>
          <a:p>
            <a:pPr>
              <a:lnSpc>
                <a:spcPct val="90000"/>
              </a:lnSpc>
            </a:pPr>
            <a:r>
              <a:rPr lang="tr-TR"/>
              <a:t>İş konularını anlamak</a:t>
            </a:r>
          </a:p>
          <a:p>
            <a:pPr>
              <a:lnSpc>
                <a:spcPct val="90000"/>
              </a:lnSpc>
            </a:pPr>
            <a:r>
              <a:rPr lang="tr-TR"/>
              <a:t>Entellektüel merak</a:t>
            </a:r>
          </a:p>
          <a:p>
            <a:pPr>
              <a:lnSpc>
                <a:spcPct val="90000"/>
              </a:lnSpc>
            </a:pPr>
            <a:r>
              <a:rPr lang="tr-TR"/>
              <a:t>Farklılıkları ve değişimi desteklemek</a:t>
            </a:r>
          </a:p>
          <a:p>
            <a:pPr>
              <a:lnSpc>
                <a:spcPct val="90000"/>
              </a:lnSpc>
            </a:pPr>
            <a:r>
              <a:rPr lang="tr-TR"/>
              <a:t>Her seviyede iyi etkileşim</a:t>
            </a:r>
          </a:p>
          <a:p>
            <a:pPr>
              <a:lnSpc>
                <a:spcPct val="90000"/>
              </a:lnSpc>
            </a:pPr>
            <a:r>
              <a:rPr lang="tr-TR"/>
              <a:t>Yön vermek</a:t>
            </a:r>
          </a:p>
          <a:p>
            <a:pPr>
              <a:lnSpc>
                <a:spcPct val="90000"/>
              </a:lnSpc>
            </a:pPr>
            <a:r>
              <a:rPr lang="tr-TR"/>
              <a:t>Güvenilir danışmanlık</a:t>
            </a:r>
          </a:p>
          <a:p>
            <a:pPr>
              <a:lnSpc>
                <a:spcPct val="90000"/>
              </a:lnSpc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97740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İnsan kaynakları nedir?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tr-TR"/>
              <a:t>Herhangi bir örgütsel ve çevresel ortamdaki insan kaynağını ifade eder.</a:t>
            </a:r>
          </a:p>
        </p:txBody>
      </p:sp>
    </p:spTree>
    <p:extLst>
      <p:ext uri="{BB962C8B-B14F-4D97-AF65-F5344CB8AC3E}">
        <p14:creationId xmlns:p14="http://schemas.microsoft.com/office/powerpoint/2010/main" val="183955686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kış">
  <a:themeElements>
    <a:clrScheme name="Akış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Akış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kış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</TotalTime>
  <Words>378</Words>
  <Application>Microsoft Office PowerPoint</Application>
  <PresentationFormat>Ekran Gösterisi (4:3)</PresentationFormat>
  <Paragraphs>106</Paragraphs>
  <Slides>12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12</vt:i4>
      </vt:variant>
    </vt:vector>
  </HeadingPairs>
  <TitlesOfParts>
    <vt:vector size="13" baseType="lpstr">
      <vt:lpstr>Akış</vt:lpstr>
      <vt:lpstr>İnsan Kaynakları Yönetimi</vt:lpstr>
      <vt:lpstr>PERSONEL YÖNETİMİ</vt:lpstr>
      <vt:lpstr>Personel Fonksiyonu Faaliyetleri</vt:lpstr>
      <vt:lpstr>Personel Yönetimi Faaliyetleri</vt:lpstr>
      <vt:lpstr>Personel             İnsan Kaynakları Yönetimi                  Yönetimi</vt:lpstr>
      <vt:lpstr>İ.K.Y.    1980</vt:lpstr>
      <vt:lpstr>Yönetimin merkezinde  İNSAN  bulunmaktadır</vt:lpstr>
      <vt:lpstr>Personel Yönetimi   /  İ.K.Y.</vt:lpstr>
      <vt:lpstr>İnsan kaynakları nedir?</vt:lpstr>
      <vt:lpstr>İnsan Kaynakları Yönetimi nedir?</vt:lpstr>
      <vt:lpstr>İnsan kaynakları yönetimini Önemini artıran  faktörler</vt:lpstr>
      <vt:lpstr>İKY Oluşturan İşlevler</vt:lpstr>
    </vt:vector>
  </TitlesOfParts>
  <Company>Hewlett-Packard Company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İnsan kaynakları yönetimi</dc:title>
  <dc:creator>bakdemir</dc:creator>
  <cp:lastModifiedBy>bakdemir</cp:lastModifiedBy>
  <cp:revision>3</cp:revision>
  <dcterms:created xsi:type="dcterms:W3CDTF">2019-11-18T13:33:22Z</dcterms:created>
  <dcterms:modified xsi:type="dcterms:W3CDTF">2019-11-18T13:34:34Z</dcterms:modified>
</cp:coreProperties>
</file>