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9" r:id="rId51"/>
    <p:sldId id="316" r:id="rId52"/>
    <p:sldId id="317" r:id="rId53"/>
    <p:sldId id="318" r:id="rId54"/>
    <p:sldId id="319" r:id="rId55"/>
    <p:sldId id="320" r:id="rId56"/>
    <p:sldId id="321" r:id="rId57"/>
    <p:sldId id="322" r:id="rId58"/>
    <p:sldId id="323" r:id="rId59"/>
    <p:sldId id="324" r:id="rId60"/>
    <p:sldId id="325" r:id="rId61"/>
    <p:sldId id="326" r:id="rId62"/>
    <p:sldId id="327" r:id="rId63"/>
    <p:sldId id="328" r:id="rId64"/>
    <p:sldId id="329" r:id="rId65"/>
    <p:sldId id="335" r:id="rId66"/>
    <p:sldId id="336" r:id="rId67"/>
    <p:sldId id="337" r:id="rId68"/>
    <p:sldId id="341" r:id="rId69"/>
    <p:sldId id="342" r:id="rId70"/>
    <p:sldId id="343" r:id="rId71"/>
    <p:sldId id="344" r:id="rId72"/>
    <p:sldId id="345" r:id="rId73"/>
    <p:sldId id="346" r:id="rId74"/>
    <p:sldId id="347" r:id="rId75"/>
    <p:sldId id="348" r:id="rId76"/>
    <p:sldId id="349" r:id="rId77"/>
    <p:sldId id="350" r:id="rId78"/>
    <p:sldId id="351" r:id="rId79"/>
    <p:sldId id="352" r:id="rId80"/>
    <p:sldId id="353" r:id="rId81"/>
    <p:sldId id="354" r:id="rId82"/>
    <p:sldId id="355" r:id="rId83"/>
    <p:sldId id="356" r:id="rId84"/>
    <p:sldId id="357" r:id="rId85"/>
    <p:sldId id="358" r:id="rId86"/>
    <p:sldId id="359" r:id="rId87"/>
    <p:sldId id="360" r:id="rId88"/>
    <p:sldId id="361" r:id="rId89"/>
    <p:sldId id="362" r:id="rId90"/>
    <p:sldId id="363" r:id="rId91"/>
    <p:sldId id="364" r:id="rId92"/>
    <p:sldId id="365" r:id="rId93"/>
    <p:sldId id="366" r:id="rId94"/>
    <p:sldId id="367" r:id="rId95"/>
    <p:sldId id="368" r:id="rId96"/>
    <p:sldId id="369" r:id="rId97"/>
    <p:sldId id="370" r:id="rId98"/>
    <p:sldId id="371" r:id="rId99"/>
    <p:sldId id="372" r:id="rId100"/>
    <p:sldId id="373" r:id="rId101"/>
  </p:sldIdLst>
  <p:sldSz cx="10693400" cy="7562850"/>
  <p:notesSz cx="10693400" cy="756285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58" autoAdjust="0"/>
    <p:restoredTop sz="94660"/>
  </p:normalViewPr>
  <p:slideViewPr>
    <p:cSldViewPr>
      <p:cViewPr>
        <p:scale>
          <a:sx n="100" d="100"/>
          <a:sy n="100" d="100"/>
        </p:scale>
        <p:origin x="-1698" y="-3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/>
          <p:cNvSpPr/>
          <p:nvPr/>
        </p:nvSpPr>
        <p:spPr>
          <a:xfrm flipH="1">
            <a:off x="3118908" y="0"/>
            <a:ext cx="7574492" cy="756285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15" tIns="52157" rIns="104315" bIns="5215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 rot="16200000">
            <a:off x="-662517" y="3781425"/>
            <a:ext cx="756285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04315" tIns="52157" rIns="104315" bIns="52157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Başlık 11"/>
          <p:cNvSpPr>
            <a:spLocks noGrp="1"/>
          </p:cNvSpPr>
          <p:nvPr>
            <p:ph type="ctrTitle"/>
          </p:nvPr>
        </p:nvSpPr>
        <p:spPr>
          <a:xfrm>
            <a:off x="3937365" y="588222"/>
            <a:ext cx="5970482" cy="3162952"/>
          </a:xfrm>
        </p:spPr>
        <p:txBody>
          <a:bodyPr lIns="52157" tIns="0" rIns="52157">
            <a:noAutofit/>
          </a:bodyPr>
          <a:lstStyle>
            <a:lvl1pPr algn="r">
              <a:defRPr sz="48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5" name="Alt Başlık 24"/>
          <p:cNvSpPr>
            <a:spLocks noGrp="1"/>
          </p:cNvSpPr>
          <p:nvPr>
            <p:ph type="subTitle" idx="1"/>
          </p:nvPr>
        </p:nvSpPr>
        <p:spPr>
          <a:xfrm>
            <a:off x="3922833" y="3903683"/>
            <a:ext cx="5981449" cy="1214432"/>
          </a:xfrm>
        </p:spPr>
        <p:txBody>
          <a:bodyPr lIns="52157" tIns="0" rIns="52157" bIns="0"/>
          <a:lstStyle>
            <a:lvl1pPr marL="0" indent="0" algn="r">
              <a:buNone/>
              <a:defRPr sz="2500">
                <a:solidFill>
                  <a:srgbClr val="FFFFFF"/>
                </a:solidFill>
                <a:effectLst/>
              </a:defRPr>
            </a:lvl1pPr>
            <a:lvl2pPr marL="521574" indent="0" algn="ctr">
              <a:buNone/>
            </a:lvl2pPr>
            <a:lvl3pPr marL="1043148" indent="0" algn="ctr">
              <a:buNone/>
            </a:lvl3pPr>
            <a:lvl4pPr marL="1564721" indent="0" algn="ctr">
              <a:buNone/>
            </a:lvl4pPr>
            <a:lvl5pPr marL="2086295" indent="0" algn="ctr">
              <a:buNone/>
            </a:lvl5pPr>
            <a:lvl6pPr marL="2607869" indent="0" algn="ctr">
              <a:buNone/>
            </a:lvl6pPr>
            <a:lvl7pPr marL="3129443" indent="0" algn="ctr">
              <a:buNone/>
            </a:lvl7pPr>
            <a:lvl8pPr marL="3651016" indent="0" algn="ctr">
              <a:buNone/>
            </a:lvl8pPr>
            <a:lvl9pPr marL="417259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1" name="Veri Yer Tutucusu 30"/>
          <p:cNvSpPr>
            <a:spLocks noGrp="1"/>
          </p:cNvSpPr>
          <p:nvPr>
            <p:ph type="dt" sz="half" idx="10"/>
          </p:nvPr>
        </p:nvSpPr>
        <p:spPr>
          <a:xfrm>
            <a:off x="6866070" y="7231957"/>
            <a:ext cx="2341770" cy="25022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18" name="Altbilgi Yer Tutucusu 17"/>
          <p:cNvSpPr>
            <a:spLocks noGrp="1"/>
          </p:cNvSpPr>
          <p:nvPr>
            <p:ph type="ftr" sz="quarter" idx="11"/>
          </p:nvPr>
        </p:nvSpPr>
        <p:spPr>
          <a:xfrm>
            <a:off x="3297132" y="7231957"/>
            <a:ext cx="3423808" cy="252095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>
          <a:xfrm>
            <a:off x="9216256" y="7230085"/>
            <a:ext cx="688026" cy="252095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663604" y="303215"/>
            <a:ext cx="1782233" cy="6452932"/>
          </a:xfrm>
        </p:spPr>
        <p:txBody>
          <a:bodyPr vert="eaVert" anchor="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534670" y="302870"/>
            <a:ext cx="7039822" cy="645293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961738" y="7231957"/>
            <a:ext cx="2341770" cy="250222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534670" y="7230085"/>
            <a:ext cx="4277360" cy="252095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7314286" y="7226723"/>
            <a:ext cx="688026" cy="25209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0">
                <a:solidFill>
                  <a:srgbClr val="F6B03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0">
                <a:solidFill>
                  <a:srgbClr val="F6B03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47563" y="3111860"/>
            <a:ext cx="7315446" cy="1502066"/>
          </a:xfrm>
        </p:spPr>
        <p:txBody>
          <a:bodyPr tIns="0" anchor="t"/>
          <a:lstStyle>
            <a:lvl1pPr algn="r">
              <a:buNone/>
              <a:defRPr sz="48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47563" y="2100792"/>
            <a:ext cx="7315446" cy="819923"/>
          </a:xfrm>
        </p:spPr>
        <p:txBody>
          <a:bodyPr anchor="b"/>
          <a:lstStyle>
            <a:lvl1pPr marL="0" indent="0" algn="r">
              <a:buNone/>
              <a:defRPr sz="2300">
                <a:solidFill>
                  <a:schemeClr val="tx1"/>
                </a:solidFill>
                <a:effectLst/>
              </a:defRPr>
            </a:lvl1pPr>
            <a:lvl2pPr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5524734" y="7230705"/>
            <a:ext cx="2341770" cy="25022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029405" y="7230704"/>
            <a:ext cx="3386243" cy="252095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7874983" y="7228832"/>
            <a:ext cx="688026" cy="252095"/>
          </a:xfrm>
        </p:spPr>
        <p:txBody>
          <a:bodyPr/>
          <a:lstStyle>
            <a:extLst/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4670" y="352933"/>
            <a:ext cx="8469173" cy="1260475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534670" y="1764666"/>
            <a:ext cx="4116959" cy="4991131"/>
          </a:xfrm>
        </p:spPr>
        <p:txBody>
          <a:bodyPr anchor="t"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886884" y="1764666"/>
            <a:ext cx="4116959" cy="4991131"/>
          </a:xfrm>
        </p:spPr>
        <p:txBody>
          <a:bodyPr anchor="t"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4670" y="352933"/>
            <a:ext cx="8469173" cy="1260475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534670" y="6470438"/>
            <a:ext cx="4116959" cy="50419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2100" b="1">
                <a:solidFill>
                  <a:schemeClr val="tx2"/>
                </a:solidFill>
                <a:effectLst/>
              </a:defRPr>
            </a:lvl1pPr>
            <a:lvl2pPr>
              <a:buNone/>
              <a:defRPr sz="2300" b="1"/>
            </a:lvl2pPr>
            <a:lvl3pPr>
              <a:buNone/>
              <a:defRPr sz="21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4886884" y="6470438"/>
            <a:ext cx="4116959" cy="50419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2100" b="1">
                <a:solidFill>
                  <a:schemeClr val="tx2"/>
                </a:solidFill>
                <a:effectLst/>
              </a:defRPr>
            </a:lvl1pPr>
            <a:lvl2pPr>
              <a:buNone/>
              <a:defRPr sz="2300" b="1"/>
            </a:lvl2pPr>
            <a:lvl3pPr>
              <a:buNone/>
              <a:defRPr sz="21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534670" y="1887779"/>
            <a:ext cx="4116959" cy="4537710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886884" y="1887779"/>
            <a:ext cx="4116959" cy="4537710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4670" y="352933"/>
            <a:ext cx="8469173" cy="1260475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4670" y="252095"/>
            <a:ext cx="6897243" cy="1294088"/>
          </a:xfrm>
        </p:spPr>
        <p:txBody>
          <a:bodyPr wrap="square" anchor="b"/>
          <a:lstStyle>
            <a:lvl1pPr algn="l">
              <a:buNone/>
              <a:defRPr lang="en-US" sz="2700" baseline="0" smtClean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534670" y="1651317"/>
            <a:ext cx="6897243" cy="664437"/>
          </a:xfrm>
        </p:spPr>
        <p:txBody>
          <a:bodyPr rot="0" spcFirstLastPara="0" vertOverflow="overflow" horzOverflow="overflow" vert="horz" wrap="square" lIns="52157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>
              <a:buNone/>
              <a:defRPr sz="1400"/>
            </a:lvl2pPr>
            <a:lvl3pPr>
              <a:buNone/>
              <a:defRPr sz="1100"/>
            </a:lvl3pPr>
            <a:lvl4pPr>
              <a:buNone/>
              <a:defRPr sz="1000"/>
            </a:lvl4pPr>
            <a:lvl5pPr>
              <a:buNone/>
              <a:defRPr sz="10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534670" y="2352887"/>
            <a:ext cx="8465608" cy="482107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/>
          <p:cNvSpPr/>
          <p:nvPr/>
        </p:nvSpPr>
        <p:spPr>
          <a:xfrm rot="21240000">
            <a:off x="699291" y="1107926"/>
            <a:ext cx="5051447" cy="475581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15" tIns="52157" rIns="104315" bIns="52157"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Dikdörtgen 8"/>
          <p:cNvSpPr/>
          <p:nvPr/>
        </p:nvSpPr>
        <p:spPr>
          <a:xfrm rot="21420000">
            <a:off x="697815" y="1101472"/>
            <a:ext cx="5051447" cy="475581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15" tIns="52157" rIns="104315" bIns="52157"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302251" y="1260475"/>
            <a:ext cx="4010025" cy="2268855"/>
          </a:xfrm>
        </p:spPr>
        <p:txBody>
          <a:bodyPr vert="horz" anchor="b"/>
          <a:lstStyle>
            <a:lvl1pPr algn="l">
              <a:buNone/>
              <a:defRPr sz="34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251" y="3621119"/>
            <a:ext cx="4010025" cy="2117598"/>
          </a:xfrm>
        </p:spPr>
        <p:txBody>
          <a:bodyPr rot="0" spcFirstLastPara="0" vertOverflow="overflow" horzOverflow="overflow" vert="horz" wrap="square" lIns="93883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600" baseline="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Resim Yer Tutucusu 9"/>
          <p:cNvSpPr>
            <a:spLocks noGrp="1"/>
          </p:cNvSpPr>
          <p:nvPr>
            <p:ph type="pic" idx="1"/>
          </p:nvPr>
        </p:nvSpPr>
        <p:spPr>
          <a:xfrm>
            <a:off x="776139" y="1147994"/>
            <a:ext cx="4918964" cy="4638548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7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 flipH="1">
            <a:off x="9534948" y="0"/>
            <a:ext cx="1158452" cy="7562850"/>
          </a:xfrm>
          <a:prstGeom prst="rect">
            <a:avLst/>
          </a:prstGeom>
          <a:blipFill>
            <a:blip r:embed="rId15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15" tIns="52157" rIns="104315" bIns="5215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Başlık Yer Tutucusu 2"/>
          <p:cNvSpPr>
            <a:spLocks noGrp="1"/>
          </p:cNvSpPr>
          <p:nvPr>
            <p:ph type="title"/>
          </p:nvPr>
        </p:nvSpPr>
        <p:spPr>
          <a:xfrm>
            <a:off x="534670" y="352933"/>
            <a:ext cx="8465608" cy="1260475"/>
          </a:xfrm>
          <a:prstGeom prst="rect">
            <a:avLst/>
          </a:prstGeom>
        </p:spPr>
        <p:txBody>
          <a:bodyPr vert="horz" lIns="52157" tIns="0" rIns="52157" bIns="0" anchor="b" anchorCtr="0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1" name="Metin Yer Tutucusu 30"/>
          <p:cNvSpPr>
            <a:spLocks noGrp="1"/>
          </p:cNvSpPr>
          <p:nvPr>
            <p:ph type="body" idx="1"/>
          </p:nvPr>
        </p:nvSpPr>
        <p:spPr>
          <a:xfrm>
            <a:off x="534670" y="1774828"/>
            <a:ext cx="8465608" cy="5344414"/>
          </a:xfrm>
          <a:prstGeom prst="rect">
            <a:avLst/>
          </a:prstGeom>
        </p:spPr>
        <p:txBody>
          <a:bodyPr vert="horz" lIns="104315" tIns="52157" rIns="104315" bIns="52157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7" name="Veri Yer Tutucusu 26"/>
          <p:cNvSpPr>
            <a:spLocks noGrp="1"/>
          </p:cNvSpPr>
          <p:nvPr>
            <p:ph type="dt" sz="half" idx="2"/>
          </p:nvPr>
        </p:nvSpPr>
        <p:spPr>
          <a:xfrm>
            <a:off x="4965386" y="7231957"/>
            <a:ext cx="2341770" cy="250222"/>
          </a:xfrm>
          <a:prstGeom prst="rect">
            <a:avLst/>
          </a:prstGeom>
        </p:spPr>
        <p:txBody>
          <a:bodyPr vert="horz" lIns="104315" tIns="0" rIns="104315" bIns="0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3"/>
          </p:nvPr>
        </p:nvSpPr>
        <p:spPr>
          <a:xfrm>
            <a:off x="534670" y="7231957"/>
            <a:ext cx="4277360" cy="252095"/>
          </a:xfrm>
          <a:prstGeom prst="rect">
            <a:avLst/>
          </a:prstGeom>
        </p:spPr>
        <p:txBody>
          <a:bodyPr vert="horz" lIns="104315" tIns="0" rIns="104315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4"/>
          </p:nvPr>
        </p:nvSpPr>
        <p:spPr>
          <a:xfrm>
            <a:off x="7310721" y="7230085"/>
            <a:ext cx="688026" cy="25209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3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</p:sldLayoutIdLst>
  <p:txStyles>
    <p:titleStyle>
      <a:lvl1pPr algn="l" rtl="0" eaLnBrk="1" latinLnBrk="0" hangingPunct="1">
        <a:spcBef>
          <a:spcPct val="0"/>
        </a:spcBef>
        <a:buNone/>
        <a:defRPr kumimoji="0" sz="43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312944" indent="-312944" algn="l" rtl="0" eaLnBrk="1" latinLnBrk="0" hangingPunct="1">
        <a:spcBef>
          <a:spcPts val="684"/>
        </a:spcBef>
        <a:buClr>
          <a:schemeClr val="tx2"/>
        </a:buClr>
        <a:buSzPct val="73000"/>
        <a:buFont typeface="Wingdings 2"/>
        <a:buChar char=""/>
        <a:defRPr kumimoji="0" sz="3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94594" indent="-260787" algn="l" rtl="0" eaLnBrk="1" latinLnBrk="0" hangingPunct="1">
        <a:spcBef>
          <a:spcPts val="570"/>
        </a:spcBef>
        <a:buClr>
          <a:schemeClr val="accent4"/>
        </a:buClr>
        <a:buSzPct val="80000"/>
        <a:buFont typeface="Wingdings 2"/>
        <a:buChar char=""/>
        <a:defRPr kumimoji="0" sz="26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865812" indent="-260787" algn="l" rtl="0" eaLnBrk="1" latinLnBrk="0" hangingPunct="1">
        <a:spcBef>
          <a:spcPts val="456"/>
        </a:spcBef>
        <a:buClr>
          <a:schemeClr val="accent4"/>
        </a:buClr>
        <a:buSzPct val="60000"/>
        <a:buFont typeface="Wingdings"/>
        <a:buChar char="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147462" indent="-260787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460407" indent="-260787" algn="l" rtl="0" eaLnBrk="1" latinLnBrk="0" hangingPunct="1">
        <a:spcBef>
          <a:spcPts val="456"/>
        </a:spcBef>
        <a:buClr>
          <a:schemeClr val="accent4"/>
        </a:buClr>
        <a:buSzPct val="70000"/>
        <a:buFont typeface="Wingdings"/>
        <a:buChar char="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1679468" indent="-208630" algn="l" rtl="0" eaLnBrk="1" latinLnBrk="0" hangingPunct="1">
        <a:spcBef>
          <a:spcPts val="456"/>
        </a:spcBef>
        <a:buClr>
          <a:schemeClr val="accent4"/>
        </a:buClr>
        <a:buSzPct val="80000"/>
        <a:buFont typeface="Wingdings 2"/>
        <a:buChar char=""/>
        <a:defRPr kumimoji="0" sz="21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908960" indent="-20863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7158" indent="-208630" algn="l" rtl="0" eaLnBrk="1" latinLnBrk="0" hangingPunct="1">
        <a:spcBef>
          <a:spcPts val="342"/>
        </a:spcBef>
        <a:buClr>
          <a:schemeClr val="accent4"/>
        </a:buClr>
        <a:buSzPct val="100000"/>
        <a:buChar char="•"/>
        <a:defRPr kumimoji="0" sz="18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347082" indent="-20863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2157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431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6472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8629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60786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1294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6510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17259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2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12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21.png"/><Relationship Id="rId5" Type="http://schemas.openxmlformats.org/officeDocument/2006/relationships/image" Target="../media/image17.png"/><Relationship Id="rId10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9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image" Target="../media/image25.png"/><Relationship Id="rId9" Type="http://schemas.openxmlformats.org/officeDocument/2006/relationships/image" Target="../media/image13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3" Type="http://schemas.openxmlformats.org/officeDocument/2006/relationships/image" Target="../media/image36.png"/><Relationship Id="rId21" Type="http://schemas.openxmlformats.org/officeDocument/2006/relationships/image" Target="../media/image54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image" Target="../media/image35.png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19" Type="http://schemas.openxmlformats.org/officeDocument/2006/relationships/image" Target="../media/image52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jpg"/><Relationship Id="rId4" Type="http://schemas.openxmlformats.org/officeDocument/2006/relationships/image" Target="../media/image74.jp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18" Type="http://schemas.openxmlformats.org/officeDocument/2006/relationships/image" Target="../media/image102.png"/><Relationship Id="rId26" Type="http://schemas.openxmlformats.org/officeDocument/2006/relationships/image" Target="../media/image110.png"/><Relationship Id="rId3" Type="http://schemas.openxmlformats.org/officeDocument/2006/relationships/image" Target="../media/image87.png"/><Relationship Id="rId21" Type="http://schemas.openxmlformats.org/officeDocument/2006/relationships/image" Target="../media/image105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17" Type="http://schemas.openxmlformats.org/officeDocument/2006/relationships/image" Target="../media/image101.png"/><Relationship Id="rId25" Type="http://schemas.openxmlformats.org/officeDocument/2006/relationships/image" Target="../media/image109.png"/><Relationship Id="rId2" Type="http://schemas.openxmlformats.org/officeDocument/2006/relationships/image" Target="../media/image86.png"/><Relationship Id="rId16" Type="http://schemas.openxmlformats.org/officeDocument/2006/relationships/image" Target="../media/image100.png"/><Relationship Id="rId20" Type="http://schemas.openxmlformats.org/officeDocument/2006/relationships/image" Target="../media/image104.png"/><Relationship Id="rId29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24" Type="http://schemas.openxmlformats.org/officeDocument/2006/relationships/image" Target="../media/image108.png"/><Relationship Id="rId5" Type="http://schemas.openxmlformats.org/officeDocument/2006/relationships/image" Target="../media/image89.png"/><Relationship Id="rId15" Type="http://schemas.openxmlformats.org/officeDocument/2006/relationships/image" Target="../media/image99.png"/><Relationship Id="rId23" Type="http://schemas.openxmlformats.org/officeDocument/2006/relationships/image" Target="../media/image107.png"/><Relationship Id="rId28" Type="http://schemas.openxmlformats.org/officeDocument/2006/relationships/image" Target="../media/image112.png"/><Relationship Id="rId10" Type="http://schemas.openxmlformats.org/officeDocument/2006/relationships/image" Target="../media/image94.png"/><Relationship Id="rId19" Type="http://schemas.openxmlformats.org/officeDocument/2006/relationships/image" Target="../media/image103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Relationship Id="rId14" Type="http://schemas.openxmlformats.org/officeDocument/2006/relationships/image" Target="../media/image98.png"/><Relationship Id="rId22" Type="http://schemas.openxmlformats.org/officeDocument/2006/relationships/image" Target="../media/image106.png"/><Relationship Id="rId27" Type="http://schemas.openxmlformats.org/officeDocument/2006/relationships/image" Target="../media/image111.png"/><Relationship Id="rId30" Type="http://schemas.openxmlformats.org/officeDocument/2006/relationships/image" Target="../media/image114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g"/><Relationship Id="rId1" Type="http://schemas.openxmlformats.org/officeDocument/2006/relationships/slideLayout" Target="../slideLayouts/slideLayout12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13" Type="http://schemas.openxmlformats.org/officeDocument/2006/relationships/image" Target="../media/image127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12" Type="http://schemas.openxmlformats.org/officeDocument/2006/relationships/image" Target="../media/image126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11" Type="http://schemas.openxmlformats.org/officeDocument/2006/relationships/image" Target="../media/image125.png"/><Relationship Id="rId5" Type="http://schemas.openxmlformats.org/officeDocument/2006/relationships/image" Target="../media/image119.png"/><Relationship Id="rId15" Type="http://schemas.openxmlformats.org/officeDocument/2006/relationships/image" Target="../media/image129.png"/><Relationship Id="rId10" Type="http://schemas.openxmlformats.org/officeDocument/2006/relationships/image" Target="../media/image124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Relationship Id="rId14" Type="http://schemas.openxmlformats.org/officeDocument/2006/relationships/image" Target="../media/image128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141.png"/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12" Type="http://schemas.openxmlformats.org/officeDocument/2006/relationships/image" Target="../media/image140.png"/><Relationship Id="rId2" Type="http://schemas.openxmlformats.org/officeDocument/2006/relationships/image" Target="../media/image13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11" Type="http://schemas.openxmlformats.org/officeDocument/2006/relationships/image" Target="../media/image139.png"/><Relationship Id="rId5" Type="http://schemas.openxmlformats.org/officeDocument/2006/relationships/image" Target="../media/image133.png"/><Relationship Id="rId10" Type="http://schemas.openxmlformats.org/officeDocument/2006/relationships/image" Target="../media/image138.png"/><Relationship Id="rId4" Type="http://schemas.openxmlformats.org/officeDocument/2006/relationships/image" Target="../media/image132.png"/><Relationship Id="rId9" Type="http://schemas.openxmlformats.org/officeDocument/2006/relationships/image" Target="../media/image137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3066" y="0"/>
            <a:ext cx="2309495" cy="2045335"/>
          </a:xfrm>
          <a:custGeom>
            <a:avLst/>
            <a:gdLst/>
            <a:ahLst/>
            <a:cxnLst/>
            <a:rect l="l" t="t" r="r" b="b"/>
            <a:pathLst>
              <a:path w="2309495" h="2045335">
                <a:moveTo>
                  <a:pt x="2308936" y="0"/>
                </a:moveTo>
                <a:lnTo>
                  <a:pt x="0" y="0"/>
                </a:lnTo>
                <a:lnTo>
                  <a:pt x="7618" y="25558"/>
                </a:lnTo>
                <a:lnTo>
                  <a:pt x="618896" y="1696402"/>
                </a:lnTo>
                <a:lnTo>
                  <a:pt x="637546" y="1741052"/>
                </a:lnTo>
                <a:lnTo>
                  <a:pt x="659737" y="1783111"/>
                </a:lnTo>
                <a:lnTo>
                  <a:pt x="685228" y="1822467"/>
                </a:lnTo>
                <a:lnTo>
                  <a:pt x="713778" y="1859009"/>
                </a:lnTo>
                <a:lnTo>
                  <a:pt x="745148" y="1892625"/>
                </a:lnTo>
                <a:lnTo>
                  <a:pt x="779097" y="1923204"/>
                </a:lnTo>
                <a:lnTo>
                  <a:pt x="815384" y="1950634"/>
                </a:lnTo>
                <a:lnTo>
                  <a:pt x="853769" y="1974804"/>
                </a:lnTo>
                <a:lnTo>
                  <a:pt x="894011" y="1995601"/>
                </a:lnTo>
                <a:lnTo>
                  <a:pt x="935871" y="2012915"/>
                </a:lnTo>
                <a:lnTo>
                  <a:pt x="979108" y="2026634"/>
                </a:lnTo>
                <a:lnTo>
                  <a:pt x="1023481" y="2036646"/>
                </a:lnTo>
                <a:lnTo>
                  <a:pt x="1068751" y="2042840"/>
                </a:lnTo>
                <a:lnTo>
                  <a:pt x="1114675" y="2045104"/>
                </a:lnTo>
                <a:lnTo>
                  <a:pt x="1161016" y="2043327"/>
                </a:lnTo>
                <a:lnTo>
                  <a:pt x="1207531" y="2037397"/>
                </a:lnTo>
                <a:lnTo>
                  <a:pt x="1253980" y="2027203"/>
                </a:lnTo>
                <a:lnTo>
                  <a:pt x="1300124" y="2012632"/>
                </a:lnTo>
                <a:lnTo>
                  <a:pt x="2308936" y="1643430"/>
                </a:lnTo>
                <a:lnTo>
                  <a:pt x="2308936" y="0"/>
                </a:lnTo>
                <a:close/>
              </a:path>
            </a:pathLst>
          </a:custGeom>
          <a:solidFill>
            <a:srgbClr val="F6B0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8100" y="2344575"/>
            <a:ext cx="8458200" cy="257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8070" marR="5080" indent="-1056005" algn="ctr">
              <a:lnSpc>
                <a:spcPct val="144300"/>
              </a:lnSpc>
              <a:spcBef>
                <a:spcPts val="100"/>
              </a:spcBef>
            </a:pPr>
            <a:r>
              <a:rPr lang="tr-TR" sz="2800" dirty="0" smtClean="0"/>
              <a:t>İŞLETMELERİN DIŞ PİYASALARA AÇILMA SÜREÇLERİ  VE YÖNETİMİ</a:t>
            </a:r>
            <a:br>
              <a:rPr lang="tr-TR" sz="2800" dirty="0" smtClean="0"/>
            </a:br>
            <a:r>
              <a:rPr lang="tr-TR" sz="2800" dirty="0" smtClean="0"/>
              <a:t>16/06/2021</a:t>
            </a:r>
            <a:br>
              <a:rPr lang="tr-TR" sz="2800" dirty="0" smtClean="0"/>
            </a:br>
            <a:r>
              <a:rPr lang="tr-TR" sz="2800" dirty="0" smtClean="0"/>
              <a:t>PROF. DR. HÜSEYİN ALTAY</a:t>
            </a:r>
            <a:endParaRPr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2918" y="1885962"/>
            <a:ext cx="330644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85" dirty="0"/>
              <a:t>TESLİM</a:t>
            </a:r>
            <a:r>
              <a:rPr spc="50" dirty="0"/>
              <a:t> </a:t>
            </a:r>
            <a:r>
              <a:rPr spc="45" dirty="0"/>
              <a:t>ŞEKİLERİ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283798" y="3118815"/>
            <a:ext cx="49784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0" dirty="0">
                <a:solidFill>
                  <a:srgbClr val="F6B034"/>
                </a:solidFill>
                <a:latin typeface="Arial"/>
                <a:cs typeface="Arial"/>
              </a:rPr>
              <a:t>CFR</a:t>
            </a:r>
            <a:r>
              <a:rPr sz="1500" spc="-220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F6B034"/>
                </a:solidFill>
                <a:latin typeface="Arial"/>
                <a:cs typeface="Arial"/>
              </a:rPr>
              <a:t>:</a:t>
            </a:r>
            <a:endParaRPr sz="1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06162" y="3080715"/>
            <a:ext cx="2686685" cy="2483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08050">
              <a:lnSpc>
                <a:spcPct val="116700"/>
              </a:lnSpc>
              <a:spcBef>
                <a:spcPts val="100"/>
              </a:spcBef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Masraflar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Navlun 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(Charges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and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Freight)</a:t>
            </a:r>
            <a:endParaRPr sz="1500">
              <a:latin typeface="Arial"/>
              <a:cs typeface="Arial"/>
            </a:endParaRPr>
          </a:p>
          <a:p>
            <a:pPr marL="12700" marR="5080">
              <a:lnSpc>
                <a:spcPct val="116700"/>
              </a:lnSpc>
              <a:spcBef>
                <a:spcPts val="850"/>
              </a:spcBef>
            </a:pP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Masraflar,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Sigorta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Navlun  (Charges,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Insurance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and</a:t>
            </a:r>
            <a:r>
              <a:rPr sz="1500" spc="5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Freight)</a:t>
            </a:r>
            <a:endParaRPr sz="1500">
              <a:latin typeface="Arial"/>
              <a:cs typeface="Arial"/>
            </a:endParaRPr>
          </a:p>
          <a:p>
            <a:pPr marL="12700" marR="1250315">
              <a:lnSpc>
                <a:spcPct val="116700"/>
              </a:lnSpc>
              <a:spcBef>
                <a:spcPts val="850"/>
              </a:spcBef>
            </a:pPr>
            <a:r>
              <a:rPr sz="1500" spc="-90" dirty="0">
                <a:solidFill>
                  <a:srgbClr val="58595B"/>
                </a:solidFill>
                <a:latin typeface="Arial"/>
                <a:cs typeface="Arial"/>
              </a:rPr>
              <a:t>Taşıma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Ödenmiş 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(Carriage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Paid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to)</a:t>
            </a:r>
            <a:endParaRPr sz="1500">
              <a:latin typeface="Arial"/>
              <a:cs typeface="Arial"/>
            </a:endParaRPr>
          </a:p>
          <a:p>
            <a:pPr marL="12700" marR="241300">
              <a:lnSpc>
                <a:spcPct val="116700"/>
              </a:lnSpc>
              <a:spcBef>
                <a:spcPts val="850"/>
              </a:spcBef>
            </a:pPr>
            <a:r>
              <a:rPr sz="1500" spc="-90" dirty="0">
                <a:solidFill>
                  <a:srgbClr val="58595B"/>
                </a:solidFill>
                <a:latin typeface="Arial"/>
                <a:cs typeface="Arial"/>
              </a:rPr>
              <a:t>Taşıma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Sigorta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Ödenmiş 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(Carrie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and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Insurance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Paid</a:t>
            </a:r>
            <a:r>
              <a:rPr sz="1500" spc="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to)</a:t>
            </a:r>
            <a:endParaRPr sz="15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83798" y="3760228"/>
            <a:ext cx="49784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10" dirty="0">
                <a:solidFill>
                  <a:srgbClr val="F6B034"/>
                </a:solidFill>
                <a:latin typeface="Arial"/>
                <a:cs typeface="Arial"/>
              </a:rPr>
              <a:t>CIF</a:t>
            </a:r>
            <a:r>
              <a:rPr sz="1500" spc="-5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F6B034"/>
                </a:solidFill>
                <a:latin typeface="Arial"/>
                <a:cs typeface="Arial"/>
              </a:rPr>
              <a:t>:</a:t>
            </a:r>
            <a:endParaRPr sz="1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83798" y="4401642"/>
            <a:ext cx="49784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10" dirty="0">
                <a:solidFill>
                  <a:srgbClr val="F6B034"/>
                </a:solidFill>
                <a:latin typeface="Arial"/>
                <a:cs typeface="Arial"/>
              </a:rPr>
              <a:t>CPT</a:t>
            </a:r>
            <a:r>
              <a:rPr sz="1500" spc="-165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F6B034"/>
                </a:solidFill>
                <a:latin typeface="Arial"/>
                <a:cs typeface="Arial"/>
              </a:rPr>
              <a:t>:</a:t>
            </a:r>
            <a:endParaRPr sz="15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83798" y="5043055"/>
            <a:ext cx="49784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6B034"/>
                </a:solidFill>
                <a:latin typeface="Arial"/>
                <a:cs typeface="Arial"/>
              </a:rPr>
              <a:t>CIP</a:t>
            </a:r>
            <a:r>
              <a:rPr sz="1500" spc="290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F6B034"/>
                </a:solidFill>
                <a:latin typeface="Arial"/>
                <a:cs typeface="Arial"/>
              </a:rPr>
              <a:t>: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475994" y="3485591"/>
            <a:ext cx="2472055" cy="1727835"/>
            <a:chOff x="1475994" y="3485591"/>
            <a:chExt cx="2472055" cy="1727835"/>
          </a:xfrm>
        </p:grpSpPr>
        <p:sp>
          <p:nvSpPr>
            <p:cNvPr id="9" name="object 9"/>
            <p:cNvSpPr/>
            <p:nvPr/>
          </p:nvSpPr>
          <p:spPr>
            <a:xfrm>
              <a:off x="1483423" y="3493020"/>
              <a:ext cx="2457450" cy="1713230"/>
            </a:xfrm>
            <a:custGeom>
              <a:avLst/>
              <a:gdLst/>
              <a:ahLst/>
              <a:cxnLst/>
              <a:rect l="l" t="t" r="r" b="b"/>
              <a:pathLst>
                <a:path w="2457450" h="1713229">
                  <a:moveTo>
                    <a:pt x="1403997" y="0"/>
                  </a:moveTo>
                  <a:lnTo>
                    <a:pt x="1403997" y="329933"/>
                  </a:lnTo>
                  <a:lnTo>
                    <a:pt x="0" y="329933"/>
                  </a:lnTo>
                  <a:lnTo>
                    <a:pt x="0" y="1382941"/>
                  </a:lnTo>
                  <a:lnTo>
                    <a:pt x="1403997" y="1382941"/>
                  </a:lnTo>
                  <a:lnTo>
                    <a:pt x="1403997" y="1712874"/>
                  </a:lnTo>
                  <a:lnTo>
                    <a:pt x="2456992" y="856437"/>
                  </a:lnTo>
                  <a:lnTo>
                    <a:pt x="1403997" y="0"/>
                  </a:lnTo>
                  <a:close/>
                </a:path>
              </a:pathLst>
            </a:custGeom>
            <a:solidFill>
              <a:srgbClr val="FEF0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83423" y="3493020"/>
              <a:ext cx="2457450" cy="1713230"/>
            </a:xfrm>
            <a:custGeom>
              <a:avLst/>
              <a:gdLst/>
              <a:ahLst/>
              <a:cxnLst/>
              <a:rect l="l" t="t" r="r" b="b"/>
              <a:pathLst>
                <a:path w="2457450" h="1713229">
                  <a:moveTo>
                    <a:pt x="1403997" y="0"/>
                  </a:moveTo>
                  <a:lnTo>
                    <a:pt x="1403997" y="329933"/>
                  </a:lnTo>
                  <a:lnTo>
                    <a:pt x="0" y="329933"/>
                  </a:lnTo>
                  <a:lnTo>
                    <a:pt x="0" y="1382941"/>
                  </a:lnTo>
                  <a:lnTo>
                    <a:pt x="1403997" y="1382941"/>
                  </a:lnTo>
                  <a:lnTo>
                    <a:pt x="1403997" y="1712874"/>
                  </a:lnTo>
                  <a:lnTo>
                    <a:pt x="2456992" y="856437"/>
                  </a:lnTo>
                  <a:lnTo>
                    <a:pt x="1403997" y="0"/>
                  </a:lnTo>
                  <a:close/>
                </a:path>
              </a:pathLst>
            </a:custGeom>
            <a:ln w="14859">
              <a:solidFill>
                <a:srgbClr val="F6B0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731429" y="3729779"/>
            <a:ext cx="1106805" cy="1068705"/>
          </a:xfrm>
          <a:prstGeom prst="rect">
            <a:avLst/>
          </a:prstGeom>
        </p:spPr>
        <p:txBody>
          <a:bodyPr vert="horz" wrap="square" lIns="0" tIns="145415" rIns="0" bIns="0" rtlCol="0">
            <a:spAutoFit/>
          </a:bodyPr>
          <a:lstStyle/>
          <a:p>
            <a:pPr marL="39370">
              <a:lnSpc>
                <a:spcPct val="100000"/>
              </a:lnSpc>
              <a:spcBef>
                <a:spcPts val="1145"/>
              </a:spcBef>
            </a:pPr>
            <a:r>
              <a:rPr sz="2100" spc="-20" dirty="0">
                <a:solidFill>
                  <a:srgbClr val="F6B034"/>
                </a:solidFill>
                <a:latin typeface="Arial"/>
                <a:cs typeface="Arial"/>
              </a:rPr>
              <a:t>GRUP</a:t>
            </a:r>
            <a:r>
              <a:rPr sz="2100" spc="-65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2100" spc="-5" dirty="0">
                <a:solidFill>
                  <a:srgbClr val="F6B034"/>
                </a:solidFill>
                <a:latin typeface="Arial"/>
                <a:cs typeface="Arial"/>
              </a:rPr>
              <a:t>C</a:t>
            </a:r>
            <a:endParaRPr sz="2100">
              <a:latin typeface="Arial"/>
              <a:cs typeface="Arial"/>
            </a:endParaRPr>
          </a:p>
          <a:p>
            <a:pPr marL="132715" marR="5080" indent="-120650">
              <a:lnSpc>
                <a:spcPct val="116700"/>
              </a:lnSpc>
              <a:spcBef>
                <a:spcPts val="445"/>
              </a:spcBef>
            </a:pP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ANA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 TAŞIMA 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ÖDENMİŞ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100" y="446655"/>
            <a:ext cx="4724400" cy="7360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0" dirty="0"/>
              <a:t>İTİRAZLAR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943072"/>
            <a:ext cx="8982075" cy="2324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5080" indent="-180340">
              <a:lnSpc>
                <a:spcPct val="1167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Yükümlüler,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kendilerine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tebliğ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edilen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vergiler,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cezalar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diğer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idari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kararlara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karşı,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tebliğ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tarihinden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itibaren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on 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beş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gün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içinde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üst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makama,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üst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makam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yoksa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aynı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makama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verecekleri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dilekçe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itiraz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edebilirler.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İdareye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intikal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eden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itirazlar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otuz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gün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içinde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karara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bağlanarak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ilgili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kişiye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tebliğ</a:t>
            </a:r>
            <a:r>
              <a:rPr sz="1500" spc="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edilir.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İtirazın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reddi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kararına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karşı,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işlemin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yapıldığı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yerdeki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idari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yargı</a:t>
            </a:r>
            <a:r>
              <a:rPr sz="1500" spc="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merciine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başvurulur.</a:t>
            </a:r>
            <a:endParaRPr sz="1500">
              <a:latin typeface="Arial"/>
              <a:cs typeface="Arial"/>
            </a:endParaRPr>
          </a:p>
          <a:p>
            <a:pPr marL="192405" marR="80645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Yükümlüler,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vergisinin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hesaplanmasına esas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alınan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tahlil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sonuçlarının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kendilerine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tebliğinden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itibaren 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on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beş gün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içinde Gümrük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Ticaret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Bölge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Müdürlüğü’ne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itiraz</a:t>
            </a:r>
            <a:r>
              <a:rPr sz="1500" spc="2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edebilir.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İkinci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tahlil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sonucu,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teknik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özelliklerinin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niteliklerinin</a:t>
            </a:r>
            <a:r>
              <a:rPr sz="1500" spc="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belirlenmesi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açısından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kesindir.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2918" y="1885962"/>
            <a:ext cx="330644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85" dirty="0"/>
              <a:t>TESLİM</a:t>
            </a:r>
            <a:r>
              <a:rPr spc="50" dirty="0"/>
              <a:t> </a:t>
            </a:r>
            <a:r>
              <a:rPr spc="45" dirty="0"/>
              <a:t>ŞEKİLERİ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283798" y="2870060"/>
            <a:ext cx="49784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60" dirty="0">
                <a:solidFill>
                  <a:srgbClr val="F6B034"/>
                </a:solidFill>
                <a:latin typeface="Arial"/>
                <a:cs typeface="Arial"/>
              </a:rPr>
              <a:t>DAT</a:t>
            </a:r>
            <a:r>
              <a:rPr sz="1500" spc="-30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F6B034"/>
                </a:solidFill>
                <a:latin typeface="Arial"/>
                <a:cs typeface="Arial"/>
              </a:rPr>
              <a:t>:</a:t>
            </a:r>
            <a:endParaRPr sz="1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06162" y="2831960"/>
            <a:ext cx="2792095" cy="184213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Terminalde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Teslim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(Delivered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at</a:t>
            </a:r>
            <a:r>
              <a:rPr sz="1500" spc="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Terminal)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20" dirty="0">
                <a:solidFill>
                  <a:srgbClr val="58595B"/>
                </a:solidFill>
                <a:latin typeface="Arial"/>
                <a:cs typeface="Arial"/>
              </a:rPr>
              <a:t>Belirlenen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Yerde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Teslim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(Delivered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at</a:t>
            </a:r>
            <a:r>
              <a:rPr sz="1500" spc="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Place)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2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Resmi </a:t>
            </a:r>
            <a:r>
              <a:rPr sz="1500" spc="25" dirty="0">
                <a:solidFill>
                  <a:srgbClr val="58595B"/>
                </a:solidFill>
                <a:latin typeface="Arial"/>
                <a:cs typeface="Arial"/>
              </a:rPr>
              <a:t>Ödenmiş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Olarak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(Delivered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Duty</a:t>
            </a:r>
            <a:r>
              <a:rPr sz="1500" spc="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Paid)</a:t>
            </a:r>
            <a:endParaRPr sz="15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83798" y="3511473"/>
            <a:ext cx="49784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5" dirty="0">
                <a:solidFill>
                  <a:srgbClr val="F6B034"/>
                </a:solidFill>
                <a:latin typeface="Arial"/>
                <a:cs typeface="Arial"/>
              </a:rPr>
              <a:t>DAP</a:t>
            </a:r>
            <a:r>
              <a:rPr sz="1500" spc="-265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F6B034"/>
                </a:solidFill>
                <a:latin typeface="Arial"/>
                <a:cs typeface="Arial"/>
              </a:rPr>
              <a:t>:</a:t>
            </a:r>
            <a:endParaRPr sz="1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83798" y="4152887"/>
            <a:ext cx="49784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5" dirty="0">
                <a:solidFill>
                  <a:srgbClr val="F6B034"/>
                </a:solidFill>
                <a:latin typeface="Arial"/>
                <a:cs typeface="Arial"/>
              </a:rPr>
              <a:t>DD</a:t>
            </a:r>
            <a:r>
              <a:rPr sz="1500" spc="125" dirty="0">
                <a:solidFill>
                  <a:srgbClr val="F6B034"/>
                </a:solidFill>
                <a:latin typeface="Arial"/>
                <a:cs typeface="Arial"/>
              </a:rPr>
              <a:t>P</a:t>
            </a:r>
            <a:r>
              <a:rPr sz="1500" dirty="0">
                <a:solidFill>
                  <a:srgbClr val="F6B034"/>
                </a:solidFill>
                <a:latin typeface="Arial"/>
                <a:cs typeface="Arial"/>
              </a:rPr>
              <a:t>: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476006" y="2916135"/>
            <a:ext cx="2472055" cy="1727835"/>
            <a:chOff x="1476006" y="2916135"/>
            <a:chExt cx="2472055" cy="1727835"/>
          </a:xfrm>
        </p:grpSpPr>
        <p:sp>
          <p:nvSpPr>
            <p:cNvPr id="8" name="object 8"/>
            <p:cNvSpPr/>
            <p:nvPr/>
          </p:nvSpPr>
          <p:spPr>
            <a:xfrm>
              <a:off x="1483436" y="2923565"/>
              <a:ext cx="2457450" cy="1713230"/>
            </a:xfrm>
            <a:custGeom>
              <a:avLst/>
              <a:gdLst/>
              <a:ahLst/>
              <a:cxnLst/>
              <a:rect l="l" t="t" r="r" b="b"/>
              <a:pathLst>
                <a:path w="2457450" h="1713229">
                  <a:moveTo>
                    <a:pt x="1403997" y="0"/>
                  </a:moveTo>
                  <a:lnTo>
                    <a:pt x="1403997" y="329933"/>
                  </a:lnTo>
                  <a:lnTo>
                    <a:pt x="0" y="329933"/>
                  </a:lnTo>
                  <a:lnTo>
                    <a:pt x="0" y="1382941"/>
                  </a:lnTo>
                  <a:lnTo>
                    <a:pt x="1403997" y="1382941"/>
                  </a:lnTo>
                  <a:lnTo>
                    <a:pt x="1403997" y="1712874"/>
                  </a:lnTo>
                  <a:lnTo>
                    <a:pt x="2456992" y="856437"/>
                  </a:lnTo>
                  <a:lnTo>
                    <a:pt x="1403997" y="0"/>
                  </a:lnTo>
                  <a:close/>
                </a:path>
              </a:pathLst>
            </a:custGeom>
            <a:solidFill>
              <a:srgbClr val="FEF0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83436" y="2923565"/>
              <a:ext cx="2457450" cy="1713230"/>
            </a:xfrm>
            <a:custGeom>
              <a:avLst/>
              <a:gdLst/>
              <a:ahLst/>
              <a:cxnLst/>
              <a:rect l="l" t="t" r="r" b="b"/>
              <a:pathLst>
                <a:path w="2457450" h="1713229">
                  <a:moveTo>
                    <a:pt x="1403997" y="0"/>
                  </a:moveTo>
                  <a:lnTo>
                    <a:pt x="1403997" y="329933"/>
                  </a:lnTo>
                  <a:lnTo>
                    <a:pt x="0" y="329933"/>
                  </a:lnTo>
                  <a:lnTo>
                    <a:pt x="0" y="1382941"/>
                  </a:lnTo>
                  <a:lnTo>
                    <a:pt x="1403997" y="1382941"/>
                  </a:lnTo>
                  <a:lnTo>
                    <a:pt x="1403997" y="1712874"/>
                  </a:lnTo>
                  <a:lnTo>
                    <a:pt x="2456992" y="856437"/>
                  </a:lnTo>
                  <a:lnTo>
                    <a:pt x="1403997" y="0"/>
                  </a:lnTo>
                  <a:close/>
                </a:path>
              </a:pathLst>
            </a:custGeom>
            <a:ln w="14859">
              <a:solidFill>
                <a:srgbClr val="F6B0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604365" y="3160292"/>
            <a:ext cx="1360805" cy="1068705"/>
          </a:xfrm>
          <a:prstGeom prst="rect">
            <a:avLst/>
          </a:prstGeom>
        </p:spPr>
        <p:txBody>
          <a:bodyPr vert="horz" wrap="square" lIns="0" tIns="1454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45"/>
              </a:spcBef>
            </a:pPr>
            <a:r>
              <a:rPr sz="2100" spc="-20" dirty="0">
                <a:solidFill>
                  <a:srgbClr val="F6B034"/>
                </a:solidFill>
                <a:latin typeface="Arial"/>
                <a:cs typeface="Arial"/>
              </a:rPr>
              <a:t>GRUP</a:t>
            </a:r>
            <a:r>
              <a:rPr sz="2100" spc="-30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2100" spc="-5" dirty="0">
                <a:solidFill>
                  <a:srgbClr val="F6B034"/>
                </a:solidFill>
                <a:latin typeface="Arial"/>
                <a:cs typeface="Arial"/>
              </a:rPr>
              <a:t>D</a:t>
            </a:r>
            <a:endParaRPr sz="2100">
              <a:latin typeface="Arial"/>
              <a:cs typeface="Arial"/>
            </a:endParaRPr>
          </a:p>
          <a:p>
            <a:pPr marL="12700" marR="5080" algn="ctr">
              <a:lnSpc>
                <a:spcPct val="116700"/>
              </a:lnSpc>
              <a:spcBef>
                <a:spcPts val="445"/>
              </a:spcBef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Navlun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20" dirty="0">
                <a:solidFill>
                  <a:srgbClr val="58595B"/>
                </a:solidFill>
                <a:latin typeface="Arial"/>
                <a:cs typeface="Arial"/>
              </a:rPr>
              <a:t>+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sigorta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ödenmiş</a:t>
            </a:r>
            <a:endParaRPr sz="15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71296" y="5187822"/>
            <a:ext cx="8766175" cy="1200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5080" indent="-180340">
              <a:lnSpc>
                <a:spcPct val="116700"/>
              </a:lnSpc>
              <a:spcBef>
                <a:spcPts val="10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İHRACATÇI,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MALLARIN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İTHAL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ÜLKESİ </a:t>
            </a:r>
            <a:r>
              <a:rPr sz="1500" b="1" spc="15" dirty="0">
                <a:solidFill>
                  <a:srgbClr val="58595B"/>
                </a:solidFill>
                <a:latin typeface="Arial"/>
                <a:cs typeface="Arial"/>
              </a:rPr>
              <a:t>İÇİNDE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KARARLAŞTIRILAN </a:t>
            </a:r>
            <a:r>
              <a:rPr sz="1500" spc="-95" dirty="0">
                <a:solidFill>
                  <a:srgbClr val="58595B"/>
                </a:solidFill>
                <a:latin typeface="Arial"/>
                <a:cs typeface="Arial"/>
              </a:rPr>
              <a:t>YER </a:t>
            </a:r>
            <a:r>
              <a:rPr sz="1500" spc="-130" dirty="0">
                <a:solidFill>
                  <a:srgbClr val="58595B"/>
                </a:solidFill>
                <a:latin typeface="Arial"/>
                <a:cs typeface="Arial"/>
              </a:rPr>
              <a:t>YA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DA </a:t>
            </a:r>
            <a:r>
              <a:rPr sz="1500" spc="-95" dirty="0">
                <a:solidFill>
                  <a:srgbClr val="58595B"/>
                </a:solidFill>
                <a:latin typeface="Arial"/>
                <a:cs typeface="Arial"/>
              </a:rPr>
              <a:t>VARIŞ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NOKTASINA 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ULAŞMASINDAN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SORUMLUDUR.</a:t>
            </a:r>
            <a:endParaRPr sz="1500">
              <a:latin typeface="Arial"/>
              <a:cs typeface="Arial"/>
            </a:endParaRPr>
          </a:p>
          <a:p>
            <a:pPr marL="192405" marR="171450" indent="-180340">
              <a:lnSpc>
                <a:spcPct val="116700"/>
              </a:lnSpc>
              <a:spcBef>
                <a:spcPts val="8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İHRACATÇI,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100" dirty="0">
                <a:solidFill>
                  <a:srgbClr val="58595B"/>
                </a:solidFill>
                <a:latin typeface="Arial"/>
                <a:cs typeface="Arial"/>
              </a:rPr>
              <a:t>YERE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KADAR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MALLARIN 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GETİRİLMESİ İLE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İLGİLİ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BÜTÜN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HASAR </a:t>
            </a:r>
            <a:r>
              <a:rPr sz="1500" spc="-114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MASRAFLARI 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KARŞILAMALIDIR.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16529" y="1236433"/>
            <a:ext cx="4459605" cy="90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3715" marR="5080" indent="-50165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EXW </a:t>
            </a:r>
            <a:r>
              <a:rPr spc="85" dirty="0"/>
              <a:t>TESLİM </a:t>
            </a:r>
            <a:r>
              <a:rPr spc="50" dirty="0"/>
              <a:t>ŞEKLİNDE  </a:t>
            </a:r>
            <a:r>
              <a:rPr spc="30" dirty="0"/>
              <a:t>SORUMLULUKLAR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105228"/>
            <a:ext cx="9107170" cy="4822190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sz="2500" spc="-110" dirty="0">
                <a:solidFill>
                  <a:srgbClr val="58595B"/>
                </a:solidFill>
                <a:latin typeface="Arial"/>
                <a:cs typeface="Arial"/>
              </a:rPr>
              <a:t>EXW </a:t>
            </a:r>
            <a:r>
              <a:rPr sz="2500" dirty="0">
                <a:solidFill>
                  <a:srgbClr val="58595B"/>
                </a:solidFill>
                <a:latin typeface="Arial"/>
                <a:cs typeface="Arial"/>
              </a:rPr>
              <a:t>: </a:t>
            </a:r>
            <a:r>
              <a:rPr sz="2500" spc="-40" dirty="0">
                <a:solidFill>
                  <a:srgbClr val="58595B"/>
                </a:solidFill>
                <a:latin typeface="Arial"/>
                <a:cs typeface="Arial"/>
              </a:rPr>
              <a:t>Satıcının </a:t>
            </a:r>
            <a:r>
              <a:rPr sz="2500" spc="135" dirty="0">
                <a:solidFill>
                  <a:srgbClr val="58595B"/>
                </a:solidFill>
                <a:latin typeface="Arial"/>
                <a:cs typeface="Arial"/>
              </a:rPr>
              <a:t>/ </a:t>
            </a:r>
            <a:r>
              <a:rPr sz="2500" spc="-10" dirty="0">
                <a:solidFill>
                  <a:srgbClr val="58595B"/>
                </a:solidFill>
                <a:latin typeface="Arial"/>
                <a:cs typeface="Arial"/>
              </a:rPr>
              <a:t>ihracatçının</a:t>
            </a:r>
            <a:r>
              <a:rPr sz="2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2500" spc="-5" dirty="0">
                <a:solidFill>
                  <a:srgbClr val="58595B"/>
                </a:solidFill>
                <a:latin typeface="Arial"/>
                <a:cs typeface="Arial"/>
              </a:rPr>
              <a:t>sorumlulukları:</a:t>
            </a:r>
            <a:endParaRPr sz="2500">
              <a:latin typeface="Arial"/>
              <a:cs typeface="Arial"/>
            </a:endParaRPr>
          </a:p>
          <a:p>
            <a:pPr marL="192405" marR="5715" indent="-180340">
              <a:lnSpc>
                <a:spcPct val="116700"/>
              </a:lnSpc>
              <a:spcBef>
                <a:spcPts val="385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Satıcı(ihracatçı)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sözleşme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koşullarına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uygun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malı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hazırlayarak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belirtilen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tarihte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süre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içinde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yine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anlaşmada  belirtilen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yerde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(Fabrika,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depo,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büro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vb.)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malları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alıcının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emrine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hazır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tutar.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Malların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emrine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hazır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tutulduğunu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alıcıya</a:t>
            </a:r>
            <a:r>
              <a:rPr sz="1500" spc="1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bildirir.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Alıcının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ihracat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ilgili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belgeleri alabilmesi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yardımcı</a:t>
            </a:r>
            <a:r>
              <a:rPr sz="1500" spc="2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olur.</a:t>
            </a:r>
            <a:endParaRPr sz="150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28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Alıcının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talep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etmesi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halinde,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tüm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masraf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riski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alıcıya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ait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olmak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üzere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taşıma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acentası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anlaşma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yaparak,  düzenlettiği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taşıma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belgesini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varış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yerinde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malları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teslim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alabilmesi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gönderir.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Ulusal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mevzuat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gereği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ihraç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işlemlerini</a:t>
            </a:r>
            <a:r>
              <a:rPr sz="1500" spc="1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tamamlar.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500" spc="-110" dirty="0">
                <a:solidFill>
                  <a:srgbClr val="58595B"/>
                </a:solidFill>
                <a:latin typeface="Arial"/>
                <a:cs typeface="Arial"/>
              </a:rPr>
              <a:t>EXW </a:t>
            </a:r>
            <a:r>
              <a:rPr sz="2500" dirty="0">
                <a:solidFill>
                  <a:srgbClr val="58595B"/>
                </a:solidFill>
                <a:latin typeface="Arial"/>
                <a:cs typeface="Arial"/>
              </a:rPr>
              <a:t>: </a:t>
            </a:r>
            <a:r>
              <a:rPr sz="2500" spc="-50" dirty="0">
                <a:solidFill>
                  <a:srgbClr val="58595B"/>
                </a:solidFill>
                <a:latin typeface="Arial"/>
                <a:cs typeface="Arial"/>
              </a:rPr>
              <a:t>Alıcının </a:t>
            </a:r>
            <a:r>
              <a:rPr sz="2500" spc="135" dirty="0">
                <a:solidFill>
                  <a:srgbClr val="58595B"/>
                </a:solidFill>
                <a:latin typeface="Arial"/>
                <a:cs typeface="Arial"/>
              </a:rPr>
              <a:t>/ </a:t>
            </a:r>
            <a:r>
              <a:rPr sz="2500" spc="-10" dirty="0">
                <a:solidFill>
                  <a:srgbClr val="58595B"/>
                </a:solidFill>
                <a:latin typeface="Arial"/>
                <a:cs typeface="Arial"/>
              </a:rPr>
              <a:t>ithalatçının</a:t>
            </a:r>
            <a:r>
              <a:rPr sz="2500" spc="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2500" spc="-5" dirty="0">
                <a:solidFill>
                  <a:srgbClr val="58595B"/>
                </a:solidFill>
                <a:latin typeface="Arial"/>
                <a:cs typeface="Arial"/>
              </a:rPr>
              <a:t>sorumlulukları:</a:t>
            </a:r>
            <a:endParaRPr sz="2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69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Sözleşme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koşullarına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uygun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mal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bedelini</a:t>
            </a:r>
            <a:r>
              <a:rPr sz="1500" spc="1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öder.</a:t>
            </a:r>
            <a:endParaRPr sz="1500">
              <a:latin typeface="Arial"/>
              <a:cs typeface="Arial"/>
            </a:endParaRPr>
          </a:p>
          <a:p>
            <a:pPr marL="192405" marR="7620" indent="-180340">
              <a:lnSpc>
                <a:spcPct val="116700"/>
              </a:lnSpc>
              <a:spcBef>
                <a:spcPts val="280"/>
              </a:spcBef>
              <a:buChar char="•"/>
              <a:tabLst>
                <a:tab pos="193040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Malları satıcının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işletmesinde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teslim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aldığı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andan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itibaren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malla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ilgili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tüm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risk</a:t>
            </a:r>
            <a:r>
              <a:rPr sz="1500" spc="-3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masraflar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alıcının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sorumluluğunda 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olduğundan,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sigortayı</a:t>
            </a:r>
            <a:r>
              <a:rPr sz="1500" spc="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yaptırır.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Malların taşıtılması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amacıyla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taşıma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acentası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anlaşarak navlun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bedelini</a:t>
            </a:r>
            <a:r>
              <a:rPr sz="1500" spc="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öder.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İhracat gümrükleme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ithalat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masraflarunı</a:t>
            </a:r>
            <a:r>
              <a:rPr sz="1500" spc="15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karşılar.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51374" y="1100842"/>
            <a:ext cx="1538326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15" dirty="0"/>
              <a:t>FCA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1936969"/>
            <a:ext cx="8565515" cy="4544060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sz="2500" spc="-50" dirty="0">
                <a:solidFill>
                  <a:srgbClr val="58595B"/>
                </a:solidFill>
                <a:latin typeface="Arial"/>
                <a:cs typeface="Arial"/>
              </a:rPr>
              <a:t>FCA </a:t>
            </a:r>
            <a:r>
              <a:rPr sz="2500" dirty="0">
                <a:solidFill>
                  <a:srgbClr val="58595B"/>
                </a:solidFill>
                <a:latin typeface="Arial"/>
                <a:cs typeface="Arial"/>
              </a:rPr>
              <a:t>: </a:t>
            </a:r>
            <a:r>
              <a:rPr sz="2500" spc="-15" dirty="0">
                <a:solidFill>
                  <a:srgbClr val="58595B"/>
                </a:solidFill>
                <a:latin typeface="Arial"/>
                <a:cs typeface="Arial"/>
              </a:rPr>
              <a:t>İhracatçının</a:t>
            </a:r>
            <a:r>
              <a:rPr sz="2500" spc="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2500" spc="-5" dirty="0">
                <a:solidFill>
                  <a:srgbClr val="58595B"/>
                </a:solidFill>
                <a:latin typeface="Arial"/>
                <a:cs typeface="Arial"/>
              </a:rPr>
              <a:t>sorumlulukları;</a:t>
            </a:r>
            <a:endParaRPr sz="2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685"/>
              </a:spcBef>
              <a:buChar char="•"/>
              <a:tabLst>
                <a:tab pos="193040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Satıcı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sözleşme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koşullarına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uygun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malı</a:t>
            </a:r>
            <a:r>
              <a:rPr sz="1500" spc="2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hazırlar.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Alıcının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ülkesinde istenen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gerekli belgeleri</a:t>
            </a:r>
            <a:r>
              <a:rPr sz="1500" spc="1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düzenler.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0"/>
              </a:spcBef>
              <a:buChar char="•"/>
              <a:tabLst>
                <a:tab pos="193040" algn="l"/>
              </a:tabLst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Alıcının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talep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etmesi</a:t>
            </a:r>
            <a:r>
              <a:rPr sz="1500" spc="3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halinde,</a:t>
            </a:r>
            <a:r>
              <a:rPr sz="1500" spc="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taşıma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acentası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masrafları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alıcıya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ait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olmak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üzere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anlaşır.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Malları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taşıyıcıya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taşıma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acentasının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gözetimine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belirlenen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tarihte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yerde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teslim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eder.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Teslim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anına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kadar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bütün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masraf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riskler ihracatçının</a:t>
            </a:r>
            <a:r>
              <a:rPr sz="1500" spc="3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yükümlülüğündedir.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0"/>
              </a:spcBef>
              <a:buChar char="•"/>
              <a:tabLst>
                <a:tab pos="193040" algn="l"/>
              </a:tabLst>
            </a:pP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İhracat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işlemleri, ihracatçının</a:t>
            </a:r>
            <a:r>
              <a:rPr sz="1500" spc="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yükümlülüğündedir.</a:t>
            </a:r>
            <a:endParaRPr sz="15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58595B"/>
              </a:buClr>
              <a:buFont typeface="Arial"/>
              <a:buChar char="•"/>
            </a:pPr>
            <a:endParaRPr sz="17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500" spc="-50" dirty="0">
                <a:solidFill>
                  <a:srgbClr val="58595B"/>
                </a:solidFill>
                <a:latin typeface="Arial"/>
                <a:cs typeface="Arial"/>
              </a:rPr>
              <a:t>FCA </a:t>
            </a:r>
            <a:r>
              <a:rPr sz="2500" dirty="0">
                <a:solidFill>
                  <a:srgbClr val="58595B"/>
                </a:solidFill>
                <a:latin typeface="Arial"/>
                <a:cs typeface="Arial"/>
              </a:rPr>
              <a:t>: </a:t>
            </a:r>
            <a:r>
              <a:rPr sz="2500" spc="-15" dirty="0">
                <a:solidFill>
                  <a:srgbClr val="58595B"/>
                </a:solidFill>
                <a:latin typeface="Arial"/>
                <a:cs typeface="Arial"/>
              </a:rPr>
              <a:t>İthalatçının</a:t>
            </a:r>
            <a:r>
              <a:rPr sz="2500" spc="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2500" spc="-5" dirty="0">
                <a:solidFill>
                  <a:srgbClr val="58595B"/>
                </a:solidFill>
                <a:latin typeface="Arial"/>
                <a:cs typeface="Arial"/>
              </a:rPr>
              <a:t>sorumlulukları;</a:t>
            </a:r>
            <a:endParaRPr sz="2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685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Sözleşme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koşullarına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uygun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mal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bedelini</a:t>
            </a:r>
            <a:r>
              <a:rPr sz="1500" spc="1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öder.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İthalat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ilgili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belge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izinleri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alarak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vergisi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masraflarını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ödemekle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yükümlüdür.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90" dirty="0">
                <a:solidFill>
                  <a:srgbClr val="58595B"/>
                </a:solidFill>
                <a:latin typeface="Arial"/>
                <a:cs typeface="Arial"/>
              </a:rPr>
              <a:t>Taşıma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acentası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anlaşma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yaparak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navlun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ücretini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öder.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Belirlenen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tarihte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yerde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mallarını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teslim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alır.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0"/>
              </a:spcBef>
              <a:buChar char="•"/>
              <a:tabLst>
                <a:tab pos="193040" algn="l"/>
              </a:tabLst>
            </a:pP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andan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itibaren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bütün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masraflar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risk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alıcıya</a:t>
            </a:r>
            <a:r>
              <a:rPr sz="1500" spc="2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aitttir.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Sigortaya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yaptırır.</a:t>
            </a:r>
            <a:endParaRPr sz="15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94786" y="730776"/>
            <a:ext cx="5504714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4975" marR="5080" indent="-422909">
              <a:lnSpc>
                <a:spcPct val="100000"/>
              </a:lnSpc>
              <a:spcBef>
                <a:spcPts val="100"/>
              </a:spcBef>
            </a:pPr>
            <a:r>
              <a:rPr sz="3200" spc="-75" dirty="0"/>
              <a:t>FAS </a:t>
            </a:r>
            <a:r>
              <a:rPr sz="3200" spc="85" dirty="0"/>
              <a:t>TESLİM </a:t>
            </a:r>
            <a:r>
              <a:rPr sz="3200" spc="50" dirty="0"/>
              <a:t>ŞEKLİNDE  </a:t>
            </a:r>
            <a:r>
              <a:rPr sz="3200" spc="30" dirty="0"/>
              <a:t>SORUMLULUKLAR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spc="-15" dirty="0"/>
              <a:t>İhracatçının</a:t>
            </a:r>
            <a:r>
              <a:rPr spc="-5" dirty="0"/>
              <a:t> sorumlulukları;</a:t>
            </a:r>
          </a:p>
          <a:p>
            <a:pPr marL="192405" indent="-180340">
              <a:lnSpc>
                <a:spcPct val="100000"/>
              </a:lnSpc>
              <a:spcBef>
                <a:spcPts val="685"/>
              </a:spcBef>
              <a:buChar char="•"/>
              <a:tabLst>
                <a:tab pos="193040" algn="l"/>
              </a:tabLst>
            </a:pPr>
            <a:r>
              <a:rPr sz="1500" spc="-60" dirty="0"/>
              <a:t>Satıcı </a:t>
            </a:r>
            <a:r>
              <a:rPr sz="1500" spc="-35" dirty="0"/>
              <a:t>sözleşme </a:t>
            </a:r>
            <a:r>
              <a:rPr sz="1500" spc="-50" dirty="0"/>
              <a:t>şartları uyarınca </a:t>
            </a:r>
            <a:r>
              <a:rPr sz="1500" spc="-60" dirty="0"/>
              <a:t>malları</a:t>
            </a:r>
            <a:r>
              <a:rPr sz="1500" spc="195" dirty="0"/>
              <a:t> </a:t>
            </a:r>
            <a:r>
              <a:rPr sz="1500" spc="-65" dirty="0"/>
              <a:t>hazırlar.</a:t>
            </a:r>
            <a:endParaRPr sz="1500" dirty="0"/>
          </a:p>
          <a:p>
            <a:pPr marL="192405" marR="5715" indent="-180340">
              <a:lnSpc>
                <a:spcPct val="116700"/>
              </a:lnSpc>
              <a:buChar char="•"/>
              <a:tabLst>
                <a:tab pos="193040" algn="l"/>
              </a:tabLst>
            </a:pPr>
            <a:r>
              <a:rPr sz="1500" spc="-70" dirty="0"/>
              <a:t>Alıcının </a:t>
            </a:r>
            <a:r>
              <a:rPr sz="1500" spc="-30" dirty="0"/>
              <a:t>isteği </a:t>
            </a:r>
            <a:r>
              <a:rPr sz="1500" spc="-45" dirty="0"/>
              <a:t>üzerine </a:t>
            </a:r>
            <a:r>
              <a:rPr sz="1500" spc="-5" dirty="0"/>
              <a:t>tüm </a:t>
            </a:r>
            <a:r>
              <a:rPr sz="1500" spc="-35" dirty="0"/>
              <a:t>masraf </a:t>
            </a:r>
            <a:r>
              <a:rPr sz="1500" spc="-60" dirty="0"/>
              <a:t>ve </a:t>
            </a:r>
            <a:r>
              <a:rPr sz="1500" spc="-40" dirty="0"/>
              <a:t>riskler </a:t>
            </a:r>
            <a:r>
              <a:rPr sz="1500" spc="-70" dirty="0"/>
              <a:t>alıcıya </a:t>
            </a:r>
            <a:r>
              <a:rPr sz="1500" spc="-30" dirty="0"/>
              <a:t>ait </a:t>
            </a:r>
            <a:r>
              <a:rPr sz="1500" spc="-25" dirty="0"/>
              <a:t>olmak </a:t>
            </a:r>
            <a:r>
              <a:rPr sz="1500" spc="-45" dirty="0"/>
              <a:t>üzere; </a:t>
            </a:r>
            <a:r>
              <a:rPr sz="1500" spc="-70" dirty="0"/>
              <a:t>alıcının </a:t>
            </a:r>
            <a:r>
              <a:rPr sz="1500" spc="-35" dirty="0"/>
              <a:t>ülkesinde istenen </a:t>
            </a:r>
            <a:r>
              <a:rPr sz="1500" spc="-40" dirty="0"/>
              <a:t>gerekli belgeleri </a:t>
            </a:r>
            <a:r>
              <a:rPr sz="1500" spc="-60" dirty="0"/>
              <a:t>ve  </a:t>
            </a:r>
            <a:r>
              <a:rPr sz="1500" spc="-40" dirty="0"/>
              <a:t>benzeri </a:t>
            </a:r>
            <a:r>
              <a:rPr sz="1500" spc="-35" dirty="0"/>
              <a:t>idari </a:t>
            </a:r>
            <a:r>
              <a:rPr sz="1500" spc="-60" dirty="0"/>
              <a:t>ve </a:t>
            </a:r>
            <a:r>
              <a:rPr sz="1500" spc="-25" dirty="0"/>
              <a:t>ticari </a:t>
            </a:r>
            <a:r>
              <a:rPr sz="1500" spc="-40" dirty="0"/>
              <a:t>belgeleri </a:t>
            </a:r>
            <a:r>
              <a:rPr sz="1500" spc="-45" dirty="0"/>
              <a:t>almasında </a:t>
            </a:r>
            <a:r>
              <a:rPr sz="1500" spc="-50" dirty="0"/>
              <a:t>yardımcı</a:t>
            </a:r>
            <a:r>
              <a:rPr sz="1500" spc="245" dirty="0"/>
              <a:t> </a:t>
            </a:r>
            <a:r>
              <a:rPr sz="1500" spc="-55" dirty="0"/>
              <a:t>olur.</a:t>
            </a:r>
            <a:endParaRPr sz="1500" dirty="0"/>
          </a:p>
          <a:p>
            <a:pPr marL="192405" marR="5080" indent="-180340">
              <a:lnSpc>
                <a:spcPct val="116700"/>
              </a:lnSpc>
              <a:buChar char="•"/>
              <a:tabLst>
                <a:tab pos="193040" algn="l"/>
              </a:tabLst>
            </a:pPr>
            <a:r>
              <a:rPr sz="1500" spc="-45" dirty="0"/>
              <a:t>Mallar</a:t>
            </a:r>
            <a:r>
              <a:rPr sz="1500" spc="-130" dirty="0"/>
              <a:t> </a:t>
            </a:r>
            <a:r>
              <a:rPr sz="1500" spc="-40" dirty="0"/>
              <a:t>belirlenen</a:t>
            </a:r>
            <a:r>
              <a:rPr sz="1500" spc="-130" dirty="0"/>
              <a:t> </a:t>
            </a:r>
            <a:r>
              <a:rPr sz="1500" spc="-30" dirty="0"/>
              <a:t>limanda,</a:t>
            </a:r>
            <a:r>
              <a:rPr sz="1500" spc="-125" dirty="0"/>
              <a:t> </a:t>
            </a:r>
            <a:r>
              <a:rPr sz="1500" spc="-40" dirty="0"/>
              <a:t>belirlenen</a:t>
            </a:r>
            <a:r>
              <a:rPr sz="1500" spc="-130" dirty="0"/>
              <a:t> </a:t>
            </a:r>
            <a:r>
              <a:rPr sz="1500" spc="-25" dirty="0"/>
              <a:t>tarihte</a:t>
            </a:r>
            <a:r>
              <a:rPr sz="1500" spc="-125" dirty="0"/>
              <a:t> </a:t>
            </a:r>
            <a:r>
              <a:rPr sz="1500" spc="-70" dirty="0"/>
              <a:t>alıcının</a:t>
            </a:r>
            <a:r>
              <a:rPr sz="1500" spc="-130" dirty="0"/>
              <a:t> </a:t>
            </a:r>
            <a:r>
              <a:rPr sz="1500" spc="-30" dirty="0"/>
              <a:t>daha</a:t>
            </a:r>
            <a:r>
              <a:rPr sz="1500" spc="-125" dirty="0"/>
              <a:t> </a:t>
            </a:r>
            <a:r>
              <a:rPr sz="1500" spc="-15" dirty="0"/>
              <a:t>önce</a:t>
            </a:r>
            <a:r>
              <a:rPr sz="1500" spc="-130" dirty="0"/>
              <a:t> </a:t>
            </a:r>
            <a:r>
              <a:rPr sz="1500" spc="-35" dirty="0"/>
              <a:t>belirlediği</a:t>
            </a:r>
            <a:r>
              <a:rPr sz="1500" spc="-130" dirty="0"/>
              <a:t> </a:t>
            </a:r>
            <a:r>
              <a:rPr sz="1500" spc="-35" dirty="0"/>
              <a:t>geminin</a:t>
            </a:r>
            <a:r>
              <a:rPr sz="1500" spc="-125" dirty="0"/>
              <a:t> </a:t>
            </a:r>
            <a:r>
              <a:rPr sz="1500" spc="-65" dirty="0"/>
              <a:t>yanına</a:t>
            </a:r>
            <a:r>
              <a:rPr sz="1500" spc="-130" dirty="0"/>
              <a:t> </a:t>
            </a:r>
            <a:r>
              <a:rPr sz="1500" spc="-30" dirty="0"/>
              <a:t>getirmekle</a:t>
            </a:r>
            <a:r>
              <a:rPr sz="1500" spc="-125" dirty="0"/>
              <a:t> </a:t>
            </a:r>
            <a:r>
              <a:rPr sz="1500" spc="-30" dirty="0"/>
              <a:t>teslim</a:t>
            </a:r>
            <a:r>
              <a:rPr sz="1500" spc="-130" dirty="0"/>
              <a:t> </a:t>
            </a:r>
            <a:r>
              <a:rPr sz="1500" spc="-45" dirty="0"/>
              <a:t>işlemini  tamamlar.</a:t>
            </a:r>
            <a:endParaRPr sz="1500" dirty="0"/>
          </a:p>
          <a:p>
            <a:pPr marL="192405" indent="-180340">
              <a:lnSpc>
                <a:spcPct val="100000"/>
              </a:lnSpc>
              <a:spcBef>
                <a:spcPts val="300"/>
              </a:spcBef>
              <a:buChar char="•"/>
              <a:tabLst>
                <a:tab pos="193040" algn="l"/>
              </a:tabLst>
            </a:pPr>
            <a:r>
              <a:rPr sz="1500" spc="-15" dirty="0"/>
              <a:t>Bu </a:t>
            </a:r>
            <a:r>
              <a:rPr sz="1500" spc="-30" dirty="0"/>
              <a:t>andan </a:t>
            </a:r>
            <a:r>
              <a:rPr sz="1500" spc="-35" dirty="0"/>
              <a:t>itibaren </a:t>
            </a:r>
            <a:r>
              <a:rPr sz="1500" spc="-45" dirty="0"/>
              <a:t>malla </a:t>
            </a:r>
            <a:r>
              <a:rPr sz="1500" spc="-50" dirty="0"/>
              <a:t>ilgili </a:t>
            </a:r>
            <a:r>
              <a:rPr sz="1500" spc="-5" dirty="0"/>
              <a:t>tüm </a:t>
            </a:r>
            <a:r>
              <a:rPr sz="1500" spc="-35" dirty="0"/>
              <a:t>masraf </a:t>
            </a:r>
            <a:r>
              <a:rPr sz="1500" spc="-60" dirty="0"/>
              <a:t>ve </a:t>
            </a:r>
            <a:r>
              <a:rPr sz="1500" spc="-40" dirty="0"/>
              <a:t>riskler </a:t>
            </a:r>
            <a:r>
              <a:rPr sz="1500" spc="-70" dirty="0"/>
              <a:t>alıcıya</a:t>
            </a:r>
            <a:r>
              <a:rPr sz="1500" spc="-25" dirty="0"/>
              <a:t> </a:t>
            </a:r>
            <a:r>
              <a:rPr sz="1500" spc="-45" dirty="0"/>
              <a:t>geçer.</a:t>
            </a:r>
            <a:endParaRPr sz="1500" dirty="0"/>
          </a:p>
          <a:p>
            <a:pPr marL="192405" marR="5080" indent="-180340">
              <a:lnSpc>
                <a:spcPct val="116700"/>
              </a:lnSpc>
              <a:buChar char="•"/>
              <a:tabLst>
                <a:tab pos="193040" algn="l"/>
              </a:tabLst>
            </a:pPr>
            <a:r>
              <a:rPr sz="1500" spc="-70" dirty="0"/>
              <a:t>Alıcının</a:t>
            </a:r>
            <a:r>
              <a:rPr sz="1500" spc="-120" dirty="0"/>
              <a:t> </a:t>
            </a:r>
            <a:r>
              <a:rPr sz="1500" spc="-30" dirty="0"/>
              <a:t>isteği</a:t>
            </a:r>
            <a:r>
              <a:rPr sz="1500" spc="-120" dirty="0"/>
              <a:t> </a:t>
            </a:r>
            <a:r>
              <a:rPr sz="1500" spc="-40" dirty="0"/>
              <a:t>üzerine;</a:t>
            </a:r>
            <a:r>
              <a:rPr sz="1500" spc="-114" dirty="0"/>
              <a:t> </a:t>
            </a:r>
            <a:r>
              <a:rPr sz="1500" spc="-40" dirty="0"/>
              <a:t>masraflar</a:t>
            </a:r>
            <a:r>
              <a:rPr sz="1500" spc="-120" dirty="0"/>
              <a:t> </a:t>
            </a:r>
            <a:r>
              <a:rPr sz="1500" spc="-70" dirty="0"/>
              <a:t>alıcıya</a:t>
            </a:r>
            <a:r>
              <a:rPr sz="1500" spc="-114" dirty="0"/>
              <a:t> </a:t>
            </a:r>
            <a:r>
              <a:rPr sz="1500" spc="-30" dirty="0"/>
              <a:t>ait</a:t>
            </a:r>
            <a:r>
              <a:rPr sz="1500" spc="-120" dirty="0"/>
              <a:t> </a:t>
            </a:r>
            <a:r>
              <a:rPr sz="1500" spc="-25" dirty="0"/>
              <a:t>olmak</a:t>
            </a:r>
            <a:r>
              <a:rPr sz="1500" spc="-120" dirty="0"/>
              <a:t> </a:t>
            </a:r>
            <a:r>
              <a:rPr sz="1500" spc="-55" dirty="0"/>
              <a:t>üzere</a:t>
            </a:r>
            <a:r>
              <a:rPr sz="1500" spc="-114" dirty="0"/>
              <a:t> </a:t>
            </a:r>
            <a:r>
              <a:rPr sz="1500" spc="-40" dirty="0"/>
              <a:t>yükleme</a:t>
            </a:r>
            <a:r>
              <a:rPr sz="1500" spc="-120" dirty="0"/>
              <a:t> </a:t>
            </a:r>
            <a:r>
              <a:rPr sz="1500" spc="-35" dirty="0"/>
              <a:t>belgesinin</a:t>
            </a:r>
            <a:r>
              <a:rPr sz="1500" spc="-114" dirty="0"/>
              <a:t> </a:t>
            </a:r>
            <a:r>
              <a:rPr sz="1500" spc="-40" dirty="0"/>
              <a:t>düzenlenmesini</a:t>
            </a:r>
            <a:r>
              <a:rPr sz="1500" spc="-120" dirty="0"/>
              <a:t> </a:t>
            </a:r>
            <a:r>
              <a:rPr sz="1500" spc="-55" dirty="0"/>
              <a:t>sağlar,</a:t>
            </a:r>
            <a:r>
              <a:rPr sz="1500" spc="-114" dirty="0"/>
              <a:t> </a:t>
            </a:r>
            <a:r>
              <a:rPr sz="1500" spc="-65" dirty="0"/>
              <a:t>varış</a:t>
            </a:r>
            <a:r>
              <a:rPr sz="1500" spc="-120" dirty="0"/>
              <a:t> </a:t>
            </a:r>
            <a:r>
              <a:rPr sz="1500" spc="-45" dirty="0"/>
              <a:t>limanında  </a:t>
            </a:r>
            <a:r>
              <a:rPr sz="1500" spc="-60" dirty="0"/>
              <a:t>malları </a:t>
            </a:r>
            <a:r>
              <a:rPr sz="1500" spc="-30" dirty="0"/>
              <a:t>teslim </a:t>
            </a:r>
            <a:r>
              <a:rPr sz="1500" spc="-40" dirty="0"/>
              <a:t>alabilmesi </a:t>
            </a:r>
            <a:r>
              <a:rPr sz="1500" spc="-30" dirty="0"/>
              <a:t>için </a:t>
            </a:r>
            <a:r>
              <a:rPr sz="1500" spc="-70" dirty="0"/>
              <a:t>alıcıya </a:t>
            </a:r>
            <a:r>
              <a:rPr sz="1500" spc="-25" dirty="0"/>
              <a:t>gönderir </a:t>
            </a:r>
            <a:r>
              <a:rPr sz="1500" spc="-60" dirty="0"/>
              <a:t>ve </a:t>
            </a:r>
            <a:r>
              <a:rPr sz="1500" spc="-30" dirty="0"/>
              <a:t>gecikmeksizin </a:t>
            </a:r>
            <a:r>
              <a:rPr sz="1500" spc="-40" dirty="0"/>
              <a:t>gerekli </a:t>
            </a:r>
            <a:r>
              <a:rPr sz="1500" spc="-35" dirty="0"/>
              <a:t>bildirimlerde</a:t>
            </a:r>
            <a:r>
              <a:rPr sz="1500" spc="30" dirty="0"/>
              <a:t> </a:t>
            </a:r>
            <a:r>
              <a:rPr sz="1500" spc="-40" dirty="0"/>
              <a:t>bulunur.</a:t>
            </a:r>
            <a:endParaRPr sz="1500" dirty="0"/>
          </a:p>
          <a:p>
            <a:pPr marL="192405" indent="-180340">
              <a:lnSpc>
                <a:spcPct val="100000"/>
              </a:lnSpc>
              <a:spcBef>
                <a:spcPts val="300"/>
              </a:spcBef>
              <a:buChar char="•"/>
              <a:tabLst>
                <a:tab pos="193040" algn="l"/>
              </a:tabLst>
            </a:pPr>
            <a:r>
              <a:rPr sz="1500" spc="-30" dirty="0"/>
              <a:t>İhracat </a:t>
            </a:r>
            <a:r>
              <a:rPr sz="1500" spc="-15" dirty="0"/>
              <a:t>gümrük </a:t>
            </a:r>
            <a:r>
              <a:rPr sz="1500" spc="-45" dirty="0"/>
              <a:t>işlemlerini</a:t>
            </a:r>
            <a:r>
              <a:rPr sz="1500" spc="40" dirty="0"/>
              <a:t> </a:t>
            </a:r>
            <a:r>
              <a:rPr sz="1500" spc="-55" dirty="0"/>
              <a:t>yapar.</a:t>
            </a:r>
            <a:endParaRPr sz="1500" dirty="0"/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58595B"/>
              </a:buClr>
              <a:buFont typeface="Arial"/>
              <a:buChar char="•"/>
            </a:pPr>
            <a:endParaRPr sz="1500" dirty="0"/>
          </a:p>
          <a:p>
            <a:pPr marL="12700">
              <a:lnSpc>
                <a:spcPct val="100000"/>
              </a:lnSpc>
            </a:pPr>
            <a:r>
              <a:rPr spc="-15" dirty="0"/>
              <a:t>İthalatçının</a:t>
            </a:r>
            <a:r>
              <a:rPr spc="-5" dirty="0"/>
              <a:t> sorumlulukları;</a:t>
            </a:r>
          </a:p>
          <a:p>
            <a:pPr marL="192405" indent="-180340">
              <a:lnSpc>
                <a:spcPct val="100000"/>
              </a:lnSpc>
              <a:spcBef>
                <a:spcPts val="690"/>
              </a:spcBef>
              <a:buChar char="•"/>
              <a:tabLst>
                <a:tab pos="193040" algn="l"/>
              </a:tabLst>
            </a:pPr>
            <a:r>
              <a:rPr sz="1500" spc="-40" dirty="0"/>
              <a:t>Sözleşme </a:t>
            </a:r>
            <a:r>
              <a:rPr sz="1500" spc="-45" dirty="0"/>
              <a:t>koşullarına </a:t>
            </a:r>
            <a:r>
              <a:rPr sz="1500" spc="-30" dirty="0"/>
              <a:t>uygun </a:t>
            </a:r>
            <a:r>
              <a:rPr sz="1500" spc="-35" dirty="0"/>
              <a:t>olarak </a:t>
            </a:r>
            <a:r>
              <a:rPr sz="1500" spc="-40" dirty="0"/>
              <a:t>mal </a:t>
            </a:r>
            <a:r>
              <a:rPr sz="1500" spc="-35" dirty="0"/>
              <a:t>bedelini</a:t>
            </a:r>
            <a:r>
              <a:rPr sz="1500" spc="185" dirty="0"/>
              <a:t> </a:t>
            </a:r>
            <a:r>
              <a:rPr sz="1500" spc="-40" dirty="0"/>
              <a:t>öder.</a:t>
            </a:r>
            <a:endParaRPr sz="1500" dirty="0"/>
          </a:p>
          <a:p>
            <a:pPr marL="192405" indent="-180340">
              <a:lnSpc>
                <a:spcPct val="100000"/>
              </a:lnSpc>
              <a:spcBef>
                <a:spcPts val="300"/>
              </a:spcBef>
              <a:buChar char="•"/>
              <a:tabLst>
                <a:tab pos="193040" algn="l"/>
              </a:tabLst>
            </a:pPr>
            <a:r>
              <a:rPr sz="1500" spc="-30" dirty="0"/>
              <a:t>İhracat </a:t>
            </a:r>
            <a:r>
              <a:rPr sz="1500" spc="-60" dirty="0"/>
              <a:t>ve </a:t>
            </a:r>
            <a:r>
              <a:rPr sz="1500" spc="-30" dirty="0"/>
              <a:t>ithalat </a:t>
            </a:r>
            <a:r>
              <a:rPr sz="1500" spc="-60" dirty="0"/>
              <a:t>ile </a:t>
            </a:r>
            <a:r>
              <a:rPr sz="1500" spc="-50" dirty="0"/>
              <a:t>ilgili </a:t>
            </a:r>
            <a:r>
              <a:rPr sz="1500" spc="-40" dirty="0"/>
              <a:t>gerekli belgeleri</a:t>
            </a:r>
            <a:r>
              <a:rPr sz="1500" spc="265" dirty="0"/>
              <a:t> </a:t>
            </a:r>
            <a:r>
              <a:rPr sz="1500" spc="-65" dirty="0"/>
              <a:t>hazırlar,</a:t>
            </a:r>
            <a:endParaRPr sz="1500" dirty="0"/>
          </a:p>
          <a:p>
            <a:pPr marL="192405" indent="-180340">
              <a:lnSpc>
                <a:spcPct val="100000"/>
              </a:lnSpc>
              <a:spcBef>
                <a:spcPts val="300"/>
              </a:spcBef>
              <a:buChar char="•"/>
              <a:tabLst>
                <a:tab pos="193040" algn="l"/>
              </a:tabLst>
            </a:pPr>
            <a:r>
              <a:rPr sz="1500" spc="-25" dirty="0"/>
              <a:t>Gümrük </a:t>
            </a:r>
            <a:r>
              <a:rPr sz="1500" spc="-55" dirty="0"/>
              <a:t>masraflarının </a:t>
            </a:r>
            <a:r>
              <a:rPr sz="1500" spc="-15" dirty="0"/>
              <a:t>tümünü</a:t>
            </a:r>
            <a:r>
              <a:rPr sz="1500" spc="75" dirty="0"/>
              <a:t> </a:t>
            </a:r>
            <a:r>
              <a:rPr sz="1500" spc="-40" dirty="0"/>
              <a:t>öder.</a:t>
            </a:r>
            <a:endParaRPr sz="1500" dirty="0"/>
          </a:p>
          <a:p>
            <a:pPr marL="192405" indent="-180340">
              <a:lnSpc>
                <a:spcPct val="100000"/>
              </a:lnSpc>
              <a:spcBef>
                <a:spcPts val="300"/>
              </a:spcBef>
              <a:buChar char="•"/>
              <a:tabLst>
                <a:tab pos="193040" algn="l"/>
              </a:tabLst>
            </a:pPr>
            <a:r>
              <a:rPr sz="1500" spc="-90" dirty="0"/>
              <a:t>Taşıma</a:t>
            </a:r>
            <a:r>
              <a:rPr sz="1500" spc="5" dirty="0"/>
              <a:t> </a:t>
            </a:r>
            <a:r>
              <a:rPr sz="1500" spc="-40" dirty="0"/>
              <a:t>acentası</a:t>
            </a:r>
            <a:r>
              <a:rPr sz="1500" spc="10" dirty="0"/>
              <a:t> </a:t>
            </a:r>
            <a:r>
              <a:rPr sz="1500" spc="-60" dirty="0"/>
              <a:t>ile</a:t>
            </a:r>
            <a:r>
              <a:rPr sz="1500" spc="5" dirty="0"/>
              <a:t> </a:t>
            </a:r>
            <a:r>
              <a:rPr sz="1500" spc="-40" dirty="0"/>
              <a:t>anlaşma</a:t>
            </a:r>
            <a:r>
              <a:rPr sz="1500" spc="10" dirty="0"/>
              <a:t> </a:t>
            </a:r>
            <a:r>
              <a:rPr sz="1500" spc="-30" dirty="0"/>
              <a:t>yaparak,</a:t>
            </a:r>
            <a:r>
              <a:rPr sz="1500" spc="10" dirty="0"/>
              <a:t> </a:t>
            </a:r>
            <a:r>
              <a:rPr sz="1500" spc="-35" dirty="0"/>
              <a:t>geminin</a:t>
            </a:r>
            <a:r>
              <a:rPr sz="1500" spc="5" dirty="0"/>
              <a:t> </a:t>
            </a:r>
            <a:r>
              <a:rPr sz="1500" spc="-40" dirty="0"/>
              <a:t>yükleme</a:t>
            </a:r>
            <a:r>
              <a:rPr sz="1500" spc="10" dirty="0"/>
              <a:t> </a:t>
            </a:r>
            <a:r>
              <a:rPr sz="1500" spc="-55" dirty="0"/>
              <a:t>limanına</a:t>
            </a:r>
            <a:r>
              <a:rPr sz="1500" spc="10" dirty="0"/>
              <a:t> </a:t>
            </a:r>
            <a:r>
              <a:rPr sz="1500" spc="-50" dirty="0"/>
              <a:t>yaklaşık</a:t>
            </a:r>
            <a:r>
              <a:rPr sz="1500" spc="5" dirty="0"/>
              <a:t> </a:t>
            </a:r>
            <a:r>
              <a:rPr sz="1500" spc="-45" dirty="0"/>
              <a:t>ne</a:t>
            </a:r>
            <a:r>
              <a:rPr sz="1500" spc="10" dirty="0"/>
              <a:t> </a:t>
            </a:r>
            <a:r>
              <a:rPr sz="1500" spc="-40" dirty="0"/>
              <a:t>zaman</a:t>
            </a:r>
            <a:r>
              <a:rPr sz="1500" spc="10" dirty="0"/>
              <a:t> </a:t>
            </a:r>
            <a:r>
              <a:rPr sz="1500" spc="-55" dirty="0"/>
              <a:t>varacağını</a:t>
            </a:r>
            <a:r>
              <a:rPr sz="1500" spc="5" dirty="0"/>
              <a:t> </a:t>
            </a:r>
            <a:r>
              <a:rPr sz="1500" spc="-55" dirty="0"/>
              <a:t>satıcıya</a:t>
            </a:r>
            <a:r>
              <a:rPr sz="1500" spc="10" dirty="0"/>
              <a:t> </a:t>
            </a:r>
            <a:r>
              <a:rPr sz="1500" spc="-45" dirty="0"/>
              <a:t>bildirir.</a:t>
            </a:r>
            <a:endParaRPr sz="1500" dirty="0"/>
          </a:p>
          <a:p>
            <a:pPr marL="192405" indent="-180340">
              <a:lnSpc>
                <a:spcPct val="100000"/>
              </a:lnSpc>
              <a:spcBef>
                <a:spcPts val="300"/>
              </a:spcBef>
              <a:buChar char="•"/>
              <a:tabLst>
                <a:tab pos="193040" algn="l"/>
              </a:tabLst>
            </a:pPr>
            <a:r>
              <a:rPr sz="1500" spc="-60" dirty="0"/>
              <a:t>Yükleme</a:t>
            </a:r>
            <a:r>
              <a:rPr sz="1500" spc="5" dirty="0"/>
              <a:t> </a:t>
            </a:r>
            <a:r>
              <a:rPr sz="1500" spc="-40" dirty="0"/>
              <a:t>emrine</a:t>
            </a:r>
            <a:r>
              <a:rPr sz="1500" spc="5" dirty="0"/>
              <a:t> </a:t>
            </a:r>
            <a:r>
              <a:rPr sz="1500" spc="-65" dirty="0"/>
              <a:t>hazır</a:t>
            </a:r>
            <a:r>
              <a:rPr sz="1500" spc="5" dirty="0"/>
              <a:t> </a:t>
            </a:r>
            <a:r>
              <a:rPr sz="1500" spc="-25" dirty="0"/>
              <a:t>tutulan</a:t>
            </a:r>
            <a:r>
              <a:rPr sz="1500" spc="5" dirty="0"/>
              <a:t> </a:t>
            </a:r>
            <a:r>
              <a:rPr sz="1500" spc="-60" dirty="0"/>
              <a:t>malları</a:t>
            </a:r>
            <a:r>
              <a:rPr sz="1500" spc="5" dirty="0"/>
              <a:t> </a:t>
            </a:r>
            <a:r>
              <a:rPr sz="1500" spc="-30" dirty="0"/>
              <a:t>teslim</a:t>
            </a:r>
            <a:r>
              <a:rPr sz="1500" spc="5" dirty="0"/>
              <a:t> </a:t>
            </a:r>
            <a:r>
              <a:rPr sz="1500" spc="-85" dirty="0"/>
              <a:t>alır.</a:t>
            </a:r>
            <a:r>
              <a:rPr sz="1500" spc="5" dirty="0"/>
              <a:t> </a:t>
            </a:r>
            <a:r>
              <a:rPr sz="1500" spc="-15" dirty="0"/>
              <a:t>Bu</a:t>
            </a:r>
            <a:r>
              <a:rPr sz="1500" spc="5" dirty="0"/>
              <a:t> </a:t>
            </a:r>
            <a:r>
              <a:rPr sz="1500" spc="-30" dirty="0"/>
              <a:t>andan</a:t>
            </a:r>
            <a:r>
              <a:rPr sz="1500" spc="5" dirty="0"/>
              <a:t> </a:t>
            </a:r>
            <a:r>
              <a:rPr sz="1500" spc="-35" dirty="0"/>
              <a:t>itibaren</a:t>
            </a:r>
            <a:r>
              <a:rPr sz="1500" spc="5" dirty="0"/>
              <a:t> </a:t>
            </a:r>
            <a:r>
              <a:rPr sz="1500" spc="-10" dirty="0"/>
              <a:t>bütün</a:t>
            </a:r>
            <a:r>
              <a:rPr sz="1500" spc="5" dirty="0"/>
              <a:t> </a:t>
            </a:r>
            <a:r>
              <a:rPr sz="1500" spc="-40" dirty="0"/>
              <a:t>masraflar</a:t>
            </a:r>
            <a:r>
              <a:rPr sz="1500" spc="5" dirty="0"/>
              <a:t> </a:t>
            </a:r>
            <a:r>
              <a:rPr sz="1500" spc="-60" dirty="0"/>
              <a:t>ve</a:t>
            </a:r>
            <a:r>
              <a:rPr sz="1500" spc="5" dirty="0"/>
              <a:t> </a:t>
            </a:r>
            <a:r>
              <a:rPr sz="1500" spc="-30" dirty="0"/>
              <a:t>risk</a:t>
            </a:r>
            <a:r>
              <a:rPr sz="1500" spc="5" dirty="0"/>
              <a:t> </a:t>
            </a:r>
            <a:r>
              <a:rPr sz="1500" spc="-70" dirty="0"/>
              <a:t>alıcıya</a:t>
            </a:r>
            <a:r>
              <a:rPr sz="1500" spc="5" dirty="0"/>
              <a:t> </a:t>
            </a:r>
            <a:r>
              <a:rPr sz="1500" spc="-40" dirty="0"/>
              <a:t>aittir.</a:t>
            </a:r>
            <a:endParaRPr sz="1500" dirty="0"/>
          </a:p>
          <a:p>
            <a:pPr marL="192405" indent="-180340">
              <a:lnSpc>
                <a:spcPct val="100000"/>
              </a:lnSpc>
              <a:spcBef>
                <a:spcPts val="300"/>
              </a:spcBef>
              <a:buChar char="•"/>
              <a:tabLst>
                <a:tab pos="193040" algn="l"/>
              </a:tabLst>
            </a:pPr>
            <a:r>
              <a:rPr sz="1500" spc="-30" dirty="0"/>
              <a:t>İhracat </a:t>
            </a:r>
            <a:r>
              <a:rPr sz="1500" spc="-45" dirty="0"/>
              <a:t>işlemlerinin </a:t>
            </a:r>
            <a:r>
              <a:rPr sz="1500" spc="-60" dirty="0"/>
              <a:t>yapılması </a:t>
            </a:r>
            <a:r>
              <a:rPr sz="1500" spc="-70" dirty="0"/>
              <a:t>alıcıya</a:t>
            </a:r>
            <a:r>
              <a:rPr sz="1500" spc="135" dirty="0"/>
              <a:t> </a:t>
            </a:r>
            <a:r>
              <a:rPr sz="1500" spc="-40" dirty="0"/>
              <a:t>aittir.</a:t>
            </a:r>
            <a:endParaRPr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60902" y="666244"/>
            <a:ext cx="6224398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080" indent="-457200">
              <a:lnSpc>
                <a:spcPct val="100000"/>
              </a:lnSpc>
              <a:spcBef>
                <a:spcPts val="100"/>
              </a:spcBef>
            </a:pPr>
            <a:r>
              <a:rPr sz="4000" dirty="0"/>
              <a:t>FOB </a:t>
            </a:r>
            <a:r>
              <a:rPr sz="4000" spc="85" dirty="0"/>
              <a:t>TESLİM </a:t>
            </a:r>
            <a:r>
              <a:rPr sz="4000" spc="50" dirty="0"/>
              <a:t>ŞEKLİNDE  </a:t>
            </a:r>
            <a:r>
              <a:rPr sz="4000" spc="30" dirty="0"/>
              <a:t>SORUMLULUKLAR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1675252"/>
            <a:ext cx="7289165" cy="2468245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sz="2500" spc="-15" dirty="0">
                <a:solidFill>
                  <a:srgbClr val="58595B"/>
                </a:solidFill>
                <a:latin typeface="Arial"/>
                <a:cs typeface="Arial"/>
              </a:rPr>
              <a:t>İhracatçının</a:t>
            </a:r>
            <a:r>
              <a:rPr sz="2500" spc="-5" dirty="0">
                <a:solidFill>
                  <a:srgbClr val="58595B"/>
                </a:solidFill>
                <a:latin typeface="Arial"/>
                <a:cs typeface="Arial"/>
              </a:rPr>
              <a:t> sorumlulukları;</a:t>
            </a:r>
            <a:endParaRPr sz="2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685"/>
              </a:spcBef>
              <a:buChar char="•"/>
              <a:tabLst>
                <a:tab pos="193040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Satıcı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sözleşme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koşullarına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uygun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malı</a:t>
            </a:r>
            <a:r>
              <a:rPr sz="1500" spc="2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hazırlar.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300"/>
              </a:spcBef>
              <a:buChar char="•"/>
              <a:tabLst>
                <a:tab pos="19304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Belirlenen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limanda,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belirlenen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tarihte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alıcının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temin etmiş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olduğu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gemiye yükleme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yapar.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300"/>
              </a:spcBef>
              <a:buChar char="•"/>
              <a:tabLst>
                <a:tab pos="193040" algn="l"/>
              </a:tabLst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Alıcının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ülkesinde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kullanacağı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gerekli belgeleri</a:t>
            </a:r>
            <a:r>
              <a:rPr sz="1500" spc="1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hazırlar,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300"/>
              </a:spcBef>
              <a:buChar char="•"/>
              <a:tabLst>
                <a:tab pos="193040" algn="l"/>
              </a:tabLst>
            </a:pP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İhracat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işlemlerini</a:t>
            </a:r>
            <a:r>
              <a:rPr sz="1500" spc="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tamamlar.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300"/>
              </a:spcBef>
              <a:buChar char="•"/>
              <a:tabLst>
                <a:tab pos="193040" algn="l"/>
              </a:tabLst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Alıcıya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yüklemenin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yapıldığını</a:t>
            </a:r>
            <a:r>
              <a:rPr sz="1500" spc="1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bildirir.</a:t>
            </a:r>
            <a:endParaRPr sz="150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buChar char="•"/>
              <a:tabLst>
                <a:tab pos="19304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Düzenlenen taşıma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belgesini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alıcının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ülkesindeki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kullanacağı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gerekli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diğer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belgeleri 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alıcıya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gönderir.</a:t>
            </a:r>
            <a:endParaRPr sz="1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1300" y="4117885"/>
            <a:ext cx="9105900" cy="280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5080" indent="-180340">
              <a:lnSpc>
                <a:spcPct val="1167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Malların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geminin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küpeştesini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(güvertesini)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geçene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kadar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meydana gelebilecek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her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türlü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masraf,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hasar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kayıp </a:t>
            </a:r>
            <a:r>
              <a:rPr sz="1500" spc="3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satıcının/ihracatçının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sorumluluğundadır.</a:t>
            </a:r>
            <a:endParaRPr sz="15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58595B"/>
              </a:buClr>
              <a:buFont typeface="Arial"/>
              <a:buChar char="•"/>
            </a:pPr>
            <a:endParaRPr sz="15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500" spc="-15" dirty="0">
                <a:solidFill>
                  <a:srgbClr val="58595B"/>
                </a:solidFill>
                <a:latin typeface="Arial"/>
                <a:cs typeface="Arial"/>
              </a:rPr>
              <a:t>İthalatçının</a:t>
            </a:r>
            <a:r>
              <a:rPr sz="2500" spc="-5" dirty="0">
                <a:solidFill>
                  <a:srgbClr val="58595B"/>
                </a:solidFill>
                <a:latin typeface="Arial"/>
                <a:cs typeface="Arial"/>
              </a:rPr>
              <a:t> sorumlulukları;</a:t>
            </a:r>
            <a:endParaRPr sz="2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685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Sözleşme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koşullarına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uygun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mal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bedelini</a:t>
            </a:r>
            <a:r>
              <a:rPr sz="1500" spc="1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öder.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300"/>
              </a:spcBef>
              <a:buChar char="•"/>
              <a:tabLst>
                <a:tab pos="193040" algn="l"/>
              </a:tabLst>
            </a:pPr>
            <a:r>
              <a:rPr sz="1500" spc="-90" dirty="0">
                <a:solidFill>
                  <a:srgbClr val="58595B"/>
                </a:solidFill>
                <a:latin typeface="Arial"/>
                <a:cs typeface="Arial"/>
              </a:rPr>
              <a:t>Taşıma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acentası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anlaşma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yaparak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navlun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bedelini</a:t>
            </a:r>
            <a:r>
              <a:rPr sz="1500" spc="3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öder.</a:t>
            </a:r>
            <a:endParaRPr sz="1500" dirty="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buChar char="•"/>
              <a:tabLst>
                <a:tab pos="193040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Yükleme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limanında mallar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geminin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küpeştesini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geçtikten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sonra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malla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ilgili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tüm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masraf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riskler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alıcının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sorumluluğundadır.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300"/>
              </a:spcBef>
              <a:buChar char="•"/>
              <a:tabLst>
                <a:tab pos="193040" algn="l"/>
              </a:tabLst>
            </a:pP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nedenle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sigorta</a:t>
            </a:r>
            <a:r>
              <a:rPr sz="1500" spc="5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yaptırır.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300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İthalat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belgelerini düzenleyerek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işlemlerini</a:t>
            </a:r>
            <a:r>
              <a:rPr sz="1500" spc="1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tamamlar.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95467" y="3622586"/>
            <a:ext cx="168275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ödeme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şekline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 göre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12800" marR="5080" indent="-453390">
              <a:lnSpc>
                <a:spcPct val="100000"/>
              </a:lnSpc>
              <a:spcBef>
                <a:spcPts val="100"/>
              </a:spcBef>
            </a:pPr>
            <a:r>
              <a:rPr spc="35" dirty="0"/>
              <a:t>CFR </a:t>
            </a:r>
            <a:r>
              <a:rPr spc="85" dirty="0"/>
              <a:t>TESLİM </a:t>
            </a:r>
            <a:r>
              <a:rPr spc="50" dirty="0"/>
              <a:t>ŞEKLİNDE  </a:t>
            </a:r>
            <a:r>
              <a:rPr spc="30" dirty="0"/>
              <a:t>SORUMLULUKLAR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1936174"/>
            <a:ext cx="8853805" cy="4859020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sz="2500" spc="-40" dirty="0">
                <a:solidFill>
                  <a:srgbClr val="58595B"/>
                </a:solidFill>
                <a:latin typeface="Arial"/>
                <a:cs typeface="Arial"/>
              </a:rPr>
              <a:t>Satıcının </a:t>
            </a:r>
            <a:r>
              <a:rPr sz="2500" spc="-30" dirty="0">
                <a:solidFill>
                  <a:srgbClr val="58595B"/>
                </a:solidFill>
                <a:latin typeface="Arial"/>
                <a:cs typeface="Arial"/>
              </a:rPr>
              <a:t>(ihracatçı)</a:t>
            </a:r>
            <a:r>
              <a:rPr sz="2500" spc="3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2500" spc="-5" dirty="0">
                <a:solidFill>
                  <a:srgbClr val="58595B"/>
                </a:solidFill>
                <a:latin typeface="Arial"/>
                <a:cs typeface="Arial"/>
              </a:rPr>
              <a:t>sorumlulukları;</a:t>
            </a:r>
            <a:endParaRPr sz="2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685"/>
              </a:spcBef>
              <a:buChar char="•"/>
              <a:tabLst>
                <a:tab pos="193040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Satıcı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sözleşme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koşullarına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uygun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malı</a:t>
            </a:r>
            <a:r>
              <a:rPr sz="1500" spc="1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hazırlar.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Alıcının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ülkesinde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kullanacağı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gerekli belgeleri</a:t>
            </a:r>
            <a:r>
              <a:rPr sz="1500" spc="19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hazırlar.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İhracat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işlemlerini</a:t>
            </a:r>
            <a:r>
              <a:rPr sz="1500" spc="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tamamlar.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0"/>
              </a:spcBef>
              <a:buChar char="•"/>
              <a:tabLst>
                <a:tab pos="193040" algn="l"/>
              </a:tabLst>
            </a:pPr>
            <a:r>
              <a:rPr sz="1500" spc="-90" dirty="0">
                <a:solidFill>
                  <a:srgbClr val="58595B"/>
                </a:solidFill>
                <a:latin typeface="Arial"/>
                <a:cs typeface="Arial"/>
              </a:rPr>
              <a:t>Taşıma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acentası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sözleşme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yaparak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varış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limanına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kadar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olan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navlun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ücretini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öder.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Mallar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gemi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küpeştesini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geçtikten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sonra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navlun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dışında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meydana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gelen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tüm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masraf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riskler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alıcıya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aittir.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Satıcı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yüklemenin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gerçekleştiğini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muhtemel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varış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tarihini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alıcıya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bildirir.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Düzenlenen taşıma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belgesini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gerekli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diğer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belgeleri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alıcıya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gönderir.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58595B"/>
              </a:buClr>
              <a:buFont typeface="Arial"/>
              <a:buChar char="•"/>
            </a:pP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500" spc="-15" dirty="0">
                <a:solidFill>
                  <a:srgbClr val="58595B"/>
                </a:solidFill>
                <a:latin typeface="Arial"/>
                <a:cs typeface="Arial"/>
              </a:rPr>
              <a:t>İthalatçının</a:t>
            </a:r>
            <a:r>
              <a:rPr sz="2500" spc="-5" dirty="0">
                <a:solidFill>
                  <a:srgbClr val="58595B"/>
                </a:solidFill>
                <a:latin typeface="Arial"/>
                <a:cs typeface="Arial"/>
              </a:rPr>
              <a:t> sorumlulukları;</a:t>
            </a:r>
            <a:endParaRPr sz="2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69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Sözleşme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koşullarına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uygun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mal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bedelini</a:t>
            </a:r>
            <a:r>
              <a:rPr sz="1500" spc="1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öder.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Sigorta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yaptırır.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0"/>
              </a:spcBef>
              <a:buChar char="•"/>
              <a:tabLst>
                <a:tab pos="193040" algn="l"/>
              </a:tabLst>
            </a:pPr>
            <a:r>
              <a:rPr sz="1500" spc="-90" dirty="0">
                <a:solidFill>
                  <a:srgbClr val="58595B"/>
                </a:solidFill>
                <a:latin typeface="Arial"/>
                <a:cs typeface="Arial"/>
              </a:rPr>
              <a:t>Varış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limanında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boşaltma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masraflarını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liman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ücretlerini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de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ödemek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suretiyle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gecikmeksizin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malını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boşaltır.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90" dirty="0">
                <a:solidFill>
                  <a:srgbClr val="58595B"/>
                </a:solidFill>
                <a:latin typeface="Arial"/>
                <a:cs typeface="Arial"/>
              </a:rPr>
              <a:t>Taşıma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süresince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malla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ilgili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yapılmış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olan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navlun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dışındaki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bütün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masrafları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ödemek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zorundadır.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İthalat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belgelerini düzenleyerek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işlemlerini</a:t>
            </a:r>
            <a:r>
              <a:rPr sz="1500" spc="1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tamamlar.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12800" marR="5080" indent="-37846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CİF </a:t>
            </a:r>
            <a:r>
              <a:rPr spc="85" dirty="0"/>
              <a:t>TESLİM </a:t>
            </a:r>
            <a:r>
              <a:rPr spc="50" dirty="0"/>
              <a:t>ŞEKLİNDE  </a:t>
            </a:r>
            <a:r>
              <a:rPr spc="30" dirty="0"/>
              <a:t>SORUMLULUKLAR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41903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spc="-35" dirty="0"/>
              <a:t>Satıcının(ihracatçının)</a:t>
            </a:r>
            <a:r>
              <a:rPr spc="-5" dirty="0"/>
              <a:t> sorumlulukları;</a:t>
            </a:r>
          </a:p>
          <a:p>
            <a:pPr marL="192405" indent="-180340">
              <a:lnSpc>
                <a:spcPct val="100000"/>
              </a:lnSpc>
              <a:spcBef>
                <a:spcPts val="685"/>
              </a:spcBef>
              <a:buChar char="•"/>
              <a:tabLst>
                <a:tab pos="193040" algn="l"/>
              </a:tabLst>
            </a:pPr>
            <a:r>
              <a:rPr sz="1500" spc="-60" dirty="0"/>
              <a:t>Satıcı </a:t>
            </a:r>
            <a:r>
              <a:rPr sz="1500" spc="-35" dirty="0"/>
              <a:t>sözleşme </a:t>
            </a:r>
            <a:r>
              <a:rPr sz="1500" spc="-45" dirty="0"/>
              <a:t>koşullarına </a:t>
            </a:r>
            <a:r>
              <a:rPr sz="1500" spc="-30" dirty="0"/>
              <a:t>uygun </a:t>
            </a:r>
            <a:r>
              <a:rPr sz="1500" spc="-35" dirty="0"/>
              <a:t>olarak </a:t>
            </a:r>
            <a:r>
              <a:rPr sz="1500" spc="-65" dirty="0"/>
              <a:t>malı</a:t>
            </a:r>
            <a:r>
              <a:rPr sz="1500" spc="180" dirty="0"/>
              <a:t> </a:t>
            </a:r>
            <a:r>
              <a:rPr sz="1500" spc="-65" dirty="0"/>
              <a:t>hazırlar.</a:t>
            </a:r>
            <a:endParaRPr sz="1500"/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70" dirty="0"/>
              <a:t>Alıcının </a:t>
            </a:r>
            <a:r>
              <a:rPr sz="1500" spc="-35" dirty="0"/>
              <a:t>ülkesinde </a:t>
            </a:r>
            <a:r>
              <a:rPr sz="1500" spc="-45" dirty="0"/>
              <a:t>kullanacağı </a:t>
            </a:r>
            <a:r>
              <a:rPr sz="1500" spc="-40" dirty="0"/>
              <a:t>gerekli belgeleri</a:t>
            </a:r>
            <a:r>
              <a:rPr sz="1500" spc="195" dirty="0"/>
              <a:t> </a:t>
            </a:r>
            <a:r>
              <a:rPr sz="1500" spc="-65" dirty="0"/>
              <a:t>hazırlar.</a:t>
            </a:r>
            <a:endParaRPr sz="1500"/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30" dirty="0"/>
              <a:t>İhracat </a:t>
            </a:r>
            <a:r>
              <a:rPr sz="1500" spc="-15" dirty="0"/>
              <a:t>gümrük </a:t>
            </a:r>
            <a:r>
              <a:rPr sz="1500" spc="-45" dirty="0"/>
              <a:t>işlemlerini</a:t>
            </a:r>
            <a:r>
              <a:rPr sz="1500" spc="40" dirty="0"/>
              <a:t> </a:t>
            </a:r>
            <a:r>
              <a:rPr sz="1500" spc="-45" dirty="0"/>
              <a:t>tamamlar.</a:t>
            </a:r>
            <a:endParaRPr sz="1500"/>
          </a:p>
          <a:p>
            <a:pPr marL="192405" indent="-180340">
              <a:lnSpc>
                <a:spcPct val="100000"/>
              </a:lnSpc>
              <a:spcBef>
                <a:spcPts val="580"/>
              </a:spcBef>
              <a:buChar char="•"/>
              <a:tabLst>
                <a:tab pos="193040" algn="l"/>
              </a:tabLst>
            </a:pPr>
            <a:r>
              <a:rPr sz="1500" spc="-90" dirty="0"/>
              <a:t>Taşıma</a:t>
            </a:r>
            <a:r>
              <a:rPr sz="1500" dirty="0"/>
              <a:t> </a:t>
            </a:r>
            <a:r>
              <a:rPr sz="1500" spc="-40" dirty="0"/>
              <a:t>acentası</a:t>
            </a:r>
            <a:r>
              <a:rPr sz="1500" dirty="0"/>
              <a:t> </a:t>
            </a:r>
            <a:r>
              <a:rPr sz="1500" spc="-60" dirty="0"/>
              <a:t>ile</a:t>
            </a:r>
            <a:r>
              <a:rPr sz="1500" dirty="0"/>
              <a:t> </a:t>
            </a:r>
            <a:r>
              <a:rPr sz="1500" spc="-35" dirty="0"/>
              <a:t>sözleşme</a:t>
            </a:r>
            <a:r>
              <a:rPr sz="1500" dirty="0"/>
              <a:t> </a:t>
            </a:r>
            <a:r>
              <a:rPr sz="1500" spc="-35" dirty="0"/>
              <a:t>yaparak</a:t>
            </a:r>
            <a:r>
              <a:rPr sz="1500" spc="5" dirty="0"/>
              <a:t> </a:t>
            </a:r>
            <a:r>
              <a:rPr sz="1500" spc="-65" dirty="0"/>
              <a:t>varış</a:t>
            </a:r>
            <a:r>
              <a:rPr sz="1500" dirty="0"/>
              <a:t> </a:t>
            </a:r>
            <a:r>
              <a:rPr sz="1500" spc="-55" dirty="0"/>
              <a:t>limanına</a:t>
            </a:r>
            <a:r>
              <a:rPr sz="1500" dirty="0"/>
              <a:t> </a:t>
            </a:r>
            <a:r>
              <a:rPr sz="1500" spc="-25" dirty="0"/>
              <a:t>kadar</a:t>
            </a:r>
            <a:r>
              <a:rPr sz="1500" dirty="0"/>
              <a:t> </a:t>
            </a:r>
            <a:r>
              <a:rPr sz="1500" spc="-40" dirty="0"/>
              <a:t>olan</a:t>
            </a:r>
            <a:r>
              <a:rPr sz="1500" spc="5" dirty="0"/>
              <a:t> </a:t>
            </a:r>
            <a:r>
              <a:rPr sz="1500" spc="-45" dirty="0"/>
              <a:t>navlun</a:t>
            </a:r>
            <a:r>
              <a:rPr sz="1500" dirty="0"/>
              <a:t> </a:t>
            </a:r>
            <a:r>
              <a:rPr sz="1500" spc="-30" dirty="0"/>
              <a:t>ücretini</a:t>
            </a:r>
            <a:r>
              <a:rPr sz="1500" dirty="0"/>
              <a:t> </a:t>
            </a:r>
            <a:r>
              <a:rPr sz="1500" spc="-40" dirty="0"/>
              <a:t>öder.</a:t>
            </a:r>
            <a:endParaRPr sz="1500"/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30" dirty="0"/>
              <a:t>Gönderdiği </a:t>
            </a:r>
            <a:r>
              <a:rPr sz="1500" spc="-60" dirty="0"/>
              <a:t>malın </a:t>
            </a:r>
            <a:r>
              <a:rPr sz="1500" spc="-45" dirty="0"/>
              <a:t>sigortasını </a:t>
            </a:r>
            <a:r>
              <a:rPr sz="1500" spc="-60" dirty="0"/>
              <a:t>yaptırır, </a:t>
            </a:r>
            <a:r>
              <a:rPr sz="1500" spc="-20" dirty="0"/>
              <a:t>sigorta </a:t>
            </a:r>
            <a:r>
              <a:rPr sz="1500" spc="-30" dirty="0"/>
              <a:t>primini</a:t>
            </a:r>
            <a:r>
              <a:rPr sz="1500" spc="215" dirty="0"/>
              <a:t> </a:t>
            </a:r>
            <a:r>
              <a:rPr sz="1500" spc="-40" dirty="0"/>
              <a:t>öder.</a:t>
            </a:r>
            <a:endParaRPr sz="1500"/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60" dirty="0"/>
              <a:t>Malları </a:t>
            </a:r>
            <a:r>
              <a:rPr sz="1500" spc="-50" dirty="0"/>
              <a:t>yaklaşık </a:t>
            </a:r>
            <a:r>
              <a:rPr sz="1500" spc="-35" dirty="0"/>
              <a:t>hangi </a:t>
            </a:r>
            <a:r>
              <a:rPr sz="1500" spc="-25" dirty="0"/>
              <a:t>tarihte </a:t>
            </a:r>
            <a:r>
              <a:rPr sz="1500" spc="-65" dirty="0"/>
              <a:t>varış </a:t>
            </a:r>
            <a:r>
              <a:rPr sz="1500" spc="-45" dirty="0"/>
              <a:t>limanında </a:t>
            </a:r>
            <a:r>
              <a:rPr sz="1500" spc="-50" dirty="0"/>
              <a:t>olacağını </a:t>
            </a:r>
            <a:r>
              <a:rPr sz="1500" spc="-70" dirty="0"/>
              <a:t>alıcıya</a:t>
            </a:r>
            <a:r>
              <a:rPr sz="1500" spc="-15" dirty="0"/>
              <a:t> </a:t>
            </a:r>
            <a:r>
              <a:rPr sz="1500" spc="-45" dirty="0"/>
              <a:t>bildirir.</a:t>
            </a:r>
            <a:endParaRPr sz="1500"/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45" dirty="0"/>
              <a:t>Düzenlenen taşıma </a:t>
            </a:r>
            <a:r>
              <a:rPr sz="1500" spc="-35" dirty="0"/>
              <a:t>belgesini </a:t>
            </a:r>
            <a:r>
              <a:rPr sz="1500" spc="-60" dirty="0"/>
              <a:t>ve </a:t>
            </a:r>
            <a:r>
              <a:rPr sz="1500" spc="-40" dirty="0"/>
              <a:t>gerekli </a:t>
            </a:r>
            <a:r>
              <a:rPr sz="1500" spc="-25" dirty="0"/>
              <a:t>diğer </a:t>
            </a:r>
            <a:r>
              <a:rPr sz="1500" spc="-40" dirty="0"/>
              <a:t>belgeleri </a:t>
            </a:r>
            <a:r>
              <a:rPr sz="1500" spc="-70" dirty="0"/>
              <a:t>alıcıya</a:t>
            </a:r>
            <a:r>
              <a:rPr sz="1500" spc="-60" dirty="0"/>
              <a:t> </a:t>
            </a:r>
            <a:r>
              <a:rPr sz="1500" spc="-35" dirty="0"/>
              <a:t>gönderir.</a:t>
            </a:r>
            <a:endParaRPr sz="1500"/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58595B"/>
              </a:buClr>
              <a:buFont typeface="Arial"/>
              <a:buChar char="•"/>
            </a:pPr>
            <a:endParaRPr sz="1800"/>
          </a:p>
          <a:p>
            <a:pPr marL="12700">
              <a:lnSpc>
                <a:spcPct val="100000"/>
              </a:lnSpc>
            </a:pPr>
            <a:r>
              <a:rPr spc="-40" dirty="0"/>
              <a:t>Alıcının(ithalatçı)</a:t>
            </a:r>
            <a:r>
              <a:rPr spc="-5" dirty="0"/>
              <a:t> sorumlulukları;</a:t>
            </a:r>
          </a:p>
          <a:p>
            <a:pPr marL="192405" indent="-180340">
              <a:lnSpc>
                <a:spcPct val="100000"/>
              </a:lnSpc>
              <a:spcBef>
                <a:spcPts val="690"/>
              </a:spcBef>
              <a:buChar char="•"/>
              <a:tabLst>
                <a:tab pos="193040" algn="l"/>
              </a:tabLst>
            </a:pPr>
            <a:r>
              <a:rPr sz="1500" spc="-40" dirty="0"/>
              <a:t>Sözleşme </a:t>
            </a:r>
            <a:r>
              <a:rPr sz="1500" spc="-45" dirty="0"/>
              <a:t>koşullarına </a:t>
            </a:r>
            <a:r>
              <a:rPr sz="1500" spc="-30" dirty="0"/>
              <a:t>uygun </a:t>
            </a:r>
            <a:r>
              <a:rPr sz="1500" spc="-35" dirty="0"/>
              <a:t>olarak </a:t>
            </a:r>
            <a:r>
              <a:rPr sz="1500" spc="-40" dirty="0"/>
              <a:t>mal </a:t>
            </a:r>
            <a:r>
              <a:rPr sz="1500" spc="-35" dirty="0"/>
              <a:t>bedelini</a:t>
            </a:r>
            <a:r>
              <a:rPr sz="1500" spc="185" dirty="0"/>
              <a:t> </a:t>
            </a:r>
            <a:r>
              <a:rPr sz="1500" spc="-40" dirty="0"/>
              <a:t>öder.</a:t>
            </a:r>
            <a:endParaRPr sz="1500"/>
          </a:p>
          <a:p>
            <a:pPr marL="192405" marR="5715" indent="-180340">
              <a:lnSpc>
                <a:spcPct val="116700"/>
              </a:lnSpc>
              <a:spcBef>
                <a:spcPts val="284"/>
              </a:spcBef>
              <a:buChar char="•"/>
              <a:tabLst>
                <a:tab pos="193040" algn="l"/>
              </a:tabLst>
            </a:pPr>
            <a:r>
              <a:rPr sz="1500" spc="-55" dirty="0"/>
              <a:t>Malların </a:t>
            </a:r>
            <a:r>
              <a:rPr sz="1500" spc="-65" dirty="0"/>
              <a:t>varış </a:t>
            </a:r>
            <a:r>
              <a:rPr sz="1500" spc="-45" dirty="0"/>
              <a:t>limanında </a:t>
            </a:r>
            <a:r>
              <a:rPr sz="1500" spc="-20" dirty="0"/>
              <a:t>boşaltma </a:t>
            </a:r>
            <a:r>
              <a:rPr sz="1500" spc="-55" dirty="0"/>
              <a:t>masraflarını </a:t>
            </a:r>
            <a:r>
              <a:rPr sz="1500" spc="-60" dirty="0"/>
              <a:t>ve </a:t>
            </a:r>
            <a:r>
              <a:rPr sz="1500" spc="-40" dirty="0"/>
              <a:t>liman </a:t>
            </a:r>
            <a:r>
              <a:rPr sz="1500" spc="-35" dirty="0"/>
              <a:t>ücretlerini </a:t>
            </a:r>
            <a:r>
              <a:rPr sz="1500" spc="-15" dirty="0"/>
              <a:t>de ödemek </a:t>
            </a:r>
            <a:r>
              <a:rPr sz="1500" spc="-45" dirty="0"/>
              <a:t>suretiyle </a:t>
            </a:r>
            <a:r>
              <a:rPr sz="1500" spc="-30" dirty="0"/>
              <a:t>gecikmeksizin </a:t>
            </a:r>
            <a:r>
              <a:rPr sz="1500" spc="-70" dirty="0"/>
              <a:t>malını  </a:t>
            </a:r>
            <a:r>
              <a:rPr sz="1500" spc="-45" dirty="0"/>
              <a:t>boşaltır.</a:t>
            </a:r>
            <a:endParaRPr sz="1500"/>
          </a:p>
          <a:p>
            <a:pPr marL="192405" indent="-180340">
              <a:lnSpc>
                <a:spcPct val="100000"/>
              </a:lnSpc>
              <a:spcBef>
                <a:spcPts val="580"/>
              </a:spcBef>
              <a:buChar char="•"/>
              <a:tabLst>
                <a:tab pos="193040" algn="l"/>
              </a:tabLst>
            </a:pPr>
            <a:r>
              <a:rPr sz="1500" spc="-75" dirty="0"/>
              <a:t>Teslim</a:t>
            </a:r>
            <a:r>
              <a:rPr sz="1500" spc="-95" dirty="0"/>
              <a:t> </a:t>
            </a:r>
            <a:r>
              <a:rPr sz="1500" spc="-45" dirty="0"/>
              <a:t>anından</a:t>
            </a:r>
            <a:r>
              <a:rPr sz="1500" spc="-95" dirty="0"/>
              <a:t> </a:t>
            </a:r>
            <a:r>
              <a:rPr sz="1500" spc="-25" dirty="0"/>
              <a:t>sonra,</a:t>
            </a:r>
            <a:r>
              <a:rPr sz="1500" spc="-90" dirty="0"/>
              <a:t> </a:t>
            </a:r>
            <a:r>
              <a:rPr sz="1500" spc="-45" dirty="0"/>
              <a:t>navlun</a:t>
            </a:r>
            <a:r>
              <a:rPr sz="1500" spc="-95" dirty="0"/>
              <a:t> </a:t>
            </a:r>
            <a:r>
              <a:rPr sz="1500" spc="-60" dirty="0"/>
              <a:t>ve</a:t>
            </a:r>
            <a:r>
              <a:rPr sz="1500" spc="-90" dirty="0"/>
              <a:t> </a:t>
            </a:r>
            <a:r>
              <a:rPr sz="1500" spc="-20" dirty="0"/>
              <a:t>sigorta</a:t>
            </a:r>
            <a:r>
              <a:rPr sz="1500" spc="-95" dirty="0"/>
              <a:t> </a:t>
            </a:r>
            <a:r>
              <a:rPr sz="1500" spc="-25" dirty="0"/>
              <a:t>primi</a:t>
            </a:r>
            <a:r>
              <a:rPr sz="1500" spc="-95" dirty="0"/>
              <a:t> </a:t>
            </a:r>
            <a:r>
              <a:rPr sz="1500" spc="-45" dirty="0"/>
              <a:t>dışındaki</a:t>
            </a:r>
            <a:r>
              <a:rPr sz="1500" spc="-90" dirty="0"/>
              <a:t> </a:t>
            </a:r>
            <a:r>
              <a:rPr sz="1500" spc="-35" dirty="0"/>
              <a:t>meydana</a:t>
            </a:r>
            <a:r>
              <a:rPr sz="1500" spc="-95" dirty="0"/>
              <a:t> </a:t>
            </a:r>
            <a:r>
              <a:rPr sz="1500" spc="-40" dirty="0"/>
              <a:t>gelen</a:t>
            </a:r>
            <a:r>
              <a:rPr sz="1500" spc="-90" dirty="0"/>
              <a:t> </a:t>
            </a:r>
            <a:r>
              <a:rPr sz="1500" spc="-10" dirty="0"/>
              <a:t>bütün</a:t>
            </a:r>
            <a:r>
              <a:rPr sz="1500" spc="-95" dirty="0"/>
              <a:t> </a:t>
            </a:r>
            <a:r>
              <a:rPr sz="1500" spc="-40" dirty="0"/>
              <a:t>masraflar</a:t>
            </a:r>
            <a:r>
              <a:rPr sz="1500" spc="-95" dirty="0"/>
              <a:t> </a:t>
            </a:r>
            <a:r>
              <a:rPr sz="1500" spc="-75" dirty="0"/>
              <a:t>alıcı</a:t>
            </a:r>
            <a:r>
              <a:rPr sz="1500" spc="-90" dirty="0"/>
              <a:t> </a:t>
            </a:r>
            <a:r>
              <a:rPr sz="1500" spc="-40" dirty="0"/>
              <a:t>tarafından</a:t>
            </a:r>
            <a:r>
              <a:rPr sz="1500" spc="-95" dirty="0"/>
              <a:t> </a:t>
            </a:r>
            <a:r>
              <a:rPr sz="1500" spc="-65" dirty="0"/>
              <a:t>karşılanır.</a:t>
            </a:r>
            <a:endParaRPr sz="1500"/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35" dirty="0"/>
              <a:t>İthalat </a:t>
            </a:r>
            <a:r>
              <a:rPr sz="1500" spc="-30" dirty="0"/>
              <a:t>için </a:t>
            </a:r>
            <a:r>
              <a:rPr sz="1500" spc="-15" dirty="0"/>
              <a:t>gümrük </a:t>
            </a:r>
            <a:r>
              <a:rPr sz="1500" spc="-40" dirty="0"/>
              <a:t>belgelerini düzenleyerek </a:t>
            </a:r>
            <a:r>
              <a:rPr sz="1500" spc="-15" dirty="0"/>
              <a:t>gümrük </a:t>
            </a:r>
            <a:r>
              <a:rPr sz="1500" spc="-45" dirty="0"/>
              <a:t>işlemlerini tamamlar. </a:t>
            </a:r>
            <a:r>
              <a:rPr sz="1500" spc="-25" dirty="0"/>
              <a:t>Gümrük </a:t>
            </a:r>
            <a:r>
              <a:rPr sz="1500" spc="-45" dirty="0"/>
              <a:t>vergilerini</a:t>
            </a:r>
            <a:r>
              <a:rPr sz="1500" spc="310" dirty="0"/>
              <a:t> </a:t>
            </a:r>
            <a:r>
              <a:rPr sz="1500" spc="-40" dirty="0"/>
              <a:t>öder.</a:t>
            </a:r>
            <a:endParaRPr sz="15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64407" y="874146"/>
            <a:ext cx="6830493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5455" marR="5080" indent="-453390">
              <a:lnSpc>
                <a:spcPct val="100000"/>
              </a:lnSpc>
              <a:spcBef>
                <a:spcPts val="100"/>
              </a:spcBef>
            </a:pPr>
            <a:r>
              <a:rPr sz="4000" spc="85" dirty="0"/>
              <a:t>CPT TESLİM </a:t>
            </a:r>
            <a:r>
              <a:rPr sz="4000" spc="50" dirty="0"/>
              <a:t>ŞEKLİNDE  </a:t>
            </a:r>
            <a:r>
              <a:rPr sz="4000" spc="30" dirty="0"/>
              <a:t>SORUMLULUKLAR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1960409"/>
            <a:ext cx="8620125" cy="4785995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sz="2500" spc="-35" dirty="0">
                <a:solidFill>
                  <a:srgbClr val="58595B"/>
                </a:solidFill>
                <a:latin typeface="Arial"/>
                <a:cs typeface="Arial"/>
              </a:rPr>
              <a:t>Satıcının(ihracatçı)</a:t>
            </a:r>
            <a:r>
              <a:rPr sz="2500" spc="-5" dirty="0">
                <a:solidFill>
                  <a:srgbClr val="58595B"/>
                </a:solidFill>
                <a:latin typeface="Arial"/>
                <a:cs typeface="Arial"/>
              </a:rPr>
              <a:t> sorumlulukları;</a:t>
            </a:r>
            <a:endParaRPr sz="2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685"/>
              </a:spcBef>
              <a:buChar char="•"/>
              <a:tabLst>
                <a:tab pos="193040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Satıcı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sözleşme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koşullarına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uygun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malı</a:t>
            </a:r>
            <a:r>
              <a:rPr sz="1500" spc="16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hazırlar.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Alıcının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ülkesinde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kullanacağı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lüzumlu belgeleri</a:t>
            </a:r>
            <a:r>
              <a:rPr sz="1500" spc="1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hazırlar.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İhracat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işlemlerini</a:t>
            </a:r>
            <a:r>
              <a:rPr sz="1500" spc="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tamamlar.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90" dirty="0">
                <a:solidFill>
                  <a:srgbClr val="58595B"/>
                </a:solidFill>
                <a:latin typeface="Arial"/>
                <a:cs typeface="Arial"/>
              </a:rPr>
              <a:t>Taşıma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acentası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sözleşme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yaparak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varış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limanına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kadar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olan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navlun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ücretini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öder.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0"/>
              </a:spcBef>
              <a:buChar char="•"/>
              <a:tabLst>
                <a:tab pos="193040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Malları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ilk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taşıyıcının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gözetimine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devrettiği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andan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itibaren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malla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ilgili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tüm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risk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masraflardan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kurtulur.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Teslimi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gerçekleştirildiği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muhtemel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varış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tarihini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alıcıya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bildirir.</a:t>
            </a:r>
            <a:endParaRPr sz="15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58595B"/>
              </a:buClr>
              <a:buFont typeface="Arial"/>
              <a:buChar char="•"/>
            </a:pPr>
            <a:endParaRPr sz="15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500" spc="-50" dirty="0">
                <a:solidFill>
                  <a:srgbClr val="58595B"/>
                </a:solidFill>
                <a:latin typeface="Arial"/>
                <a:cs typeface="Arial"/>
              </a:rPr>
              <a:t>Alıcının</a:t>
            </a:r>
            <a:r>
              <a:rPr sz="2500" spc="-5" dirty="0">
                <a:solidFill>
                  <a:srgbClr val="58595B"/>
                </a:solidFill>
                <a:latin typeface="Arial"/>
                <a:cs typeface="Arial"/>
              </a:rPr>
              <a:t> sorumlulukları;</a:t>
            </a:r>
            <a:endParaRPr sz="2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685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Sözleşme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koşullarına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uygun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mal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bedelini</a:t>
            </a:r>
            <a:r>
              <a:rPr sz="1500" spc="1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öder.</a:t>
            </a:r>
            <a:endParaRPr sz="1500" dirty="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285"/>
              </a:spcBef>
              <a:buChar char="•"/>
              <a:tabLst>
                <a:tab pos="193040" algn="l"/>
              </a:tabLst>
            </a:pP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Malların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ilk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taşıyıcıya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tesliminden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itibaren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navlun dışındaki malla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ilgili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tüm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masraf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riskler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alıcıya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aittir.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Bu 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nedenle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sigorta</a:t>
            </a:r>
            <a:r>
              <a:rPr sz="1500" spc="3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yaptırır.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Transit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taşıma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nedeni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doğabilecek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masraflarını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da 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alıcı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tarafından</a:t>
            </a:r>
            <a:r>
              <a:rPr sz="1500" spc="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karşılanır.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0"/>
              </a:spcBef>
              <a:buChar char="•"/>
              <a:tabLst>
                <a:tab pos="19304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Navlun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bedeline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dahil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değilse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boşaltma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masraflarını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ödeyerek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cirolu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konşimentoyu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acentadan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teslim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alır.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İthalat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belgelerini düzenleyerek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işlemlerini tamamlar.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vergilerini</a:t>
            </a:r>
            <a:r>
              <a:rPr sz="1500" spc="3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öder.</a:t>
            </a:r>
            <a:endParaRPr sz="15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25723" y="825841"/>
            <a:ext cx="6769177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4495" marR="5080" indent="-392430">
              <a:lnSpc>
                <a:spcPct val="100000"/>
              </a:lnSpc>
              <a:spcBef>
                <a:spcPts val="100"/>
              </a:spcBef>
            </a:pPr>
            <a:r>
              <a:rPr spc="85" dirty="0"/>
              <a:t>CIP TESLİM </a:t>
            </a:r>
            <a:r>
              <a:rPr spc="50" dirty="0"/>
              <a:t>ŞEKLİNDE  </a:t>
            </a:r>
            <a:r>
              <a:rPr spc="30" dirty="0"/>
              <a:t>SORUMLULUKLAR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1960409"/>
            <a:ext cx="8938895" cy="4966970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sz="2500" spc="-40" dirty="0">
                <a:solidFill>
                  <a:srgbClr val="58595B"/>
                </a:solidFill>
                <a:latin typeface="Arial"/>
                <a:cs typeface="Arial"/>
              </a:rPr>
              <a:t>Satıcının</a:t>
            </a:r>
            <a:r>
              <a:rPr sz="2500" spc="-5" dirty="0">
                <a:solidFill>
                  <a:srgbClr val="58595B"/>
                </a:solidFill>
                <a:latin typeface="Arial"/>
                <a:cs typeface="Arial"/>
              </a:rPr>
              <a:t> sorumlulukları;</a:t>
            </a:r>
            <a:endParaRPr sz="2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685"/>
              </a:spcBef>
              <a:buChar char="•"/>
              <a:tabLst>
                <a:tab pos="193040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Satıcı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sözleşme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koşullarına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uygun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malı</a:t>
            </a:r>
            <a:r>
              <a:rPr sz="1500" spc="16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hazırlar.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Alıcının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ülkesinde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kullanacağı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lüzumlu belgeleri</a:t>
            </a:r>
            <a:r>
              <a:rPr sz="1500" spc="1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hazırlar.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İhracat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işlemlerini</a:t>
            </a:r>
            <a:r>
              <a:rPr sz="1500" spc="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tamamlar.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100" dirty="0">
                <a:solidFill>
                  <a:srgbClr val="58595B"/>
                </a:solidFill>
                <a:latin typeface="Arial"/>
                <a:cs typeface="Arial"/>
              </a:rPr>
              <a:t>Taşıyıcı</a:t>
            </a:r>
            <a:r>
              <a:rPr sz="1500" spc="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sözleşme yaparak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varış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limanına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kadar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olan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navlun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ücretini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öder.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0"/>
              </a:spcBef>
              <a:buChar char="•"/>
              <a:tabLst>
                <a:tab pos="193040" algn="l"/>
              </a:tabLst>
            </a:pP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Gönderdiği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malın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sigortasını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yaptırır,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sigorta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primini</a:t>
            </a:r>
            <a:r>
              <a:rPr sz="1500" spc="2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öder.</a:t>
            </a:r>
            <a:endParaRPr sz="1500" dirty="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285"/>
              </a:spcBef>
              <a:buChar char="•"/>
              <a:tabLst>
                <a:tab pos="193040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Malları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ilk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taşıyıcının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gözetimine devrettiği andan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itibaren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ilgili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risk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masraflardan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kurtulur.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andan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itibaren 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navlun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sigorta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primi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dışındaki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malla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ilgili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tüm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masraf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riskler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alıcıya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aittir.</a:t>
            </a:r>
            <a:endParaRPr sz="15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15"/>
              </a:spcBef>
            </a:pPr>
            <a:r>
              <a:rPr sz="2500" spc="-50" dirty="0">
                <a:solidFill>
                  <a:srgbClr val="58595B"/>
                </a:solidFill>
                <a:latin typeface="Arial"/>
                <a:cs typeface="Arial"/>
              </a:rPr>
              <a:t>Alıcının</a:t>
            </a:r>
            <a:r>
              <a:rPr sz="2500" spc="-5" dirty="0">
                <a:solidFill>
                  <a:srgbClr val="58595B"/>
                </a:solidFill>
                <a:latin typeface="Arial"/>
                <a:cs typeface="Arial"/>
              </a:rPr>
              <a:t> sorumlulukları;</a:t>
            </a:r>
            <a:endParaRPr sz="2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69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Sözleşme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koşullarına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uygun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mal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bedelini</a:t>
            </a:r>
            <a:r>
              <a:rPr sz="1500" spc="1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öder.</a:t>
            </a:r>
            <a:endParaRPr sz="1500" dirty="0">
              <a:latin typeface="Arial"/>
              <a:cs typeface="Arial"/>
            </a:endParaRPr>
          </a:p>
          <a:p>
            <a:pPr marL="192405" marR="210185" indent="-180340">
              <a:lnSpc>
                <a:spcPct val="116700"/>
              </a:lnSpc>
              <a:spcBef>
                <a:spcPts val="280"/>
              </a:spcBef>
              <a:buChar char="•"/>
              <a:tabLst>
                <a:tab pos="193040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Malları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varış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limanında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boşaltma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masraflarını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liman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ücretlerini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de ödemek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suretiyle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gecikmeksizin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malını 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boşaltır.</a:t>
            </a:r>
            <a:endParaRPr sz="1500" dirty="0">
              <a:latin typeface="Arial"/>
              <a:cs typeface="Arial"/>
            </a:endParaRPr>
          </a:p>
          <a:p>
            <a:pPr marL="192405" marR="520065" indent="-180340">
              <a:lnSpc>
                <a:spcPct val="116700"/>
              </a:lnSpc>
              <a:spcBef>
                <a:spcPts val="285"/>
              </a:spcBef>
              <a:buChar char="•"/>
              <a:tabLst>
                <a:tab pos="193040" algn="l"/>
              </a:tabLst>
            </a:pP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Teslim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anından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sonra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navlun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sigorta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primi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dışındaki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meydana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gelen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bütün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masraflar 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alıcı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tarafından 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karşılanır.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İthalat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belgelerini düzenleyerek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işlemlerini tamamlar.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vergilerini</a:t>
            </a:r>
            <a:r>
              <a:rPr sz="1500" spc="3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öder.</a:t>
            </a:r>
            <a:endParaRPr sz="15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88629" y="1652057"/>
            <a:ext cx="6915150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78330" marR="5080" indent="-1866264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DIŞ </a:t>
            </a:r>
            <a:r>
              <a:rPr spc="60" dirty="0"/>
              <a:t>TİCARET </a:t>
            </a:r>
            <a:r>
              <a:rPr spc="-5" dirty="0"/>
              <a:t>VE </a:t>
            </a:r>
            <a:r>
              <a:rPr spc="45" dirty="0" smtClean="0"/>
              <a:t>  </a:t>
            </a:r>
            <a:r>
              <a:rPr spc="30" dirty="0"/>
              <a:t>GENEL</a:t>
            </a:r>
            <a:r>
              <a:rPr spc="100" dirty="0"/>
              <a:t> </a:t>
            </a:r>
            <a:r>
              <a:rPr spc="30" dirty="0"/>
              <a:t>BİLGİLER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3135591"/>
            <a:ext cx="9106535" cy="2160270"/>
          </a:xfrm>
          <a:prstGeom prst="rect">
            <a:avLst/>
          </a:prstGeom>
        </p:spPr>
        <p:txBody>
          <a:bodyPr vert="horz" wrap="square" lIns="0" tIns="1949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35"/>
              </a:spcBef>
            </a:pPr>
            <a:r>
              <a:rPr sz="3000" spc="-60" dirty="0" smtClean="0">
                <a:solidFill>
                  <a:srgbClr val="58595B"/>
                </a:solidFill>
                <a:latin typeface="Arial"/>
                <a:cs typeface="Arial"/>
              </a:rPr>
              <a:t>DIŞ </a:t>
            </a:r>
            <a:r>
              <a:rPr sz="3000" spc="-90" dirty="0" smtClean="0">
                <a:solidFill>
                  <a:srgbClr val="58595B"/>
                </a:solidFill>
                <a:latin typeface="Arial"/>
                <a:cs typeface="Arial"/>
              </a:rPr>
              <a:t>TİCARET</a:t>
            </a:r>
            <a:r>
              <a:rPr sz="3000" spc="55" dirty="0" smtClean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3000" spc="-70" dirty="0" smtClean="0">
                <a:solidFill>
                  <a:srgbClr val="58595B"/>
                </a:solidFill>
                <a:latin typeface="Arial"/>
                <a:cs typeface="Arial"/>
              </a:rPr>
              <a:t>NEDİR?</a:t>
            </a:r>
            <a:endParaRPr sz="3000" dirty="0" smtClean="0">
              <a:latin typeface="Arial"/>
              <a:cs typeface="Arial"/>
            </a:endParaRPr>
          </a:p>
          <a:p>
            <a:pPr marL="192405" marR="5715" indent="-180340" algn="just">
              <a:lnSpc>
                <a:spcPct val="116700"/>
              </a:lnSpc>
              <a:spcBef>
                <a:spcPts val="420"/>
              </a:spcBef>
              <a:buChar char="•"/>
              <a:tabLst>
                <a:tab pos="193040" algn="l"/>
              </a:tabLst>
            </a:pPr>
            <a:r>
              <a:rPr sz="1500" spc="-75" dirty="0" err="1" smtClean="0">
                <a:solidFill>
                  <a:srgbClr val="58595B"/>
                </a:solidFill>
                <a:latin typeface="Arial"/>
                <a:cs typeface="Arial"/>
              </a:rPr>
              <a:t>Dış</a:t>
            </a:r>
            <a:r>
              <a:rPr sz="1500" spc="-75" dirty="0" smtClean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ticaret,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mal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hizmetlerin ülkeler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arasında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belli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döviz cinsi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üzerinden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el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değiştirmesi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ve/veya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alım 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satım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işlemidir.</a:t>
            </a:r>
            <a:endParaRPr sz="1500" dirty="0">
              <a:latin typeface="Arial"/>
              <a:cs typeface="Arial"/>
            </a:endParaRPr>
          </a:p>
          <a:p>
            <a:pPr marL="192405" marR="5080" indent="-180340" algn="just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Dış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ticaret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rejimi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ise,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ithalat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ihracata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konu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mal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hizmet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hareketlerinin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yasal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mevzuat hükümlerine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uygun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gerekli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denetim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kontrolle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tabi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tutulması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bedeli döviz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hareketlerinin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kambiyo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mevzuatına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uygun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yürütülmesine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ilişkin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hükümlerden</a:t>
            </a:r>
            <a:r>
              <a:rPr sz="1500" spc="1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oluşmaktadır.</a:t>
            </a:r>
            <a:endParaRPr sz="15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7100" y="657225"/>
            <a:ext cx="7515556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2120" marR="5080" indent="-440055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DAT </a:t>
            </a:r>
            <a:r>
              <a:rPr spc="85" dirty="0"/>
              <a:t>TESLİM </a:t>
            </a:r>
            <a:r>
              <a:rPr spc="50" dirty="0"/>
              <a:t>ŞEKLİNDE  </a:t>
            </a:r>
            <a:r>
              <a:rPr spc="30" dirty="0"/>
              <a:t>SORUMLULUKLAR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46700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spc="-40" dirty="0"/>
              <a:t>Satıcının</a:t>
            </a:r>
            <a:r>
              <a:rPr spc="-5" dirty="0"/>
              <a:t> sorumlulukları;</a:t>
            </a:r>
          </a:p>
          <a:p>
            <a:pPr marL="192405" marR="5080" indent="-180340">
              <a:lnSpc>
                <a:spcPct val="116700"/>
              </a:lnSpc>
              <a:spcBef>
                <a:spcPts val="385"/>
              </a:spcBef>
              <a:buChar char="•"/>
              <a:tabLst>
                <a:tab pos="193040" algn="l"/>
              </a:tabLst>
            </a:pPr>
            <a:r>
              <a:rPr sz="1500" spc="-60" dirty="0"/>
              <a:t>Satıcı malları </a:t>
            </a:r>
            <a:r>
              <a:rPr sz="1500" spc="-40" dirty="0"/>
              <a:t>belirlenen varma yerinde </a:t>
            </a:r>
            <a:r>
              <a:rPr sz="1500" spc="-60" dirty="0"/>
              <a:t>veya </a:t>
            </a:r>
            <a:r>
              <a:rPr sz="1500" spc="-35" dirty="0"/>
              <a:t>limanda </a:t>
            </a:r>
            <a:r>
              <a:rPr sz="1500" spc="-40" dirty="0"/>
              <a:t>belirlenen </a:t>
            </a:r>
            <a:r>
              <a:rPr sz="1500" spc="-30" dirty="0"/>
              <a:t>terminalde </a:t>
            </a:r>
            <a:r>
              <a:rPr sz="1500" dirty="0"/>
              <a:t>, </a:t>
            </a:r>
            <a:r>
              <a:rPr sz="1500" spc="-40" dirty="0"/>
              <a:t>gelen </a:t>
            </a:r>
            <a:r>
              <a:rPr sz="1500" spc="-45" dirty="0"/>
              <a:t>taşıma </a:t>
            </a:r>
            <a:r>
              <a:rPr sz="1500" spc="-40" dirty="0"/>
              <a:t>aracından </a:t>
            </a:r>
            <a:r>
              <a:rPr sz="1500" spc="-45" dirty="0"/>
              <a:t>boşaltılmış </a:t>
            </a:r>
            <a:r>
              <a:rPr sz="1500" spc="325" dirty="0"/>
              <a:t> </a:t>
            </a:r>
            <a:r>
              <a:rPr sz="1500" spc="-20" dirty="0"/>
              <a:t>bir </a:t>
            </a:r>
            <a:r>
              <a:rPr sz="1500" spc="-35" dirty="0"/>
              <a:t>şekilde </a:t>
            </a:r>
            <a:r>
              <a:rPr sz="1500" spc="-70" dirty="0"/>
              <a:t>alıcının </a:t>
            </a:r>
            <a:r>
              <a:rPr sz="1500" spc="-35" dirty="0"/>
              <a:t>tasarrufuna </a:t>
            </a:r>
            <a:r>
              <a:rPr sz="1500" spc="-40" dirty="0"/>
              <a:t>bırakmakla</a:t>
            </a:r>
            <a:r>
              <a:rPr sz="1500" spc="160" dirty="0"/>
              <a:t> </a:t>
            </a:r>
            <a:r>
              <a:rPr sz="1500" spc="-35" dirty="0"/>
              <a:t>yükümlüdür.</a:t>
            </a:r>
            <a:endParaRPr sz="1500" dirty="0"/>
          </a:p>
          <a:p>
            <a:pPr marL="192405" marR="5080" indent="-180340">
              <a:lnSpc>
                <a:spcPct val="116700"/>
              </a:lnSpc>
              <a:spcBef>
                <a:spcPts val="285"/>
              </a:spcBef>
              <a:buChar char="•"/>
              <a:tabLst>
                <a:tab pos="193040" algn="l"/>
              </a:tabLst>
            </a:pPr>
            <a:r>
              <a:rPr sz="1500" spc="-50" dirty="0"/>
              <a:t>Satıcı, </a:t>
            </a:r>
            <a:r>
              <a:rPr sz="1500" spc="-55" dirty="0"/>
              <a:t>malların </a:t>
            </a:r>
            <a:r>
              <a:rPr sz="1500" spc="-40" dirty="0"/>
              <a:t>belirlenen varma yerinde </a:t>
            </a:r>
            <a:r>
              <a:rPr sz="1500" spc="-60" dirty="0"/>
              <a:t>veya </a:t>
            </a:r>
            <a:r>
              <a:rPr sz="1500" spc="-35" dirty="0"/>
              <a:t>limanda </a:t>
            </a:r>
            <a:r>
              <a:rPr sz="1500" spc="-40" dirty="0"/>
              <a:t>belirlenen </a:t>
            </a:r>
            <a:r>
              <a:rPr sz="1500" spc="-35" dirty="0"/>
              <a:t>terminale getirilmesi </a:t>
            </a:r>
            <a:r>
              <a:rPr sz="1500" spc="-60" dirty="0"/>
              <a:t>ve </a:t>
            </a:r>
            <a:r>
              <a:rPr sz="1500" spc="-45" dirty="0"/>
              <a:t>taşıma </a:t>
            </a:r>
            <a:r>
              <a:rPr sz="1500" spc="-40" dirty="0"/>
              <a:t>aracından  </a:t>
            </a:r>
            <a:r>
              <a:rPr sz="1500" spc="-45" dirty="0"/>
              <a:t>boşaltılmasına </a:t>
            </a:r>
            <a:r>
              <a:rPr sz="1500" spc="-40" dirty="0"/>
              <a:t>ilişkin </a:t>
            </a:r>
            <a:r>
              <a:rPr sz="1500" spc="-5" dirty="0"/>
              <a:t>tüm </a:t>
            </a:r>
            <a:r>
              <a:rPr sz="1500" spc="-40" dirty="0"/>
              <a:t>hasar </a:t>
            </a:r>
            <a:r>
              <a:rPr sz="1500" spc="-60" dirty="0"/>
              <a:t>ve </a:t>
            </a:r>
            <a:r>
              <a:rPr sz="1500" spc="-50" dirty="0"/>
              <a:t>masrafları</a:t>
            </a:r>
            <a:r>
              <a:rPr sz="1500" spc="190" dirty="0"/>
              <a:t> </a:t>
            </a:r>
            <a:r>
              <a:rPr sz="1500" spc="-45" dirty="0"/>
              <a:t>üstlenir.</a:t>
            </a:r>
            <a:endParaRPr sz="1500" dirty="0"/>
          </a:p>
          <a:p>
            <a:pPr marL="192405" marR="6350" indent="-180340">
              <a:lnSpc>
                <a:spcPct val="116700"/>
              </a:lnSpc>
              <a:spcBef>
                <a:spcPts val="280"/>
              </a:spcBef>
              <a:buChar char="•"/>
              <a:tabLst>
                <a:tab pos="193040" algn="l"/>
              </a:tabLst>
            </a:pPr>
            <a:r>
              <a:rPr sz="1500" spc="-75" dirty="0"/>
              <a:t>Tarafların </a:t>
            </a:r>
            <a:r>
              <a:rPr sz="1500" spc="-40" dirty="0"/>
              <a:t>belirlenen varma </a:t>
            </a:r>
            <a:r>
              <a:rPr sz="1500" spc="-50" dirty="0"/>
              <a:t>yeri </a:t>
            </a:r>
            <a:r>
              <a:rPr sz="1500" spc="-60" dirty="0"/>
              <a:t>veya </a:t>
            </a:r>
            <a:r>
              <a:rPr sz="1500" spc="-35" dirty="0"/>
              <a:t>limanda </a:t>
            </a:r>
            <a:r>
              <a:rPr sz="1500" spc="-30" dirty="0"/>
              <a:t>termimal </a:t>
            </a:r>
            <a:r>
              <a:rPr sz="1500" spc="-60" dirty="0"/>
              <a:t>ve </a:t>
            </a:r>
            <a:r>
              <a:rPr sz="1500" spc="-5" dirty="0"/>
              <a:t>bu </a:t>
            </a:r>
            <a:r>
              <a:rPr sz="1500" spc="-30" dirty="0"/>
              <a:t>terminaldeki </a:t>
            </a:r>
            <a:r>
              <a:rPr sz="1500" spc="-40" dirty="0"/>
              <a:t>noktayı </a:t>
            </a:r>
            <a:r>
              <a:rPr sz="1500" spc="-15" dirty="0"/>
              <a:t>mümkün oldukça </a:t>
            </a:r>
            <a:r>
              <a:rPr sz="1500" spc="-45" dirty="0"/>
              <a:t>açık </a:t>
            </a:r>
            <a:r>
              <a:rPr sz="1500" spc="-20" dirty="0"/>
              <a:t>bir  </a:t>
            </a:r>
            <a:r>
              <a:rPr sz="1500" spc="-35" dirty="0"/>
              <a:t>şekilde </a:t>
            </a:r>
            <a:r>
              <a:rPr sz="1500" spc="-30" dirty="0"/>
              <a:t>belirtmesi </a:t>
            </a:r>
            <a:r>
              <a:rPr sz="1500" spc="-50" dirty="0"/>
              <a:t>gerekir. Zira </a:t>
            </a:r>
            <a:r>
              <a:rPr sz="1500" spc="-5" dirty="0"/>
              <a:t>bu </a:t>
            </a:r>
            <a:r>
              <a:rPr sz="1500" spc="-25" dirty="0"/>
              <a:t>noktaya kadar oluşacak </a:t>
            </a:r>
            <a:r>
              <a:rPr sz="1500" spc="-40" dirty="0"/>
              <a:t>masraflar </a:t>
            </a:r>
            <a:r>
              <a:rPr sz="1500" spc="-55" dirty="0"/>
              <a:t>satıcı </a:t>
            </a:r>
            <a:r>
              <a:rPr sz="1500" spc="-40" dirty="0"/>
              <a:t>tarafından</a:t>
            </a:r>
            <a:r>
              <a:rPr sz="1500" spc="-10" dirty="0"/>
              <a:t> </a:t>
            </a:r>
            <a:r>
              <a:rPr sz="1500" spc="-65" dirty="0"/>
              <a:t>karşılanır.</a:t>
            </a:r>
            <a:endParaRPr sz="1500" dirty="0"/>
          </a:p>
          <a:p>
            <a:pPr marL="192405" marR="5715" indent="-180340">
              <a:lnSpc>
                <a:spcPct val="116700"/>
              </a:lnSpc>
              <a:spcBef>
                <a:spcPts val="285"/>
              </a:spcBef>
              <a:buChar char="•"/>
              <a:tabLst>
                <a:tab pos="193040" algn="l"/>
              </a:tabLst>
            </a:pPr>
            <a:r>
              <a:rPr sz="1500" spc="-15" dirty="0"/>
              <a:t>Bu </a:t>
            </a:r>
            <a:r>
              <a:rPr sz="1500" spc="-30" dirty="0"/>
              <a:t>teslim şeklinde, </a:t>
            </a:r>
            <a:r>
              <a:rPr sz="1500" spc="-60" dirty="0"/>
              <a:t>satıcının malları </a:t>
            </a:r>
            <a:r>
              <a:rPr sz="1500" spc="-35" dirty="0"/>
              <a:t>ithal </a:t>
            </a:r>
            <a:r>
              <a:rPr sz="1500" spc="-30" dirty="0"/>
              <a:t>için gümrüklenmesi, </a:t>
            </a:r>
            <a:r>
              <a:rPr sz="1500" spc="-35" dirty="0"/>
              <a:t>ithal </a:t>
            </a:r>
            <a:r>
              <a:rPr sz="1500" spc="-55" dirty="0"/>
              <a:t>harçlarının </a:t>
            </a:r>
            <a:r>
              <a:rPr sz="1500" spc="-25" dirty="0"/>
              <a:t>ödenmesi </a:t>
            </a:r>
            <a:r>
              <a:rPr sz="1500" spc="-60" dirty="0"/>
              <a:t>ve </a:t>
            </a:r>
            <a:r>
              <a:rPr sz="1500" spc="-30" dirty="0"/>
              <a:t>ithalat için </a:t>
            </a:r>
            <a:r>
              <a:rPr sz="1500" spc="-40" dirty="0"/>
              <a:t>gerekli  </a:t>
            </a:r>
            <a:r>
              <a:rPr sz="1500" spc="-15" dirty="0"/>
              <a:t>gümrük </a:t>
            </a:r>
            <a:r>
              <a:rPr sz="1500" spc="-35" dirty="0"/>
              <a:t>formalitelerinin </a:t>
            </a:r>
            <a:r>
              <a:rPr sz="1500" spc="-25" dirty="0"/>
              <a:t>takibine </a:t>
            </a:r>
            <a:r>
              <a:rPr sz="1500" spc="-40" dirty="0"/>
              <a:t>ilişkin herhangi </a:t>
            </a:r>
            <a:r>
              <a:rPr sz="1500" spc="-20" dirty="0"/>
              <a:t>bir </a:t>
            </a:r>
            <a:r>
              <a:rPr sz="1500" spc="-30" dirty="0"/>
              <a:t>yükümlülüğü</a:t>
            </a:r>
            <a:r>
              <a:rPr sz="1500" spc="170" dirty="0"/>
              <a:t> </a:t>
            </a:r>
            <a:r>
              <a:rPr sz="1500" spc="-35" dirty="0"/>
              <a:t>yoktur.</a:t>
            </a:r>
            <a:endParaRPr sz="1500" dirty="0"/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58595B"/>
              </a:buClr>
              <a:buFont typeface="Arial"/>
              <a:buChar char="•"/>
            </a:pPr>
            <a:endParaRPr sz="1950" dirty="0"/>
          </a:p>
          <a:p>
            <a:pPr marL="12700">
              <a:lnSpc>
                <a:spcPct val="100000"/>
              </a:lnSpc>
            </a:pPr>
            <a:r>
              <a:rPr spc="-50" dirty="0"/>
              <a:t>Alıcının</a:t>
            </a:r>
            <a:r>
              <a:rPr spc="-5" dirty="0"/>
              <a:t> sorumlulukları;</a:t>
            </a:r>
          </a:p>
          <a:p>
            <a:pPr marL="192405" indent="-180340">
              <a:lnSpc>
                <a:spcPct val="100000"/>
              </a:lnSpc>
              <a:spcBef>
                <a:spcPts val="685"/>
              </a:spcBef>
              <a:buChar char="•"/>
              <a:tabLst>
                <a:tab pos="193040" algn="l"/>
              </a:tabLst>
            </a:pPr>
            <a:r>
              <a:rPr sz="1500" spc="-45" dirty="0"/>
              <a:t>Satım </a:t>
            </a:r>
            <a:r>
              <a:rPr sz="1500" spc="-40" dirty="0"/>
              <a:t>sözleşmesine </a:t>
            </a:r>
            <a:r>
              <a:rPr sz="1500" spc="-30" dirty="0"/>
              <a:t>uygun </a:t>
            </a:r>
            <a:r>
              <a:rPr sz="1500" spc="-35" dirty="0"/>
              <a:t>olarak </a:t>
            </a:r>
            <a:r>
              <a:rPr sz="1500" spc="-40" dirty="0"/>
              <a:t>mal </a:t>
            </a:r>
            <a:r>
              <a:rPr sz="1500" spc="-35" dirty="0"/>
              <a:t>bedelini</a:t>
            </a:r>
            <a:r>
              <a:rPr sz="1500" spc="185" dirty="0"/>
              <a:t> </a:t>
            </a:r>
            <a:r>
              <a:rPr sz="1500" spc="-15" dirty="0"/>
              <a:t>öder</a:t>
            </a:r>
            <a:endParaRPr sz="1500" dirty="0"/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55" dirty="0"/>
              <a:t>Malların </a:t>
            </a:r>
            <a:r>
              <a:rPr sz="1500" spc="-30" dirty="0"/>
              <a:t>tesliminden </a:t>
            </a:r>
            <a:r>
              <a:rPr sz="1500" spc="-35" dirty="0"/>
              <a:t>itibaren </a:t>
            </a:r>
            <a:r>
              <a:rPr sz="1500" spc="-10" dirty="0"/>
              <a:t>doğacak </a:t>
            </a:r>
            <a:r>
              <a:rPr sz="1500" spc="-40" dirty="0"/>
              <a:t>hasar </a:t>
            </a:r>
            <a:r>
              <a:rPr sz="1500" spc="-60" dirty="0"/>
              <a:t>ve </a:t>
            </a:r>
            <a:r>
              <a:rPr sz="1500" spc="-40" dirty="0"/>
              <a:t>riskler </a:t>
            </a:r>
            <a:r>
              <a:rPr sz="1500" spc="-70" dirty="0"/>
              <a:t>alıcıya</a:t>
            </a:r>
            <a:r>
              <a:rPr sz="1500" spc="270" dirty="0"/>
              <a:t> </a:t>
            </a:r>
            <a:r>
              <a:rPr sz="1500" spc="-40" dirty="0"/>
              <a:t>aittir.</a:t>
            </a:r>
            <a:endParaRPr sz="1500" dirty="0"/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50" dirty="0"/>
              <a:t>Mallarımn </a:t>
            </a:r>
            <a:r>
              <a:rPr sz="1500" spc="-45" dirty="0"/>
              <a:t>ithaliyle </a:t>
            </a:r>
            <a:r>
              <a:rPr sz="1500" spc="-50" dirty="0"/>
              <a:t>ilgili </a:t>
            </a:r>
            <a:r>
              <a:rPr sz="1500" spc="-5" dirty="0"/>
              <a:t>tüm </a:t>
            </a:r>
            <a:r>
              <a:rPr sz="1500" spc="-35" dirty="0"/>
              <a:t>formaliteleri </a:t>
            </a:r>
            <a:r>
              <a:rPr sz="1500" spc="-60" dirty="0"/>
              <a:t>ve </a:t>
            </a:r>
            <a:r>
              <a:rPr sz="1500" spc="-15" dirty="0"/>
              <a:t>gümrük </a:t>
            </a:r>
            <a:r>
              <a:rPr sz="1500" spc="-45" dirty="0"/>
              <a:t>işlemlerini </a:t>
            </a:r>
            <a:r>
              <a:rPr sz="1500" spc="-35" dirty="0"/>
              <a:t>yapmakla</a:t>
            </a:r>
            <a:r>
              <a:rPr sz="1500" spc="315" dirty="0"/>
              <a:t> </a:t>
            </a:r>
            <a:r>
              <a:rPr sz="1500" spc="-35" dirty="0"/>
              <a:t>yükümlüdür.</a:t>
            </a:r>
            <a:endParaRPr sz="15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2300" y="352425"/>
            <a:ext cx="7298005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6250" marR="5080" indent="-464184">
              <a:lnSpc>
                <a:spcPct val="100000"/>
              </a:lnSpc>
              <a:spcBef>
                <a:spcPts val="100"/>
              </a:spcBef>
            </a:pPr>
            <a:r>
              <a:rPr spc="35" dirty="0"/>
              <a:t>DAP </a:t>
            </a:r>
            <a:r>
              <a:rPr spc="85" dirty="0"/>
              <a:t>TESLİM </a:t>
            </a:r>
            <a:r>
              <a:rPr spc="50" dirty="0"/>
              <a:t>ŞEKLİNDE  </a:t>
            </a:r>
            <a:r>
              <a:rPr spc="30" dirty="0"/>
              <a:t>SORUMLULUKLAR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1984146"/>
            <a:ext cx="9107170" cy="4436745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sz="2500" spc="-40" dirty="0">
                <a:solidFill>
                  <a:srgbClr val="58595B"/>
                </a:solidFill>
                <a:latin typeface="Arial"/>
                <a:cs typeface="Arial"/>
              </a:rPr>
              <a:t>Satıcının</a:t>
            </a:r>
            <a:r>
              <a:rPr sz="2500" spc="-5" dirty="0">
                <a:solidFill>
                  <a:srgbClr val="58595B"/>
                </a:solidFill>
                <a:latin typeface="Arial"/>
                <a:cs typeface="Arial"/>
              </a:rPr>
              <a:t> sorumlulukları;</a:t>
            </a:r>
            <a:endParaRPr sz="2500">
              <a:latin typeface="Arial"/>
              <a:cs typeface="Arial"/>
            </a:endParaRPr>
          </a:p>
          <a:p>
            <a:pPr marL="192405" marR="5715" indent="-180340">
              <a:lnSpc>
                <a:spcPct val="116700"/>
              </a:lnSpc>
              <a:spcBef>
                <a:spcPts val="385"/>
              </a:spcBef>
              <a:buChar char="•"/>
              <a:tabLst>
                <a:tab pos="193040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DAP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teslim,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satıcının malları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belirlenen varma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yerinde,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gelen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taşıma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aracından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boşaltılmadan</a:t>
            </a:r>
            <a:r>
              <a:rPr sz="1500" spc="-3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alıcının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tasarrufuna 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bırakmakla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teslim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ettiğini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ifade</a:t>
            </a:r>
            <a:r>
              <a:rPr sz="1500" spc="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eder.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Satıcı,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malların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belirlenen varma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yerine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getirilmesine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ilişkin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tüm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hasar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spc="3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riski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üstlenir.</a:t>
            </a:r>
            <a:endParaRPr sz="1500">
              <a:latin typeface="Arial"/>
              <a:cs typeface="Arial"/>
            </a:endParaRPr>
          </a:p>
          <a:p>
            <a:pPr marL="192405" marR="6350" indent="-180340">
              <a:lnSpc>
                <a:spcPct val="116700"/>
              </a:lnSpc>
              <a:spcBef>
                <a:spcPts val="284"/>
              </a:spcBef>
              <a:buChar char="•"/>
              <a:tabLst>
                <a:tab pos="193040" algn="l"/>
              </a:tabLst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Tarafların,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belirlenen varma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yerindeki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ilgili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noktayı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mümkün</a:t>
            </a:r>
            <a:r>
              <a:rPr sz="1500" spc="-3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olduğunca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açık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şekilde belirtilmesi gerekmektedir. 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Zira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noktaya kadar oluşacak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masraflar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satıcı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tarafından</a:t>
            </a:r>
            <a:r>
              <a:rPr sz="1500" spc="2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karşılanır.</a:t>
            </a:r>
            <a:endParaRPr sz="150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280"/>
              </a:spcBef>
              <a:buChar char="•"/>
              <a:tabLst>
                <a:tab pos="193040" algn="l"/>
              </a:tabLst>
            </a:pP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teslim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şeklinde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satıcının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ithalat için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gerek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gerekse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ithalat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harçlarının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ödenmesi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formalitelerin 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yerine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getirilmesine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ilişkin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yükümlülüğü</a:t>
            </a:r>
            <a:r>
              <a:rPr sz="1500" spc="1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yoktur.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58595B"/>
              </a:buClr>
              <a:buFont typeface="Arial"/>
              <a:buChar char="•"/>
            </a:pP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58595B"/>
              </a:buClr>
              <a:buFont typeface="Arial"/>
              <a:buChar char="•"/>
            </a:pPr>
            <a:endParaRPr sz="2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500" spc="-50" dirty="0">
                <a:solidFill>
                  <a:srgbClr val="58595B"/>
                </a:solidFill>
                <a:latin typeface="Arial"/>
                <a:cs typeface="Arial"/>
              </a:rPr>
              <a:t>Alıcının</a:t>
            </a:r>
            <a:r>
              <a:rPr sz="2500" spc="-5" dirty="0">
                <a:solidFill>
                  <a:srgbClr val="58595B"/>
                </a:solidFill>
                <a:latin typeface="Arial"/>
                <a:cs typeface="Arial"/>
              </a:rPr>
              <a:t> sorumlulukları;</a:t>
            </a:r>
            <a:endParaRPr sz="2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685"/>
              </a:spcBef>
              <a:buChar char="•"/>
              <a:tabLst>
                <a:tab pos="19304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Satım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sözleşmesine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uygun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mal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bedelini</a:t>
            </a:r>
            <a:r>
              <a:rPr sz="1500" spc="1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öder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Malların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tesliminden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itibaren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doğacak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hasar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riskler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alıcıya</a:t>
            </a:r>
            <a:r>
              <a:rPr sz="1500" spc="27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aittir.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0"/>
              </a:spcBef>
              <a:buChar char="•"/>
              <a:tabLst>
                <a:tab pos="193040" algn="l"/>
              </a:tabLst>
            </a:pP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Mallarımn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ithaliyle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ilgili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tüm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formaliteleri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işlemlerini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yapmakla</a:t>
            </a:r>
            <a:r>
              <a:rPr sz="1500" spc="3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yükümlüdür.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74700" y="1021888"/>
            <a:ext cx="8610600" cy="13362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95350" marR="5080" indent="-883285">
              <a:lnSpc>
                <a:spcPct val="100000"/>
              </a:lnSpc>
              <a:spcBef>
                <a:spcPts val="100"/>
              </a:spcBef>
              <a:tabLst>
                <a:tab pos="1056005" algn="l"/>
              </a:tabLst>
            </a:pPr>
            <a:r>
              <a:rPr spc="85" dirty="0" smtClean="0"/>
              <a:t>DDP</a:t>
            </a:r>
            <a:r>
              <a:rPr lang="tr-TR" spc="85" dirty="0"/>
              <a:t> </a:t>
            </a:r>
            <a:r>
              <a:rPr spc="85" dirty="0" smtClean="0"/>
              <a:t>S</a:t>
            </a:r>
            <a:r>
              <a:rPr spc="-325" dirty="0" smtClean="0"/>
              <a:t>A</a:t>
            </a:r>
            <a:r>
              <a:rPr spc="85" dirty="0" smtClean="0"/>
              <a:t>TICININ/ALICININ  </a:t>
            </a:r>
            <a:r>
              <a:rPr spc="40" dirty="0"/>
              <a:t>SORUMLULUĞU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61309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spc="-40" dirty="0"/>
              <a:t>Satıcının</a:t>
            </a:r>
            <a:r>
              <a:rPr spc="-5" dirty="0"/>
              <a:t> sorumlulukları;</a:t>
            </a:r>
          </a:p>
          <a:p>
            <a:pPr marL="192405" indent="-180340">
              <a:lnSpc>
                <a:spcPct val="100000"/>
              </a:lnSpc>
              <a:spcBef>
                <a:spcPts val="685"/>
              </a:spcBef>
              <a:buChar char="•"/>
              <a:tabLst>
                <a:tab pos="193040" algn="l"/>
              </a:tabLst>
            </a:pPr>
            <a:r>
              <a:rPr sz="1500" spc="-40" dirty="0"/>
              <a:t>Anlaşma </a:t>
            </a:r>
            <a:r>
              <a:rPr sz="1500" spc="-45" dirty="0"/>
              <a:t>koşullarına </a:t>
            </a:r>
            <a:r>
              <a:rPr sz="1500" spc="-30" dirty="0"/>
              <a:t>uygun </a:t>
            </a:r>
            <a:r>
              <a:rPr sz="1500" spc="-65" dirty="0"/>
              <a:t>malı</a:t>
            </a:r>
            <a:r>
              <a:rPr sz="1500" spc="110" dirty="0"/>
              <a:t> </a:t>
            </a:r>
            <a:r>
              <a:rPr sz="1500" spc="-65" dirty="0"/>
              <a:t>hazırlar.</a:t>
            </a:r>
            <a:endParaRPr sz="1500"/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45" dirty="0"/>
              <a:t>Navlunu </a:t>
            </a:r>
            <a:r>
              <a:rPr sz="1500" spc="-15" dirty="0"/>
              <a:t>öder </a:t>
            </a:r>
            <a:r>
              <a:rPr sz="1500" spc="-60" dirty="0"/>
              <a:t>ve </a:t>
            </a:r>
            <a:r>
              <a:rPr sz="1500" spc="-20" dirty="0"/>
              <a:t>sigorta</a:t>
            </a:r>
            <a:r>
              <a:rPr sz="1500" spc="114" dirty="0"/>
              <a:t> </a:t>
            </a:r>
            <a:r>
              <a:rPr sz="1500" spc="-60" dirty="0"/>
              <a:t>yaptırır.</a:t>
            </a:r>
            <a:endParaRPr sz="1500"/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35" dirty="0"/>
              <a:t>İhracatla </a:t>
            </a:r>
            <a:r>
              <a:rPr sz="1500" spc="-50" dirty="0"/>
              <a:t>ilgili </a:t>
            </a:r>
            <a:r>
              <a:rPr sz="1500" spc="-60" dirty="0"/>
              <a:t>çıkış </a:t>
            </a:r>
            <a:r>
              <a:rPr sz="1500" spc="-45" dirty="0"/>
              <a:t>işlemlerini</a:t>
            </a:r>
            <a:r>
              <a:rPr sz="1500" spc="145" dirty="0"/>
              <a:t> </a:t>
            </a:r>
            <a:r>
              <a:rPr sz="1500" spc="-45" dirty="0"/>
              <a:t>tamamlar.</a:t>
            </a:r>
            <a:endParaRPr sz="1500"/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90" dirty="0"/>
              <a:t>Varış </a:t>
            </a:r>
            <a:r>
              <a:rPr sz="1500" spc="-35" dirty="0"/>
              <a:t>ülkesinde </a:t>
            </a:r>
            <a:r>
              <a:rPr sz="1500" spc="-30" dirty="0"/>
              <a:t>ithalat </a:t>
            </a:r>
            <a:r>
              <a:rPr sz="1500" spc="-45" dirty="0"/>
              <a:t>işlemlerini </a:t>
            </a:r>
            <a:r>
              <a:rPr sz="1500" spc="-50" dirty="0"/>
              <a:t>yaptırır </a:t>
            </a:r>
            <a:r>
              <a:rPr sz="1500" spc="-60" dirty="0"/>
              <a:t>ve </a:t>
            </a:r>
            <a:r>
              <a:rPr sz="1500" spc="-30" dirty="0"/>
              <a:t>ithalat </a:t>
            </a:r>
            <a:r>
              <a:rPr sz="1500" spc="-45" dirty="0"/>
              <a:t>vergilerini</a:t>
            </a:r>
            <a:r>
              <a:rPr sz="1500" spc="-30" dirty="0"/>
              <a:t> </a:t>
            </a:r>
            <a:r>
              <a:rPr sz="1500" spc="-40" dirty="0"/>
              <a:t>öder.</a:t>
            </a:r>
            <a:endParaRPr sz="1500"/>
          </a:p>
          <a:p>
            <a:pPr marL="192405" indent="-180340">
              <a:lnSpc>
                <a:spcPct val="100000"/>
              </a:lnSpc>
              <a:spcBef>
                <a:spcPts val="580"/>
              </a:spcBef>
              <a:buChar char="•"/>
              <a:tabLst>
                <a:tab pos="193040" algn="l"/>
              </a:tabLst>
            </a:pPr>
            <a:r>
              <a:rPr sz="1500" spc="-60" dirty="0"/>
              <a:t>Anlaşılan</a:t>
            </a:r>
            <a:r>
              <a:rPr sz="1500" spc="5" dirty="0"/>
              <a:t> </a:t>
            </a:r>
            <a:r>
              <a:rPr sz="1500" spc="-50" dirty="0"/>
              <a:t>yer</a:t>
            </a:r>
            <a:r>
              <a:rPr sz="1500" spc="5" dirty="0"/>
              <a:t> </a:t>
            </a:r>
            <a:r>
              <a:rPr sz="1500" spc="-60" dirty="0"/>
              <a:t>ve</a:t>
            </a:r>
            <a:r>
              <a:rPr sz="1500" spc="5" dirty="0"/>
              <a:t> </a:t>
            </a:r>
            <a:r>
              <a:rPr sz="1500" spc="-25" dirty="0"/>
              <a:t>tarihte</a:t>
            </a:r>
            <a:r>
              <a:rPr sz="1500" spc="5" dirty="0"/>
              <a:t> </a:t>
            </a:r>
            <a:r>
              <a:rPr sz="1500" spc="-55" dirty="0"/>
              <a:t>malların</a:t>
            </a:r>
            <a:r>
              <a:rPr sz="1500" spc="5" dirty="0"/>
              <a:t> </a:t>
            </a:r>
            <a:r>
              <a:rPr sz="1500" spc="-70" dirty="0"/>
              <a:t>alıcıya</a:t>
            </a:r>
            <a:r>
              <a:rPr sz="1500" spc="5" dirty="0"/>
              <a:t> </a:t>
            </a:r>
            <a:r>
              <a:rPr sz="1500" spc="-35" dirty="0"/>
              <a:t>teslimine</a:t>
            </a:r>
            <a:r>
              <a:rPr sz="1500" spc="5" dirty="0"/>
              <a:t> </a:t>
            </a:r>
            <a:r>
              <a:rPr sz="1500" spc="-25" dirty="0"/>
              <a:t>kadar</a:t>
            </a:r>
            <a:r>
              <a:rPr sz="1500" spc="10" dirty="0"/>
              <a:t> </a:t>
            </a:r>
            <a:r>
              <a:rPr sz="1500" spc="-10" dirty="0"/>
              <a:t>doğacak</a:t>
            </a:r>
            <a:r>
              <a:rPr sz="1500" spc="5" dirty="0"/>
              <a:t> </a:t>
            </a:r>
            <a:r>
              <a:rPr sz="1500" spc="-40" dirty="0"/>
              <a:t>her</a:t>
            </a:r>
            <a:r>
              <a:rPr sz="1500" spc="5" dirty="0"/>
              <a:t> </a:t>
            </a:r>
            <a:r>
              <a:rPr sz="1500" spc="-25" dirty="0"/>
              <a:t>türlü</a:t>
            </a:r>
            <a:r>
              <a:rPr sz="1500" spc="5" dirty="0"/>
              <a:t> </a:t>
            </a:r>
            <a:r>
              <a:rPr sz="1500" spc="-40" dirty="0"/>
              <a:t>hasar</a:t>
            </a:r>
            <a:r>
              <a:rPr sz="1500" spc="5" dirty="0"/>
              <a:t> </a:t>
            </a:r>
            <a:r>
              <a:rPr sz="1500" spc="-60" dirty="0"/>
              <a:t>ve</a:t>
            </a:r>
            <a:r>
              <a:rPr sz="1500" spc="5" dirty="0"/>
              <a:t> </a:t>
            </a:r>
            <a:r>
              <a:rPr sz="1500" spc="-40" dirty="0"/>
              <a:t>masraflar</a:t>
            </a:r>
            <a:r>
              <a:rPr sz="1500" spc="5" dirty="0"/>
              <a:t> </a:t>
            </a:r>
            <a:r>
              <a:rPr sz="1500" spc="-55" dirty="0"/>
              <a:t>satıcı</a:t>
            </a:r>
            <a:r>
              <a:rPr sz="1500" spc="5" dirty="0"/>
              <a:t> </a:t>
            </a:r>
            <a:r>
              <a:rPr sz="1500" spc="-60" dirty="0"/>
              <a:t>karşılar.</a:t>
            </a:r>
            <a:endParaRPr sz="1500"/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60" dirty="0"/>
              <a:t>DDP </a:t>
            </a:r>
            <a:r>
              <a:rPr sz="1500" spc="-55" dirty="0"/>
              <a:t>satıcı </a:t>
            </a:r>
            <a:r>
              <a:rPr sz="1500" spc="-50" dirty="0"/>
              <a:t>açısından </a:t>
            </a:r>
            <a:r>
              <a:rPr sz="1500" spc="-45" dirty="0"/>
              <a:t>azami </a:t>
            </a:r>
            <a:r>
              <a:rPr sz="1500" spc="-30" dirty="0"/>
              <a:t>yükümlülüğü </a:t>
            </a:r>
            <a:r>
              <a:rPr sz="1500" spc="-35" dirty="0"/>
              <a:t>ifade</a:t>
            </a:r>
            <a:r>
              <a:rPr sz="1500" spc="240" dirty="0"/>
              <a:t> </a:t>
            </a:r>
            <a:r>
              <a:rPr sz="1500" spc="-55" dirty="0"/>
              <a:t>eder.</a:t>
            </a:r>
            <a:endParaRPr sz="1500"/>
          </a:p>
          <a:p>
            <a:pPr marL="192405" marR="5080" indent="-180340">
              <a:lnSpc>
                <a:spcPct val="116700"/>
              </a:lnSpc>
              <a:spcBef>
                <a:spcPts val="280"/>
              </a:spcBef>
              <a:buChar char="•"/>
              <a:tabLst>
                <a:tab pos="193040" algn="l"/>
                <a:tab pos="5064125" algn="l"/>
              </a:tabLst>
            </a:pPr>
            <a:r>
              <a:rPr sz="1500" spc="-15" dirty="0"/>
              <a:t>Bu </a:t>
            </a:r>
            <a:r>
              <a:rPr sz="1500" spc="-30" dirty="0"/>
              <a:t>teslim  </a:t>
            </a:r>
            <a:r>
              <a:rPr sz="1500" spc="-40" dirty="0"/>
              <a:t>şekli  </a:t>
            </a:r>
            <a:r>
              <a:rPr sz="1500" spc="-30" dirty="0"/>
              <a:t>daha  </a:t>
            </a:r>
            <a:r>
              <a:rPr sz="1500" spc="5" dirty="0"/>
              <a:t>çok </a:t>
            </a:r>
            <a:r>
              <a:rPr sz="1500" spc="-20" dirty="0"/>
              <a:t>büyük </a:t>
            </a:r>
            <a:r>
              <a:rPr sz="1500" spc="-30" dirty="0"/>
              <a:t>ölçekli </a:t>
            </a:r>
            <a:r>
              <a:rPr sz="1500" spc="170" dirty="0"/>
              <a:t> </a:t>
            </a:r>
            <a:r>
              <a:rPr sz="1500" spc="-60" dirty="0"/>
              <a:t>yatırım</a:t>
            </a:r>
            <a:r>
              <a:rPr sz="1500" spc="225" dirty="0"/>
              <a:t> </a:t>
            </a:r>
            <a:r>
              <a:rPr sz="1500" spc="-60" dirty="0"/>
              <a:t>mallarının	</a:t>
            </a:r>
            <a:r>
              <a:rPr sz="1500" spc="-65" dirty="0"/>
              <a:t>varış </a:t>
            </a:r>
            <a:r>
              <a:rPr sz="1500" spc="-35" dirty="0"/>
              <a:t>ülkesinde </a:t>
            </a:r>
            <a:r>
              <a:rPr sz="1500" spc="-30" dirty="0"/>
              <a:t>ithalat </a:t>
            </a:r>
            <a:r>
              <a:rPr sz="1500" spc="-40" dirty="0"/>
              <a:t>vergilerinden </a:t>
            </a:r>
            <a:r>
              <a:rPr sz="1500" spc="-30" dirty="0"/>
              <a:t>muaf </a:t>
            </a:r>
            <a:r>
              <a:rPr sz="1500" spc="-15" dirty="0"/>
              <a:t>olduğu  </a:t>
            </a:r>
            <a:r>
              <a:rPr sz="1500" spc="-45" dirty="0"/>
              <a:t>taşımalar</a:t>
            </a:r>
            <a:r>
              <a:rPr sz="1500" spc="5" dirty="0"/>
              <a:t> </a:t>
            </a:r>
            <a:r>
              <a:rPr sz="1500" spc="-30" dirty="0"/>
              <a:t>için</a:t>
            </a:r>
            <a:r>
              <a:rPr sz="1500" spc="5" dirty="0"/>
              <a:t> </a:t>
            </a:r>
            <a:r>
              <a:rPr sz="1500" spc="-35" dirty="0"/>
              <a:t>satıcı/ihracatçı</a:t>
            </a:r>
            <a:r>
              <a:rPr sz="1500" spc="5" dirty="0"/>
              <a:t> </a:t>
            </a:r>
            <a:r>
              <a:rPr sz="1500" spc="-50" dirty="0"/>
              <a:t>açısından</a:t>
            </a:r>
            <a:r>
              <a:rPr sz="1500" spc="5" dirty="0"/>
              <a:t> </a:t>
            </a:r>
            <a:r>
              <a:rPr sz="1500" spc="-30" dirty="0"/>
              <a:t>risk</a:t>
            </a:r>
            <a:r>
              <a:rPr sz="1500" spc="5" dirty="0"/>
              <a:t> </a:t>
            </a:r>
            <a:r>
              <a:rPr sz="1500" spc="-25" dirty="0"/>
              <a:t>oluşturmaz.</a:t>
            </a:r>
            <a:r>
              <a:rPr sz="1500" spc="10" dirty="0"/>
              <a:t> </a:t>
            </a:r>
            <a:r>
              <a:rPr sz="1500" spc="-40" dirty="0"/>
              <a:t>Diğer</a:t>
            </a:r>
            <a:r>
              <a:rPr sz="1500" spc="5" dirty="0"/>
              <a:t> </a:t>
            </a:r>
            <a:r>
              <a:rPr sz="1500" spc="-30" dirty="0"/>
              <a:t>durumlarda</a:t>
            </a:r>
            <a:r>
              <a:rPr sz="1500" spc="5" dirty="0"/>
              <a:t> </a:t>
            </a:r>
            <a:r>
              <a:rPr sz="1500" spc="-30" dirty="0"/>
              <a:t>ek</a:t>
            </a:r>
            <a:r>
              <a:rPr sz="1500" spc="5" dirty="0"/>
              <a:t> </a:t>
            </a:r>
            <a:r>
              <a:rPr sz="1500" spc="-40" dirty="0"/>
              <a:t>maliyet</a:t>
            </a:r>
            <a:r>
              <a:rPr sz="1500" spc="5" dirty="0"/>
              <a:t> </a:t>
            </a:r>
            <a:r>
              <a:rPr sz="1500" spc="-60" dirty="0"/>
              <a:t>ve</a:t>
            </a:r>
            <a:r>
              <a:rPr sz="1500" spc="10" dirty="0"/>
              <a:t> </a:t>
            </a:r>
            <a:r>
              <a:rPr sz="1500" spc="-30" dirty="0"/>
              <a:t>risk</a:t>
            </a:r>
            <a:r>
              <a:rPr sz="1500" spc="5" dirty="0"/>
              <a:t> </a:t>
            </a:r>
            <a:r>
              <a:rPr sz="1500" spc="-35" dirty="0"/>
              <a:t>oluşturur.</a:t>
            </a:r>
            <a:endParaRPr sz="1500"/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58595B"/>
              </a:buClr>
              <a:buFont typeface="Arial"/>
              <a:buChar char="•"/>
            </a:pPr>
            <a:endParaRPr sz="1850"/>
          </a:p>
          <a:p>
            <a:pPr marL="12700">
              <a:lnSpc>
                <a:spcPct val="100000"/>
              </a:lnSpc>
            </a:pPr>
            <a:r>
              <a:rPr spc="-50" dirty="0"/>
              <a:t>Alıcının</a:t>
            </a:r>
            <a:r>
              <a:rPr spc="-5" dirty="0"/>
              <a:t> sorumlulukları;</a:t>
            </a:r>
          </a:p>
          <a:p>
            <a:pPr marL="192405" indent="-180340">
              <a:lnSpc>
                <a:spcPct val="100000"/>
              </a:lnSpc>
              <a:spcBef>
                <a:spcPts val="690"/>
              </a:spcBef>
              <a:buChar char="•"/>
              <a:tabLst>
                <a:tab pos="193040" algn="l"/>
              </a:tabLst>
            </a:pPr>
            <a:r>
              <a:rPr sz="1500" spc="-40" dirty="0"/>
              <a:t>Mal </a:t>
            </a:r>
            <a:r>
              <a:rPr sz="1500" spc="-35" dirty="0"/>
              <a:t>bedelini</a:t>
            </a:r>
            <a:r>
              <a:rPr sz="1500" spc="35" dirty="0"/>
              <a:t> </a:t>
            </a:r>
            <a:r>
              <a:rPr sz="1500" spc="-40" dirty="0"/>
              <a:t>öder.</a:t>
            </a:r>
            <a:endParaRPr sz="1500"/>
          </a:p>
          <a:p>
            <a:pPr marL="192405" indent="-180340">
              <a:lnSpc>
                <a:spcPct val="100000"/>
              </a:lnSpc>
              <a:spcBef>
                <a:spcPts val="580"/>
              </a:spcBef>
              <a:buChar char="•"/>
              <a:tabLst>
                <a:tab pos="193040" algn="l"/>
              </a:tabLst>
            </a:pPr>
            <a:r>
              <a:rPr sz="1500" spc="-25" dirty="0"/>
              <a:t>Boşaltma </a:t>
            </a:r>
            <a:r>
              <a:rPr sz="1500" spc="-55" dirty="0"/>
              <a:t>marsaflarını </a:t>
            </a:r>
            <a:r>
              <a:rPr sz="1500" spc="-15" dirty="0"/>
              <a:t>öder </a:t>
            </a:r>
            <a:r>
              <a:rPr sz="1500" spc="-60" dirty="0"/>
              <a:t>ve </a:t>
            </a:r>
            <a:r>
              <a:rPr sz="1500" spc="-30" dirty="0"/>
              <a:t>teslimden </a:t>
            </a:r>
            <a:r>
              <a:rPr sz="1500" spc="-35" dirty="0"/>
              <a:t>itibaren </a:t>
            </a:r>
            <a:r>
              <a:rPr sz="1500" spc="-25" dirty="0"/>
              <a:t>oluşacak </a:t>
            </a:r>
            <a:r>
              <a:rPr sz="1500" spc="-40" dirty="0"/>
              <a:t>hasar </a:t>
            </a:r>
            <a:r>
              <a:rPr sz="1500" spc="-60" dirty="0"/>
              <a:t>ve </a:t>
            </a:r>
            <a:r>
              <a:rPr sz="1500" spc="-30" dirty="0"/>
              <a:t>risk </a:t>
            </a:r>
            <a:r>
              <a:rPr sz="1500" spc="-70" dirty="0"/>
              <a:t>alıcıya</a:t>
            </a:r>
            <a:r>
              <a:rPr sz="1500" spc="40" dirty="0"/>
              <a:t> </a:t>
            </a:r>
            <a:r>
              <a:rPr sz="1500" spc="-40" dirty="0"/>
              <a:t>aittir.</a:t>
            </a:r>
            <a:endParaRPr sz="15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3700" y="47625"/>
            <a:ext cx="8917648" cy="21826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17244" marR="5080" indent="-805180">
              <a:lnSpc>
                <a:spcPct val="100000"/>
              </a:lnSpc>
              <a:spcBef>
                <a:spcPts val="100"/>
              </a:spcBef>
            </a:pPr>
            <a:r>
              <a:rPr spc="20" dirty="0"/>
              <a:t>İHRACATÇI </a:t>
            </a:r>
            <a:r>
              <a:rPr spc="45" dirty="0"/>
              <a:t>AÇISINDAN </a:t>
            </a:r>
            <a:r>
              <a:rPr spc="50" dirty="0"/>
              <a:t>EN </a:t>
            </a:r>
            <a:r>
              <a:rPr spc="30" dirty="0"/>
              <a:t>UYGUN  </a:t>
            </a:r>
            <a:r>
              <a:rPr spc="95" dirty="0"/>
              <a:t>ÖDEME </a:t>
            </a:r>
            <a:r>
              <a:rPr spc="50" dirty="0"/>
              <a:t>ŞEKLİNİN</a:t>
            </a:r>
            <a:r>
              <a:rPr spc="100" dirty="0"/>
              <a:t> </a:t>
            </a:r>
            <a:r>
              <a:rPr spc="105" dirty="0"/>
              <a:t>SEÇİMİ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351341"/>
            <a:ext cx="8896350" cy="3834765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68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Her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ödeme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şekli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ithalatçı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ihracatçı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değişik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risk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değerlerine</a:t>
            </a:r>
            <a:r>
              <a:rPr sz="1500" spc="3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sahiptir.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İhracatçılar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açısından 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,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bedeli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ödenmemiş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yükleme ithalatçıya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verilmiş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kredi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niteliğindedir.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yüzden ihracatçılar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ödemenin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mümkün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olan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en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kısa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zamanda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ellerinde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olmasını</a:t>
            </a:r>
            <a:r>
              <a:rPr sz="1500" spc="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isterler.</a:t>
            </a:r>
            <a:endParaRPr sz="1500" dirty="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28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İhracatçılar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en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makbul ödeme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şekli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sipariş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verilir verilmez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yükleme yapılmadan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önce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mal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bedelinin  ithalatçı tarfından</a:t>
            </a:r>
            <a:r>
              <a:rPr sz="1500" spc="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ödenmesidir.</a:t>
            </a:r>
            <a:endParaRPr sz="15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58595B"/>
              </a:buClr>
              <a:buFont typeface="Arial"/>
              <a:buChar char="•"/>
            </a:pPr>
            <a:endParaRPr sz="17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85"/>
              </a:spcBef>
            </a:pPr>
            <a:r>
              <a:rPr sz="2500" spc="-25" dirty="0">
                <a:solidFill>
                  <a:srgbClr val="58595B"/>
                </a:solidFill>
                <a:latin typeface="Arial"/>
                <a:cs typeface="Arial"/>
              </a:rPr>
              <a:t>BAŞLICA </a:t>
            </a:r>
            <a:r>
              <a:rPr sz="2500" spc="-55" dirty="0">
                <a:solidFill>
                  <a:srgbClr val="58595B"/>
                </a:solidFill>
                <a:latin typeface="Arial"/>
                <a:cs typeface="Arial"/>
              </a:rPr>
              <a:t>ÖDEME</a:t>
            </a:r>
            <a:r>
              <a:rPr sz="2500" spc="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2500" spc="-55" dirty="0">
                <a:solidFill>
                  <a:srgbClr val="58595B"/>
                </a:solidFill>
                <a:latin typeface="Arial"/>
                <a:cs typeface="Arial"/>
              </a:rPr>
              <a:t>ŞEKİLLERİ:</a:t>
            </a:r>
            <a:endParaRPr sz="2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685"/>
              </a:spcBef>
              <a:buChar char="•"/>
              <a:tabLst>
                <a:tab pos="193040" algn="l"/>
              </a:tabLst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PEŞİN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ÖDEME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MAL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MUKABİLİ</a:t>
            </a:r>
            <a:r>
              <a:rPr sz="1500" spc="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ÖDEME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0"/>
              </a:spcBef>
              <a:buChar char="•"/>
              <a:tabLst>
                <a:tab pos="193040" algn="l"/>
              </a:tabLst>
            </a:pP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VESAİK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MUKABİLİ</a:t>
            </a:r>
            <a:r>
              <a:rPr sz="1500" spc="7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ÖDEME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KABUL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KREDİLİ</a:t>
            </a:r>
            <a:r>
              <a:rPr sz="1500" spc="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ÖDEME</a:t>
            </a:r>
            <a:endParaRPr sz="15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AKREDİTİFLİ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ÖDEME</a:t>
            </a:r>
            <a:endParaRPr sz="15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100" y="809625"/>
            <a:ext cx="5004423" cy="674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0" dirty="0"/>
              <a:t>PEŞİN</a:t>
            </a:r>
            <a:r>
              <a:rPr spc="35" dirty="0"/>
              <a:t> </a:t>
            </a:r>
            <a:r>
              <a:rPr spc="95" dirty="0"/>
              <a:t>ÖDEME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850019"/>
            <a:ext cx="9106535" cy="2927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Peşin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ödeme;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ithalatçının </a:t>
            </a:r>
            <a:r>
              <a:rPr sz="1500" spc="-80" dirty="0">
                <a:solidFill>
                  <a:srgbClr val="58595B"/>
                </a:solidFill>
                <a:latin typeface="Arial"/>
                <a:cs typeface="Arial"/>
              </a:rPr>
              <a:t>(alıcının),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malların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kendine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sevkinden</a:t>
            </a:r>
            <a:r>
              <a:rPr sz="1500" spc="3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önce</a:t>
            </a:r>
            <a:endParaRPr sz="1500">
              <a:latin typeface="Arial"/>
              <a:cs typeface="Arial"/>
            </a:endParaRPr>
          </a:p>
          <a:p>
            <a:pPr marL="330200">
              <a:lnSpc>
                <a:spcPct val="100000"/>
              </a:lnSpc>
              <a:spcBef>
                <a:spcPts val="1150"/>
              </a:spcBef>
            </a:pP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ihracatçıya(satıcıya)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ödeme</a:t>
            </a:r>
            <a:r>
              <a:rPr sz="1500" spc="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yapılmasıdır.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İhracatçı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açısından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en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avantajlı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ödeme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şekli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olup,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ithalatçı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açısından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ise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en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riskli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olan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ödeme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şeklidir.</a:t>
            </a:r>
            <a:endParaRPr sz="150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ödeme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şeklinde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ihracatçının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avantajı;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mal sevkiyatında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bulunmadan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parayı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alarak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yaptığı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işlerin</a:t>
            </a:r>
            <a:r>
              <a:rPr sz="1500" spc="-1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finansmanını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ithalatçı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vasıtası ile</a:t>
            </a:r>
            <a:r>
              <a:rPr sz="1500" spc="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sağlamaktadır.</a:t>
            </a:r>
            <a:endParaRPr sz="150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İthalatçının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dezavantajı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ise;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parasını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peşin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ödediği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malı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alamamak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ya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da düşük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kalitede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değişik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mal 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gönderilmesi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riskini</a:t>
            </a:r>
            <a:r>
              <a:rPr sz="1500" spc="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taşımaktadır.</a:t>
            </a:r>
            <a:endParaRPr sz="1500">
              <a:latin typeface="Arial"/>
              <a:cs typeface="Arial"/>
            </a:endParaRPr>
          </a:p>
          <a:p>
            <a:pPr marL="192405" marR="635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Ancak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alıcının,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satıcının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mal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bedelini tahsil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ettikten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sonra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malları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göndermeme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riskine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karşılık,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satıcıdan</a:t>
            </a:r>
            <a:r>
              <a:rPr sz="1500" spc="3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peşin 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ödeme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garantisi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(Advance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Payment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Guarantee)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talep etme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hakkı</a:t>
            </a:r>
            <a:r>
              <a:rPr sz="1500" spc="2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saklıdır.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6100" y="1038225"/>
            <a:ext cx="5000029" cy="7360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MAL</a:t>
            </a:r>
            <a:r>
              <a:rPr spc="40" dirty="0"/>
              <a:t> </a:t>
            </a:r>
            <a:r>
              <a:rPr spc="65" dirty="0"/>
              <a:t>MUKABİLİ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409418"/>
            <a:ext cx="8914130" cy="4230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İhracatçının 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(satıcının)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bedelini tahsil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etmediği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malları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alıcının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emrine</a:t>
            </a:r>
            <a:r>
              <a:rPr sz="1500" spc="1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göndermesidir.</a:t>
            </a:r>
            <a:endParaRPr sz="1500">
              <a:latin typeface="Arial"/>
              <a:cs typeface="Arial"/>
            </a:endParaRPr>
          </a:p>
          <a:p>
            <a:pPr marL="192405" marR="321945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Açık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hesap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adlandırılan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ödeme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şeklinde, 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alıcı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satıcı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arasında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varılan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anlaşma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çerçevesinde, 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malların ithalatını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takiben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belirli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süre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sonra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ödemesi</a:t>
            </a:r>
            <a:r>
              <a:rPr sz="1500" spc="2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yapılır.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Peşin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ödemenin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aksine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mal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mukabili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işlem,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ihracatçı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tarafından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alıcıya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verilen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kredili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ödeme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şeklidir.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İthalatçı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açısından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en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avantajlı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ödeme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şekli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olup,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ihracatçı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açısından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en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riskli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ödeme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şeklidir.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58595B"/>
              </a:buClr>
              <a:buFont typeface="Arial"/>
              <a:buChar char="•"/>
            </a:pPr>
            <a:endParaRPr sz="2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500" spc="-15" dirty="0">
                <a:solidFill>
                  <a:srgbClr val="58595B"/>
                </a:solidFill>
                <a:latin typeface="Arial"/>
                <a:cs typeface="Arial"/>
              </a:rPr>
              <a:t>İhracatçının</a:t>
            </a:r>
            <a:r>
              <a:rPr sz="2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2500" spc="-15" dirty="0">
                <a:solidFill>
                  <a:srgbClr val="58595B"/>
                </a:solidFill>
                <a:latin typeface="Arial"/>
                <a:cs typeface="Arial"/>
              </a:rPr>
              <a:t>Riskleri: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Mal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bedelinin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zamanında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hiç</a:t>
            </a:r>
            <a:r>
              <a:rPr sz="1500" spc="1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alınamaması,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Malların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gümrükten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çekilmeyerek devlete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terk</a:t>
            </a:r>
            <a:r>
              <a:rPr sz="1500" spc="1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edilmesi,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Gümrüğe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gelmiş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malların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geri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iade edilmesi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ya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da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zamanında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çekilmeyerek</a:t>
            </a:r>
            <a:r>
              <a:rPr sz="1500" spc="2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fiyatının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düşürülmesi.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05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Belirtilen sakıncalardan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dolayı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ödeme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şekli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daha 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çok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konsinye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ihracatta,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ithalatçı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ülkedeki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şubelerine mal 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gönderiminde(petrol,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ilaç vb.)kardeş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firmalar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arasındaki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alım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satımlarda</a:t>
            </a:r>
            <a:r>
              <a:rPr sz="1500" spc="3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kullanılmaktadır.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3300" y="581025"/>
            <a:ext cx="6729400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" dirty="0"/>
              <a:t>VESAİK </a:t>
            </a:r>
            <a:r>
              <a:rPr spc="65" dirty="0"/>
              <a:t>MUKABİLİ</a:t>
            </a:r>
            <a:r>
              <a:rPr spc="140" dirty="0"/>
              <a:t> </a:t>
            </a:r>
            <a:r>
              <a:rPr spc="95" dirty="0"/>
              <a:t>ÖDEME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631909"/>
            <a:ext cx="9106535" cy="3391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6350" indent="-180340" algn="just">
              <a:lnSpc>
                <a:spcPct val="1167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İhracatçının,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malları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yükledikten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sonra,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yükleme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belgelerini,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ihracat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belgelerini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ithalatçının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talep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ettiği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diğer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belgeleri,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bankası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aracılığı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ithalatçının(alıcının)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ülkesindeki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bankasına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bedelinin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tahsili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koşulu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gönderilmesi 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işlemidir.</a:t>
            </a:r>
            <a:endParaRPr sz="1500">
              <a:latin typeface="Arial"/>
              <a:cs typeface="Arial"/>
            </a:endParaRPr>
          </a:p>
          <a:p>
            <a:pPr marL="192405" marR="6350" indent="-180340" algn="just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ödeme</a:t>
            </a:r>
            <a:r>
              <a:rPr sz="1500" spc="3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şeklinde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vesaik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bedeli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aracı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bankaca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tahsil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edilmeden,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vesaikin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ithalatçıya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teslimi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söz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konusu 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değildir.</a:t>
            </a:r>
            <a:endParaRPr sz="1500">
              <a:latin typeface="Arial"/>
              <a:cs typeface="Arial"/>
            </a:endParaRPr>
          </a:p>
          <a:p>
            <a:pPr marL="192405" marR="5715" indent="-180340" algn="just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İhracatçı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ithalatçı,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kendi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aralarında yaptıkları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sözleşmenin gereklerinin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yerine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getirilmesinde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bankaların 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kontrolüne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taahhüdüne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gerek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duymamakta,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sadece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mal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bedelinin tahsilinde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bankalrın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aracılığını</a:t>
            </a:r>
            <a:r>
              <a:rPr sz="1500" spc="2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talep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etmektedirler.</a:t>
            </a:r>
            <a:endParaRPr sz="1500">
              <a:latin typeface="Arial"/>
              <a:cs typeface="Arial"/>
            </a:endParaRPr>
          </a:p>
          <a:p>
            <a:pPr marL="192405" marR="5080" indent="-180340" algn="just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Mal</a:t>
            </a:r>
            <a:r>
              <a:rPr sz="1500" spc="-1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mukabili</a:t>
            </a:r>
            <a:r>
              <a:rPr sz="1500" spc="-1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ödeme</a:t>
            </a:r>
            <a:r>
              <a:rPr sz="1500" spc="-1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şekline</a:t>
            </a:r>
            <a:r>
              <a:rPr sz="1500" spc="-1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kıyasla</a:t>
            </a:r>
            <a:r>
              <a:rPr sz="1500" spc="-1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ihracatçı</a:t>
            </a:r>
            <a:r>
              <a:rPr sz="1500" spc="-1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daha</a:t>
            </a:r>
            <a:r>
              <a:rPr sz="1500" spc="-1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güven</a:t>
            </a:r>
            <a:r>
              <a:rPr sz="1500" spc="-1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altındadır.</a:t>
            </a:r>
            <a:r>
              <a:rPr sz="1500" spc="-1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Çünkü</a:t>
            </a:r>
            <a:r>
              <a:rPr sz="1500" spc="-1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ithalatçının</a:t>
            </a:r>
            <a:r>
              <a:rPr sz="1500" spc="-1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bankaya</a:t>
            </a:r>
            <a:r>
              <a:rPr sz="1500" spc="-1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ödeme</a:t>
            </a:r>
            <a:r>
              <a:rPr sz="1500" spc="-1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yapmadan 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ödeme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taahhüdünde bulunmadan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önce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malların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mülkiyetine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hak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kazanamayacağını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bilir.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Ayrıca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ihracatçı ithalatçı bankasından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ödeme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garantisi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de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isteyebilir.(Banka</a:t>
            </a:r>
            <a:r>
              <a:rPr sz="1500" spc="2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avali)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100" y="733425"/>
            <a:ext cx="899160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78840" marR="5080" indent="-866775">
              <a:lnSpc>
                <a:spcPct val="100000"/>
              </a:lnSpc>
              <a:spcBef>
                <a:spcPts val="100"/>
              </a:spcBef>
            </a:pPr>
            <a:r>
              <a:rPr sz="4000" spc="15" dirty="0"/>
              <a:t>VESAİK </a:t>
            </a:r>
            <a:r>
              <a:rPr sz="4000" spc="65" dirty="0"/>
              <a:t>MUKABİLİNDE </a:t>
            </a:r>
            <a:r>
              <a:rPr sz="4000" spc="35" dirty="0"/>
              <a:t>İHRACATÇININ  </a:t>
            </a:r>
            <a:r>
              <a:rPr sz="4000" spc="15" dirty="0"/>
              <a:t>DİKKAT </a:t>
            </a:r>
            <a:r>
              <a:rPr sz="4000" spc="95" dirty="0"/>
              <a:t>ETMESİ</a:t>
            </a:r>
            <a:r>
              <a:rPr sz="4000" spc="185" dirty="0"/>
              <a:t> </a:t>
            </a:r>
            <a:r>
              <a:rPr sz="4000" spc="15" dirty="0" smtClean="0"/>
              <a:t>GEREK</a:t>
            </a:r>
            <a:r>
              <a:rPr lang="tr-TR" sz="4000" spc="15" dirty="0" smtClean="0"/>
              <a:t>ENLER</a:t>
            </a:r>
            <a:endParaRPr sz="4000" spc="15" dirty="0"/>
          </a:p>
        </p:txBody>
      </p:sp>
      <p:sp>
        <p:nvSpPr>
          <p:cNvPr id="3" name="object 3"/>
          <p:cNvSpPr txBox="1"/>
          <p:nvPr/>
        </p:nvSpPr>
        <p:spPr>
          <a:xfrm>
            <a:off x="671300" y="2867355"/>
            <a:ext cx="9106535" cy="3194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ödeme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şeklinde ithalatçı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ödemeyi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sevkiyattan 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çok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uzun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süre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sonra</a:t>
            </a:r>
            <a:r>
              <a:rPr sz="1500" spc="3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yapabilmektedir.</a:t>
            </a:r>
            <a:endParaRPr sz="150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  <a:tab pos="8081645" algn="l"/>
              </a:tabLst>
            </a:pP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Ayrıca,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ihracatçı 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sevkedilen 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malların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ithalatçı 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tarafından 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gümrükten</a:t>
            </a:r>
            <a:r>
              <a:rPr sz="1500" spc="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çekilmemesi</a:t>
            </a:r>
            <a:r>
              <a:rPr sz="1500" spc="2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durumunda,	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malların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geri  getirilmesi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yeni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alıcı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bulma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riski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</a:t>
            </a:r>
            <a:r>
              <a:rPr sz="1500" spc="6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karşı karşıya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kalabilir.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Vesaik,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uluslararası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yurtiçi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mevzuat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açısından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eksiksiz,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doğru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tam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düzenlenmiş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olmalıdır.</a:t>
            </a:r>
            <a:endParaRPr sz="150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  <a:tab pos="6331585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Vesaik, 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(konişmento, 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fatura, 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sigorta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belgeleri, 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poliçeler,</a:t>
            </a:r>
            <a:r>
              <a:rPr sz="1500" spc="-114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menşe</a:t>
            </a:r>
            <a:r>
              <a:rPr sz="1500" spc="2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belgeleri	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v.b)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doğru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şekilde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imzalanmış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cirolanmış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olmalıdır.</a:t>
            </a:r>
            <a:endParaRPr sz="150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Vesaik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tahsilatının MTO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600 </a:t>
            </a:r>
            <a:r>
              <a:rPr sz="1500" spc="-80" dirty="0">
                <a:solidFill>
                  <a:srgbClr val="58595B"/>
                </a:solidFill>
                <a:latin typeface="Arial"/>
                <a:cs typeface="Arial"/>
              </a:rPr>
              <a:t>sayılı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broşür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kapsamında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olduğu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belirtilmelidir.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Zira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tahsilat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esnasında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doğabilecek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sorunlar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gecikmelere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ilişkin maddeler,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anılan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broşür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kapsamında</a:t>
            </a:r>
            <a:r>
              <a:rPr sz="1500" spc="3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düzenlenmiştir.</a:t>
            </a:r>
            <a:endParaRPr sz="150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İşleme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ilişkin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komisyon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masrafların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amire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mi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yoksa, muhataba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mı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ait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olduğu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hususu,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amir 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(satıcı)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tarafından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belirtilmiş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olmalıdır.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0709" y="352425"/>
            <a:ext cx="6664278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KABUL </a:t>
            </a:r>
            <a:r>
              <a:rPr spc="60" dirty="0"/>
              <a:t>KREDİLİ</a:t>
            </a:r>
            <a:r>
              <a:rPr spc="125" dirty="0"/>
              <a:t> </a:t>
            </a:r>
            <a:r>
              <a:rPr spc="95" dirty="0"/>
              <a:t>ÖDEME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571915"/>
            <a:ext cx="9092565" cy="3232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599440" indent="-180340">
              <a:lnSpc>
                <a:spcPct val="1167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Kabul kredisi,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satılan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mal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bedelinin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poliçeye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bağlandığı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police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bedelinin ithalatçı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tarafından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poliçe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vadesinde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satıcıya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ödendiği ödeme</a:t>
            </a:r>
            <a:r>
              <a:rPr sz="1500" spc="1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şeklidir.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Kabul kredisinde,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poliçede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firma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kabulü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banka kabulü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iki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türlü kabul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vardır.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Font typeface="Arial"/>
              <a:buChar char="•"/>
              <a:tabLst>
                <a:tab pos="193040" algn="l"/>
              </a:tabLst>
            </a:pP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Firma </a:t>
            </a:r>
            <a:r>
              <a:rPr sz="1500" b="1" spc="-20" dirty="0">
                <a:solidFill>
                  <a:srgbClr val="58595B"/>
                </a:solidFill>
                <a:latin typeface="Arial"/>
                <a:cs typeface="Arial"/>
              </a:rPr>
              <a:t>kabulü: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İthalatçı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ödeme tahhüdünde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bulunur,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yani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poliçeyi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sadece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ithalatçının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kabul</a:t>
            </a:r>
            <a:r>
              <a:rPr sz="1500" spc="3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etmesidir.</a:t>
            </a:r>
            <a:endParaRPr sz="1500">
              <a:latin typeface="Arial"/>
              <a:cs typeface="Arial"/>
            </a:endParaRPr>
          </a:p>
          <a:p>
            <a:pPr marL="192405" marR="144145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Ancak,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satıcının ithalatçının </a:t>
            </a:r>
            <a:r>
              <a:rPr sz="1500" b="1" spc="-25" dirty="0">
                <a:solidFill>
                  <a:srgbClr val="58595B"/>
                </a:solidFill>
                <a:latin typeface="Arial"/>
                <a:cs typeface="Arial"/>
              </a:rPr>
              <a:t>yanı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sıra bir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bankanın </a:t>
            </a:r>
            <a:r>
              <a:rPr sz="1500" b="1" spc="10" dirty="0">
                <a:solidFill>
                  <a:srgbClr val="58595B"/>
                </a:solidFill>
                <a:latin typeface="Arial"/>
                <a:cs typeface="Arial"/>
              </a:rPr>
              <a:t>da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garantörlüğünü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istemesi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durumunda,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riski 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üstlenecek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bankanın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ithalatçı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adına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banka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aval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kredisi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tahsis</a:t>
            </a:r>
            <a:r>
              <a:rPr sz="1500" spc="2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edebilir.</a:t>
            </a:r>
            <a:endParaRPr sz="150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850"/>
              </a:spcBef>
              <a:buFont typeface="Arial"/>
              <a:buChar char="•"/>
              <a:tabLst>
                <a:tab pos="193040" algn="l"/>
              </a:tabLst>
            </a:pPr>
            <a:r>
              <a:rPr sz="1500" b="1" spc="-30" dirty="0">
                <a:solidFill>
                  <a:srgbClr val="58595B"/>
                </a:solidFill>
                <a:latin typeface="Arial"/>
                <a:cs typeface="Arial"/>
              </a:rPr>
              <a:t>Aval </a:t>
            </a: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kredisi;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ihracatçının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sevk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ettiği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mallarla ilgili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vesaikle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birlikte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ibraz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edilen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poliçenin, </a:t>
            </a: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ithalatçı  tarafından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kabul edilmesi </a:t>
            </a: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kabul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edilen </a:t>
            </a: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poliçeye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ithalatçının bankasının </a:t>
            </a:r>
            <a:r>
              <a:rPr sz="1500" b="1" spc="10" dirty="0">
                <a:solidFill>
                  <a:srgbClr val="58595B"/>
                </a:solidFill>
                <a:latin typeface="Arial"/>
                <a:cs typeface="Arial"/>
              </a:rPr>
              <a:t>da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aval </a:t>
            </a: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şerhi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koyması 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suretiyle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kullanılır.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Aval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veren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kişi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mali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belgenin </a:t>
            </a:r>
            <a:r>
              <a:rPr sz="1500" spc="-140" dirty="0">
                <a:solidFill>
                  <a:srgbClr val="58595B"/>
                </a:solidFill>
                <a:latin typeface="Arial"/>
                <a:cs typeface="Arial"/>
              </a:rPr>
              <a:t>(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poliçe,senet 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v.b)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ödemesini garanti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etmiş</a:t>
            </a:r>
            <a:r>
              <a:rPr sz="1500" spc="2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olur.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300" y="885825"/>
            <a:ext cx="3919854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0" dirty="0"/>
              <a:t>AKREDİTİFLİ</a:t>
            </a:r>
            <a:r>
              <a:rPr spc="55" dirty="0"/>
              <a:t> </a:t>
            </a:r>
            <a:r>
              <a:rPr spc="95" dirty="0"/>
              <a:t>ÖDEME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039797"/>
            <a:ext cx="9077325" cy="4518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298450" indent="-180340">
              <a:lnSpc>
                <a:spcPct val="1167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Akreditif, ihraç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edilen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malların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bedellerinin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ödenmesi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konusunda,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ithalatçının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talimatına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dayanarak ithalatçı 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bankası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tarafından belirli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miktara kadar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belirli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vadede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öngörülen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şartların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yerine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getirilmesi 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kaydiyle ihracatçıya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ödeme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yapılacağını veya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ihracatçı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tarafından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düzenlenmiş poliçeleri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kabul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edeceğini 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ihracatçıya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taahhüt</a:t>
            </a:r>
            <a:r>
              <a:rPr sz="1500" spc="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etmesidir.</a:t>
            </a:r>
            <a:endParaRPr sz="1500">
              <a:latin typeface="Arial"/>
              <a:cs typeface="Arial"/>
            </a:endParaRPr>
          </a:p>
          <a:p>
            <a:pPr marL="192405" marR="361315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Akreditif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sistemi,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ithalatçı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ihracatçı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arasındaki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sözleşmeye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ek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bankaların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garantörlüğünü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devreye 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sokarak,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aralarında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oluşabilecek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sorunlara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cözüm</a:t>
            </a:r>
            <a:r>
              <a:rPr sz="1500" spc="1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getirmiştir.</a:t>
            </a:r>
            <a:endParaRPr sz="1500">
              <a:latin typeface="Arial"/>
              <a:cs typeface="Arial"/>
            </a:endParaRPr>
          </a:p>
          <a:p>
            <a:pPr marL="192405" marR="38989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Buna göre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akreditif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işleminde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banka,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ithalatçı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ihracatçı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arasında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aracılık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rolünü üstlenerek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belirli 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koşulların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yerine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getirilmesinden sonra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ihracatçıya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ödemenin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yapılacağına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dair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teminatı,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ithalatçının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yerine 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verir.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500" spc="15" dirty="0">
                <a:solidFill>
                  <a:srgbClr val="58595B"/>
                </a:solidFill>
                <a:latin typeface="Arial"/>
                <a:cs typeface="Arial"/>
              </a:rPr>
              <a:t>Akreditifin </a:t>
            </a:r>
            <a:r>
              <a:rPr sz="2500" spc="-5" dirty="0">
                <a:solidFill>
                  <a:srgbClr val="58595B"/>
                </a:solidFill>
                <a:latin typeface="Arial"/>
                <a:cs typeface="Arial"/>
              </a:rPr>
              <a:t>ihracatçıya </a:t>
            </a:r>
            <a:r>
              <a:rPr sz="2500" spc="-25" dirty="0">
                <a:solidFill>
                  <a:srgbClr val="58595B"/>
                </a:solidFill>
                <a:latin typeface="Arial"/>
                <a:cs typeface="Arial"/>
              </a:rPr>
              <a:t>sağladığı</a:t>
            </a:r>
            <a:r>
              <a:rPr sz="2500" spc="-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2500" spc="-20" dirty="0">
                <a:solidFill>
                  <a:srgbClr val="58595B"/>
                </a:solidFill>
                <a:latin typeface="Arial"/>
                <a:cs typeface="Arial"/>
              </a:rPr>
              <a:t>yararlar:</a:t>
            </a:r>
            <a:endParaRPr sz="2500">
              <a:latin typeface="Arial"/>
              <a:cs typeface="Arial"/>
            </a:endParaRPr>
          </a:p>
          <a:p>
            <a:pPr marL="192405" marR="5080" indent="-180340" algn="just">
              <a:lnSpc>
                <a:spcPct val="116700"/>
              </a:lnSpc>
              <a:spcBef>
                <a:spcPts val="385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Akreditife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dayanan satışlarda,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ihracatçı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akreditif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şartlarına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uygun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hareket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ettiği taktirde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ithalatçının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mal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bedelini 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ödeme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zorunda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kalacağından, ithalatçı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ödeme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yapmaz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ise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ödemenin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amir bankasından hemen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alacağına 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kuşku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duymaz.</a:t>
            </a:r>
            <a:endParaRPr sz="1500">
              <a:latin typeface="Arial"/>
              <a:cs typeface="Arial"/>
            </a:endParaRPr>
          </a:p>
          <a:p>
            <a:pPr marL="192405" marR="280035" indent="-180340" algn="just">
              <a:lnSpc>
                <a:spcPct val="116700"/>
              </a:lnSpc>
              <a:spcBef>
                <a:spcPts val="284"/>
              </a:spcBef>
              <a:buChar char="•"/>
              <a:tabLst>
                <a:tab pos="193040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Ayrıca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ihracatçı;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lehine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açılan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akreditife dayanarak,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banka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kredisi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sağlayarak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finansman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ihtiyacını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karşılama  imkanına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sahiptir.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85808" y="1927085"/>
            <a:ext cx="512064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DIŞ </a:t>
            </a:r>
            <a:r>
              <a:rPr spc="65" dirty="0"/>
              <a:t>TİCARETİN</a:t>
            </a:r>
            <a:r>
              <a:rPr spc="55" dirty="0"/>
              <a:t> </a:t>
            </a:r>
            <a:r>
              <a:rPr spc="30" dirty="0"/>
              <a:t>AKTÖRLERİ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374862"/>
            <a:ext cx="2495550" cy="4416425"/>
          </a:xfrm>
          <a:prstGeom prst="rect">
            <a:avLst/>
          </a:prstGeom>
        </p:spPr>
        <p:txBody>
          <a:bodyPr vert="horz" wrap="square" lIns="0" tIns="1949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35"/>
              </a:spcBef>
            </a:pPr>
            <a:r>
              <a:rPr sz="3000" spc="-35" dirty="0">
                <a:solidFill>
                  <a:srgbClr val="58595B"/>
                </a:solidFill>
                <a:latin typeface="Arial"/>
                <a:cs typeface="Arial"/>
              </a:rPr>
              <a:t>Temel</a:t>
            </a:r>
            <a:r>
              <a:rPr sz="3000" spc="-6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3000" spc="10" dirty="0">
                <a:solidFill>
                  <a:srgbClr val="58595B"/>
                </a:solidFill>
                <a:latin typeface="Arial"/>
                <a:cs typeface="Arial"/>
              </a:rPr>
              <a:t>Aktörler</a:t>
            </a:r>
            <a:endParaRPr sz="3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</a:t>
            </a:r>
            <a:r>
              <a:rPr sz="1500" spc="23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İhracatçı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</a:t>
            </a:r>
            <a:r>
              <a:rPr sz="1500" spc="23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İthalatçı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sz="3000" spc="-35" dirty="0">
                <a:solidFill>
                  <a:srgbClr val="58595B"/>
                </a:solidFill>
                <a:latin typeface="Arial"/>
                <a:cs typeface="Arial"/>
              </a:rPr>
              <a:t>Aracı</a:t>
            </a:r>
            <a:r>
              <a:rPr sz="3000" spc="-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3000" spc="10" dirty="0">
                <a:solidFill>
                  <a:srgbClr val="58595B"/>
                </a:solidFill>
                <a:latin typeface="Arial"/>
                <a:cs typeface="Arial"/>
              </a:rPr>
              <a:t>Aktörler</a:t>
            </a:r>
            <a:endParaRPr sz="3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15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</a:t>
            </a:r>
            <a:r>
              <a:rPr sz="1500" spc="23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Bankalar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</a:t>
            </a:r>
            <a:r>
              <a:rPr sz="1500" spc="23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Nakliyeciler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Sigorta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şirketleri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15"/>
              </a:spcBef>
            </a:pPr>
            <a:r>
              <a:rPr sz="3000" spc="-15" dirty="0">
                <a:solidFill>
                  <a:srgbClr val="58595B"/>
                </a:solidFill>
                <a:latin typeface="Arial"/>
                <a:cs typeface="Arial"/>
              </a:rPr>
              <a:t>Diğer</a:t>
            </a:r>
            <a:r>
              <a:rPr sz="3000" spc="-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3000" spc="10" dirty="0">
                <a:solidFill>
                  <a:srgbClr val="58595B"/>
                </a:solidFill>
                <a:latin typeface="Arial"/>
                <a:cs typeface="Arial"/>
              </a:rPr>
              <a:t>Aktörler</a:t>
            </a:r>
            <a:endParaRPr sz="3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İhracatçı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Birlikleri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 müşavirleri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Ticaret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Sanayi</a:t>
            </a:r>
            <a:r>
              <a:rPr sz="1500" spc="5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Odaları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Gözetim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firmaları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9100" y="1144780"/>
            <a:ext cx="5716384" cy="674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5" dirty="0"/>
              <a:t>AKREDİTİFİN</a:t>
            </a:r>
            <a:r>
              <a:rPr spc="65" dirty="0"/>
              <a:t> </a:t>
            </a:r>
            <a:r>
              <a:rPr spc="45" dirty="0"/>
              <a:t>İŞLEYİŞİ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28160" y="2352446"/>
            <a:ext cx="1172210" cy="1473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21800"/>
              </a:lnSpc>
              <a:spcBef>
                <a:spcPts val="100"/>
              </a:spcBef>
            </a:pPr>
            <a:r>
              <a:rPr sz="1300" spc="-30" dirty="0">
                <a:solidFill>
                  <a:srgbClr val="58595B"/>
                </a:solidFill>
                <a:latin typeface="Arial"/>
                <a:cs typeface="Arial"/>
              </a:rPr>
              <a:t>İhracatçı  </a:t>
            </a:r>
            <a:r>
              <a:rPr sz="1300" spc="-35" dirty="0">
                <a:solidFill>
                  <a:srgbClr val="58595B"/>
                </a:solidFill>
                <a:latin typeface="Arial"/>
                <a:cs typeface="Arial"/>
              </a:rPr>
              <a:t>ithalatçıya  </a:t>
            </a:r>
            <a:r>
              <a:rPr sz="1300" spc="-20" dirty="0">
                <a:solidFill>
                  <a:srgbClr val="58595B"/>
                </a:solidFill>
                <a:latin typeface="Arial"/>
                <a:cs typeface="Arial"/>
              </a:rPr>
              <a:t>proforma </a:t>
            </a:r>
            <a:r>
              <a:rPr sz="1300" spc="-25" dirty="0">
                <a:solidFill>
                  <a:srgbClr val="58595B"/>
                </a:solidFill>
                <a:latin typeface="Arial"/>
                <a:cs typeface="Arial"/>
              </a:rPr>
              <a:t>fatura  </a:t>
            </a:r>
            <a:r>
              <a:rPr sz="1300" spc="-20" dirty="0">
                <a:solidFill>
                  <a:srgbClr val="58595B"/>
                </a:solidFill>
                <a:latin typeface="Arial"/>
                <a:cs typeface="Arial"/>
              </a:rPr>
              <a:t>gönderir </a:t>
            </a:r>
            <a:r>
              <a:rPr sz="1300" spc="-50" dirty="0">
                <a:solidFill>
                  <a:srgbClr val="58595B"/>
                </a:solidFill>
                <a:latin typeface="Arial"/>
                <a:cs typeface="Arial"/>
              </a:rPr>
              <a:t>ve  </a:t>
            </a:r>
            <a:r>
              <a:rPr sz="1300" spc="-40" dirty="0">
                <a:solidFill>
                  <a:srgbClr val="58595B"/>
                </a:solidFill>
                <a:latin typeface="Arial"/>
                <a:cs typeface="Arial"/>
              </a:rPr>
              <a:t>satış</a:t>
            </a:r>
            <a:r>
              <a:rPr sz="1300" spc="-6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35" dirty="0">
                <a:solidFill>
                  <a:srgbClr val="58595B"/>
                </a:solidFill>
                <a:latin typeface="Arial"/>
                <a:cs typeface="Arial"/>
              </a:rPr>
              <a:t>sözleşmesi </a:t>
            </a:r>
            <a:r>
              <a:rPr sz="1300" spc="-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50" dirty="0">
                <a:solidFill>
                  <a:srgbClr val="58595B"/>
                </a:solidFill>
                <a:latin typeface="Arial"/>
                <a:cs typeface="Arial"/>
              </a:rPr>
              <a:t>imzalanır</a:t>
            </a:r>
            <a:endParaRPr sz="13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26989" y="2594153"/>
            <a:ext cx="1200150" cy="1232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21800"/>
              </a:lnSpc>
              <a:spcBef>
                <a:spcPts val="100"/>
              </a:spcBef>
            </a:pPr>
            <a:r>
              <a:rPr sz="1300" spc="-40" dirty="0">
                <a:solidFill>
                  <a:srgbClr val="58595B"/>
                </a:solidFill>
                <a:latin typeface="Arial"/>
                <a:cs typeface="Arial"/>
              </a:rPr>
              <a:t>İthalatçının  </a:t>
            </a:r>
            <a:r>
              <a:rPr sz="1300" spc="-35" dirty="0">
                <a:solidFill>
                  <a:srgbClr val="58595B"/>
                </a:solidFill>
                <a:latin typeface="Arial"/>
                <a:cs typeface="Arial"/>
              </a:rPr>
              <a:t>bankası</a:t>
            </a:r>
            <a:r>
              <a:rPr sz="1300" spc="-6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30" dirty="0">
                <a:solidFill>
                  <a:srgbClr val="58595B"/>
                </a:solidFill>
                <a:latin typeface="Arial"/>
                <a:cs typeface="Arial"/>
              </a:rPr>
              <a:t>akreditifi </a:t>
            </a:r>
            <a:r>
              <a:rPr sz="1300" spc="-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35" dirty="0">
                <a:solidFill>
                  <a:srgbClr val="58595B"/>
                </a:solidFill>
                <a:latin typeface="Arial"/>
                <a:cs typeface="Arial"/>
              </a:rPr>
              <a:t>ihracatçının  </a:t>
            </a:r>
            <a:r>
              <a:rPr sz="1300" spc="-40" dirty="0">
                <a:solidFill>
                  <a:srgbClr val="58595B"/>
                </a:solidFill>
                <a:latin typeface="Arial"/>
                <a:cs typeface="Arial"/>
              </a:rPr>
              <a:t>bankasına </a:t>
            </a:r>
            <a:r>
              <a:rPr sz="1300" spc="-25" dirty="0">
                <a:solidFill>
                  <a:srgbClr val="58595B"/>
                </a:solidFill>
                <a:latin typeface="Arial"/>
                <a:cs typeface="Arial"/>
              </a:rPr>
              <a:t>ihbar  eder</a:t>
            </a:r>
            <a:endParaRPr sz="13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27194" y="4515421"/>
            <a:ext cx="1285875" cy="1232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21800"/>
              </a:lnSpc>
              <a:spcBef>
                <a:spcPts val="100"/>
              </a:spcBef>
            </a:pPr>
            <a:r>
              <a:rPr sz="1300" spc="-35" dirty="0">
                <a:solidFill>
                  <a:srgbClr val="58595B"/>
                </a:solidFill>
                <a:latin typeface="Arial"/>
                <a:cs typeface="Arial"/>
              </a:rPr>
              <a:t>İthalatçı </a:t>
            </a:r>
            <a:r>
              <a:rPr sz="1300" spc="-30" dirty="0">
                <a:solidFill>
                  <a:srgbClr val="58595B"/>
                </a:solidFill>
                <a:latin typeface="Arial"/>
                <a:cs typeface="Arial"/>
              </a:rPr>
              <a:t>amir  bankaya </a:t>
            </a:r>
            <a:r>
              <a:rPr sz="1300" spc="-25" dirty="0">
                <a:solidFill>
                  <a:srgbClr val="58595B"/>
                </a:solidFill>
                <a:latin typeface="Arial"/>
                <a:cs typeface="Arial"/>
              </a:rPr>
              <a:t>akreditif  </a:t>
            </a:r>
            <a:r>
              <a:rPr sz="1300" spc="-50" dirty="0">
                <a:solidFill>
                  <a:srgbClr val="58595B"/>
                </a:solidFill>
                <a:latin typeface="Arial"/>
                <a:cs typeface="Arial"/>
              </a:rPr>
              <a:t>şartlarını</a:t>
            </a:r>
            <a:r>
              <a:rPr sz="1300" spc="-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30" dirty="0">
                <a:solidFill>
                  <a:srgbClr val="58595B"/>
                </a:solidFill>
                <a:latin typeface="Arial"/>
                <a:cs typeface="Arial"/>
              </a:rPr>
              <a:t>bildirerek </a:t>
            </a:r>
            <a:r>
              <a:rPr sz="1300" spc="-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25" dirty="0">
                <a:solidFill>
                  <a:srgbClr val="58595B"/>
                </a:solidFill>
                <a:latin typeface="Arial"/>
                <a:cs typeface="Arial"/>
              </a:rPr>
              <a:t>akreditif açtırmak  </a:t>
            </a:r>
            <a:r>
              <a:rPr sz="1300" spc="-45" dirty="0">
                <a:solidFill>
                  <a:srgbClr val="58595B"/>
                </a:solidFill>
                <a:latin typeface="Arial"/>
                <a:cs typeface="Arial"/>
              </a:rPr>
              <a:t>üzere </a:t>
            </a:r>
            <a:r>
              <a:rPr sz="1300" spc="-25" dirty="0">
                <a:solidFill>
                  <a:srgbClr val="58595B"/>
                </a:solidFill>
                <a:latin typeface="Arial"/>
                <a:cs typeface="Arial"/>
              </a:rPr>
              <a:t>talimat</a:t>
            </a:r>
            <a:r>
              <a:rPr sz="13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40" dirty="0">
                <a:solidFill>
                  <a:srgbClr val="58595B"/>
                </a:solidFill>
                <a:latin typeface="Arial"/>
                <a:cs typeface="Arial"/>
              </a:rPr>
              <a:t>verir</a:t>
            </a:r>
            <a:endParaRPr sz="13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43978" y="2353436"/>
            <a:ext cx="1191260" cy="1473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8110" marR="110489" algn="ctr">
              <a:lnSpc>
                <a:spcPct val="121800"/>
              </a:lnSpc>
              <a:spcBef>
                <a:spcPts val="100"/>
              </a:spcBef>
            </a:pPr>
            <a:r>
              <a:rPr sz="1300" spc="-30" dirty="0">
                <a:solidFill>
                  <a:srgbClr val="58595B"/>
                </a:solidFill>
                <a:latin typeface="Arial"/>
                <a:cs typeface="Arial"/>
              </a:rPr>
              <a:t>İhracatçı  firma </a:t>
            </a:r>
            <a:r>
              <a:rPr sz="1300" spc="-40" dirty="0">
                <a:solidFill>
                  <a:srgbClr val="58595B"/>
                </a:solidFill>
                <a:latin typeface="Arial"/>
                <a:cs typeface="Arial"/>
              </a:rPr>
              <a:t>mallar  </a:t>
            </a:r>
            <a:r>
              <a:rPr sz="1300" spc="-50" dirty="0">
                <a:solidFill>
                  <a:srgbClr val="58595B"/>
                </a:solidFill>
                <a:latin typeface="Arial"/>
                <a:cs typeface="Arial"/>
              </a:rPr>
              <a:t>ile</a:t>
            </a:r>
            <a:r>
              <a:rPr sz="1300" spc="-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45" dirty="0">
                <a:solidFill>
                  <a:srgbClr val="58595B"/>
                </a:solidFill>
                <a:latin typeface="Arial"/>
                <a:cs typeface="Arial"/>
              </a:rPr>
              <a:t>ilgili</a:t>
            </a:r>
            <a:r>
              <a:rPr sz="1300" spc="-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40" dirty="0">
                <a:solidFill>
                  <a:srgbClr val="58595B"/>
                </a:solidFill>
                <a:latin typeface="Arial"/>
                <a:cs typeface="Arial"/>
              </a:rPr>
              <a:t>vesaiki </a:t>
            </a:r>
            <a:r>
              <a:rPr sz="1300" spc="-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45" dirty="0">
                <a:solidFill>
                  <a:srgbClr val="58595B"/>
                </a:solidFill>
                <a:latin typeface="Arial"/>
                <a:cs typeface="Arial"/>
              </a:rPr>
              <a:t>hazırlayarak</a:t>
            </a:r>
            <a:endParaRPr sz="1300">
              <a:latin typeface="Arial"/>
              <a:cs typeface="Arial"/>
            </a:endParaRPr>
          </a:p>
          <a:p>
            <a:pPr marL="12065" marR="5080" algn="ctr">
              <a:lnSpc>
                <a:spcPct val="121800"/>
              </a:lnSpc>
            </a:pPr>
            <a:r>
              <a:rPr sz="1300" spc="-35" dirty="0">
                <a:solidFill>
                  <a:srgbClr val="58595B"/>
                </a:solidFill>
                <a:latin typeface="Arial"/>
                <a:cs typeface="Arial"/>
              </a:rPr>
              <a:t>yüklemeyi</a:t>
            </a:r>
            <a:r>
              <a:rPr sz="1300" spc="-9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45" dirty="0">
                <a:solidFill>
                  <a:srgbClr val="58595B"/>
                </a:solidFill>
                <a:latin typeface="Arial"/>
                <a:cs typeface="Arial"/>
              </a:rPr>
              <a:t>yapar, </a:t>
            </a:r>
            <a:r>
              <a:rPr sz="13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45" dirty="0">
                <a:solidFill>
                  <a:srgbClr val="58595B"/>
                </a:solidFill>
                <a:latin typeface="Arial"/>
                <a:cs typeface="Arial"/>
              </a:rPr>
              <a:t>sevkiyatı</a:t>
            </a:r>
            <a:r>
              <a:rPr sz="1300" spc="-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35" dirty="0">
                <a:solidFill>
                  <a:srgbClr val="58595B"/>
                </a:solidFill>
                <a:latin typeface="Arial"/>
                <a:cs typeface="Arial"/>
              </a:rPr>
              <a:t>başlatır</a:t>
            </a:r>
            <a:endParaRPr sz="13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93218" y="4516082"/>
            <a:ext cx="1178560" cy="1232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21800"/>
              </a:lnSpc>
              <a:spcBef>
                <a:spcPts val="100"/>
              </a:spcBef>
            </a:pPr>
            <a:r>
              <a:rPr sz="1300" spc="-40" dirty="0">
                <a:solidFill>
                  <a:srgbClr val="58595B"/>
                </a:solidFill>
                <a:latin typeface="Arial"/>
                <a:cs typeface="Arial"/>
              </a:rPr>
              <a:t>İhracatçının  </a:t>
            </a:r>
            <a:r>
              <a:rPr sz="1300" spc="-35" dirty="0">
                <a:solidFill>
                  <a:srgbClr val="58595B"/>
                </a:solidFill>
                <a:latin typeface="Arial"/>
                <a:cs typeface="Arial"/>
              </a:rPr>
              <a:t>bankası </a:t>
            </a:r>
            <a:r>
              <a:rPr sz="1300" spc="-60" dirty="0">
                <a:solidFill>
                  <a:srgbClr val="58595B"/>
                </a:solidFill>
                <a:latin typeface="Arial"/>
                <a:cs typeface="Arial"/>
              </a:rPr>
              <a:t>(aracı  </a:t>
            </a:r>
            <a:r>
              <a:rPr sz="1300" spc="-40" dirty="0">
                <a:solidFill>
                  <a:srgbClr val="58595B"/>
                </a:solidFill>
                <a:latin typeface="Arial"/>
                <a:cs typeface="Arial"/>
              </a:rPr>
              <a:t>banka) </a:t>
            </a:r>
            <a:r>
              <a:rPr sz="1300" spc="-30" dirty="0">
                <a:solidFill>
                  <a:srgbClr val="58595B"/>
                </a:solidFill>
                <a:latin typeface="Arial"/>
                <a:cs typeface="Arial"/>
              </a:rPr>
              <a:t>akreditifi  </a:t>
            </a:r>
            <a:r>
              <a:rPr sz="1300" spc="-35" dirty="0">
                <a:solidFill>
                  <a:srgbClr val="58595B"/>
                </a:solidFill>
                <a:latin typeface="Arial"/>
                <a:cs typeface="Arial"/>
              </a:rPr>
              <a:t>ihracatçıya</a:t>
            </a:r>
            <a:r>
              <a:rPr sz="1300" spc="-5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25" dirty="0">
                <a:solidFill>
                  <a:srgbClr val="58595B"/>
                </a:solidFill>
                <a:latin typeface="Arial"/>
                <a:cs typeface="Arial"/>
              </a:rPr>
              <a:t>ihbar </a:t>
            </a:r>
            <a:r>
              <a:rPr sz="1300" spc="-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25" dirty="0">
                <a:solidFill>
                  <a:srgbClr val="58595B"/>
                </a:solidFill>
                <a:latin typeface="Arial"/>
                <a:cs typeface="Arial"/>
              </a:rPr>
              <a:t>eder</a:t>
            </a:r>
            <a:endParaRPr sz="13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82596" y="2354097"/>
            <a:ext cx="1138555" cy="1473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21800"/>
              </a:lnSpc>
              <a:spcBef>
                <a:spcPts val="100"/>
              </a:spcBef>
            </a:pPr>
            <a:r>
              <a:rPr sz="1300" spc="-40" dirty="0">
                <a:solidFill>
                  <a:srgbClr val="58595B"/>
                </a:solidFill>
                <a:latin typeface="Arial"/>
                <a:cs typeface="Arial"/>
              </a:rPr>
              <a:t>İhracatçının  </a:t>
            </a:r>
            <a:r>
              <a:rPr sz="1300" spc="-35" dirty="0">
                <a:solidFill>
                  <a:srgbClr val="58595B"/>
                </a:solidFill>
                <a:latin typeface="Arial"/>
                <a:cs typeface="Arial"/>
              </a:rPr>
              <a:t>bankası </a:t>
            </a:r>
            <a:r>
              <a:rPr sz="1300" spc="-60" dirty="0">
                <a:solidFill>
                  <a:srgbClr val="58595B"/>
                </a:solidFill>
                <a:latin typeface="Arial"/>
                <a:cs typeface="Arial"/>
              </a:rPr>
              <a:t>(aracı  </a:t>
            </a:r>
            <a:r>
              <a:rPr sz="1300" spc="-40" dirty="0">
                <a:solidFill>
                  <a:srgbClr val="58595B"/>
                </a:solidFill>
                <a:latin typeface="Arial"/>
                <a:cs typeface="Arial"/>
              </a:rPr>
              <a:t>banka) vesaiki  ithalatçının  bankasına</a:t>
            </a:r>
            <a:r>
              <a:rPr sz="1300" spc="-50" dirty="0">
                <a:solidFill>
                  <a:srgbClr val="58595B"/>
                </a:solidFill>
                <a:latin typeface="Arial"/>
                <a:cs typeface="Arial"/>
              </a:rPr>
              <a:t> (amir </a:t>
            </a:r>
            <a:r>
              <a:rPr sz="1300" spc="-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40" dirty="0">
                <a:solidFill>
                  <a:srgbClr val="58595B"/>
                </a:solidFill>
                <a:latin typeface="Arial"/>
                <a:cs typeface="Arial"/>
              </a:rPr>
              <a:t>banka)</a:t>
            </a:r>
            <a:r>
              <a:rPr sz="1300" spc="-6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20" dirty="0">
                <a:solidFill>
                  <a:srgbClr val="58595B"/>
                </a:solidFill>
                <a:latin typeface="Arial"/>
                <a:cs typeface="Arial"/>
              </a:rPr>
              <a:t>gönderir</a:t>
            </a:r>
            <a:endParaRPr sz="13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89240" y="4516742"/>
            <a:ext cx="1212215" cy="1232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21800"/>
              </a:lnSpc>
              <a:spcBef>
                <a:spcPts val="100"/>
              </a:spcBef>
            </a:pPr>
            <a:r>
              <a:rPr sz="1300" spc="-30" dirty="0">
                <a:solidFill>
                  <a:srgbClr val="58595B"/>
                </a:solidFill>
                <a:latin typeface="Arial"/>
                <a:cs typeface="Arial"/>
              </a:rPr>
              <a:t>İhracatçı firma  </a:t>
            </a:r>
            <a:r>
              <a:rPr sz="1300" spc="-25" dirty="0">
                <a:solidFill>
                  <a:srgbClr val="58595B"/>
                </a:solidFill>
                <a:latin typeface="Arial"/>
                <a:cs typeface="Arial"/>
              </a:rPr>
              <a:t>akreditif</a:t>
            </a:r>
            <a:r>
              <a:rPr sz="1300" spc="-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40" dirty="0">
                <a:solidFill>
                  <a:srgbClr val="58595B"/>
                </a:solidFill>
                <a:latin typeface="Arial"/>
                <a:cs typeface="Arial"/>
              </a:rPr>
              <a:t>vesaikini </a:t>
            </a:r>
            <a:r>
              <a:rPr sz="1300" spc="-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20" dirty="0">
                <a:solidFill>
                  <a:srgbClr val="58595B"/>
                </a:solidFill>
                <a:latin typeface="Arial"/>
                <a:cs typeface="Arial"/>
              </a:rPr>
              <a:t>kendi </a:t>
            </a:r>
            <a:r>
              <a:rPr sz="1300" spc="-40" dirty="0">
                <a:solidFill>
                  <a:srgbClr val="58595B"/>
                </a:solidFill>
                <a:latin typeface="Arial"/>
                <a:cs typeface="Arial"/>
              </a:rPr>
              <a:t>bankasına  </a:t>
            </a:r>
            <a:r>
              <a:rPr sz="1300" spc="-60" dirty="0">
                <a:solidFill>
                  <a:srgbClr val="58595B"/>
                </a:solidFill>
                <a:latin typeface="Arial"/>
                <a:cs typeface="Arial"/>
              </a:rPr>
              <a:t>(aracı </a:t>
            </a:r>
            <a:r>
              <a:rPr sz="1300" spc="-40" dirty="0">
                <a:solidFill>
                  <a:srgbClr val="58595B"/>
                </a:solidFill>
                <a:latin typeface="Arial"/>
                <a:cs typeface="Arial"/>
              </a:rPr>
              <a:t>banka)  </a:t>
            </a:r>
            <a:r>
              <a:rPr sz="1300" spc="-25" dirty="0">
                <a:solidFill>
                  <a:srgbClr val="58595B"/>
                </a:solidFill>
                <a:latin typeface="Arial"/>
                <a:cs typeface="Arial"/>
              </a:rPr>
              <a:t>teslim</a:t>
            </a:r>
            <a:r>
              <a:rPr sz="1300" spc="-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25" dirty="0">
                <a:solidFill>
                  <a:srgbClr val="58595B"/>
                </a:solidFill>
                <a:latin typeface="Arial"/>
                <a:cs typeface="Arial"/>
              </a:rPr>
              <a:t>eder</a:t>
            </a:r>
            <a:endParaRPr sz="13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65079" y="3078721"/>
            <a:ext cx="1199515" cy="749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21800"/>
              </a:lnSpc>
              <a:spcBef>
                <a:spcPts val="100"/>
              </a:spcBef>
            </a:pPr>
            <a:r>
              <a:rPr sz="1300" spc="-35" dirty="0">
                <a:solidFill>
                  <a:srgbClr val="58595B"/>
                </a:solidFill>
                <a:latin typeface="Arial"/>
                <a:cs typeface="Arial"/>
              </a:rPr>
              <a:t>İthalatçı </a:t>
            </a:r>
            <a:r>
              <a:rPr sz="1300" spc="-30" dirty="0">
                <a:solidFill>
                  <a:srgbClr val="58595B"/>
                </a:solidFill>
                <a:latin typeface="Arial"/>
                <a:cs typeface="Arial"/>
              </a:rPr>
              <a:t>firma  bankasından  </a:t>
            </a:r>
            <a:r>
              <a:rPr sz="1300" spc="-40" dirty="0">
                <a:solidFill>
                  <a:srgbClr val="58595B"/>
                </a:solidFill>
                <a:latin typeface="Arial"/>
                <a:cs typeface="Arial"/>
              </a:rPr>
              <a:t>vesaiki </a:t>
            </a:r>
            <a:r>
              <a:rPr sz="1300" spc="-25" dirty="0">
                <a:solidFill>
                  <a:srgbClr val="58595B"/>
                </a:solidFill>
                <a:latin typeface="Arial"/>
                <a:cs typeface="Arial"/>
              </a:rPr>
              <a:t>teslim </a:t>
            </a:r>
            <a:r>
              <a:rPr sz="1300" spc="-65" dirty="0">
                <a:solidFill>
                  <a:srgbClr val="58595B"/>
                </a:solidFill>
                <a:latin typeface="Arial"/>
                <a:cs typeface="Arial"/>
              </a:rPr>
              <a:t>alır</a:t>
            </a:r>
            <a:endParaRPr sz="13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318446" y="4517237"/>
            <a:ext cx="1179195" cy="1232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21800"/>
              </a:lnSpc>
              <a:spcBef>
                <a:spcPts val="100"/>
              </a:spcBef>
            </a:pPr>
            <a:r>
              <a:rPr sz="1300" spc="-35" dirty="0">
                <a:solidFill>
                  <a:srgbClr val="58595B"/>
                </a:solidFill>
                <a:latin typeface="Arial"/>
                <a:cs typeface="Arial"/>
              </a:rPr>
              <a:t>İthalatçı </a:t>
            </a:r>
            <a:r>
              <a:rPr sz="1300" spc="-30" dirty="0">
                <a:solidFill>
                  <a:srgbClr val="58595B"/>
                </a:solidFill>
                <a:latin typeface="Arial"/>
                <a:cs typeface="Arial"/>
              </a:rPr>
              <a:t>firma  </a:t>
            </a:r>
            <a:r>
              <a:rPr sz="1300" spc="-40" dirty="0">
                <a:solidFill>
                  <a:srgbClr val="58595B"/>
                </a:solidFill>
                <a:latin typeface="Arial"/>
                <a:cs typeface="Arial"/>
              </a:rPr>
              <a:t>bankasına </a:t>
            </a:r>
            <a:r>
              <a:rPr sz="1300" spc="-50" dirty="0">
                <a:solidFill>
                  <a:srgbClr val="58595B"/>
                </a:solidFill>
                <a:latin typeface="Arial"/>
                <a:cs typeface="Arial"/>
              </a:rPr>
              <a:t>(amir  </a:t>
            </a:r>
            <a:r>
              <a:rPr sz="1300" spc="-40" dirty="0">
                <a:solidFill>
                  <a:srgbClr val="58595B"/>
                </a:solidFill>
                <a:latin typeface="Arial"/>
                <a:cs typeface="Arial"/>
              </a:rPr>
              <a:t>banka) </a:t>
            </a:r>
            <a:r>
              <a:rPr sz="1300" spc="-25" dirty="0">
                <a:solidFill>
                  <a:srgbClr val="58595B"/>
                </a:solidFill>
                <a:latin typeface="Arial"/>
                <a:cs typeface="Arial"/>
              </a:rPr>
              <a:t>ödemeyi  </a:t>
            </a:r>
            <a:r>
              <a:rPr sz="1300" spc="-30" dirty="0">
                <a:solidFill>
                  <a:srgbClr val="58595B"/>
                </a:solidFill>
                <a:latin typeface="Arial"/>
                <a:cs typeface="Arial"/>
              </a:rPr>
              <a:t>yapar</a:t>
            </a:r>
            <a:r>
              <a:rPr sz="1300" spc="-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50" dirty="0">
                <a:solidFill>
                  <a:srgbClr val="58595B"/>
                </a:solidFill>
                <a:latin typeface="Arial"/>
                <a:cs typeface="Arial"/>
              </a:rPr>
              <a:t>veya</a:t>
            </a:r>
            <a:r>
              <a:rPr sz="1300" spc="-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25" dirty="0">
                <a:solidFill>
                  <a:srgbClr val="58595B"/>
                </a:solidFill>
                <a:latin typeface="Arial"/>
                <a:cs typeface="Arial"/>
              </a:rPr>
              <a:t>kredi </a:t>
            </a:r>
            <a:r>
              <a:rPr sz="1300" spc="-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45" dirty="0">
                <a:solidFill>
                  <a:srgbClr val="58595B"/>
                </a:solidFill>
                <a:latin typeface="Arial"/>
                <a:cs typeface="Arial"/>
              </a:rPr>
              <a:t>kullanır</a:t>
            </a:r>
            <a:endParaRPr sz="13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774309" y="2596629"/>
            <a:ext cx="1205865" cy="1232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21800"/>
              </a:lnSpc>
              <a:spcBef>
                <a:spcPts val="100"/>
              </a:spcBef>
            </a:pPr>
            <a:r>
              <a:rPr sz="1300" spc="-40" dirty="0">
                <a:solidFill>
                  <a:srgbClr val="58595B"/>
                </a:solidFill>
                <a:latin typeface="Arial"/>
                <a:cs typeface="Arial"/>
              </a:rPr>
              <a:t>İhracatçının  </a:t>
            </a:r>
            <a:r>
              <a:rPr sz="1300" spc="-35" dirty="0">
                <a:solidFill>
                  <a:srgbClr val="58595B"/>
                </a:solidFill>
                <a:latin typeface="Arial"/>
                <a:cs typeface="Arial"/>
              </a:rPr>
              <a:t>bankası </a:t>
            </a:r>
            <a:r>
              <a:rPr sz="1300" spc="-60" dirty="0">
                <a:solidFill>
                  <a:srgbClr val="58595B"/>
                </a:solidFill>
                <a:latin typeface="Arial"/>
                <a:cs typeface="Arial"/>
              </a:rPr>
              <a:t>(aracı  </a:t>
            </a:r>
            <a:r>
              <a:rPr sz="1300" spc="-40" dirty="0">
                <a:solidFill>
                  <a:srgbClr val="58595B"/>
                </a:solidFill>
                <a:latin typeface="Arial"/>
                <a:cs typeface="Arial"/>
              </a:rPr>
              <a:t>banka) </a:t>
            </a:r>
            <a:r>
              <a:rPr sz="1300" spc="-25" dirty="0">
                <a:solidFill>
                  <a:srgbClr val="58595B"/>
                </a:solidFill>
                <a:latin typeface="Arial"/>
                <a:cs typeface="Arial"/>
              </a:rPr>
              <a:t>akreditif  </a:t>
            </a:r>
            <a:r>
              <a:rPr sz="1300" spc="-30" dirty="0">
                <a:solidFill>
                  <a:srgbClr val="58595B"/>
                </a:solidFill>
                <a:latin typeface="Arial"/>
                <a:cs typeface="Arial"/>
              </a:rPr>
              <a:t>bedelini</a:t>
            </a:r>
            <a:r>
              <a:rPr sz="1300" spc="-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30" dirty="0">
                <a:solidFill>
                  <a:srgbClr val="58595B"/>
                </a:solidFill>
                <a:latin typeface="Arial"/>
                <a:cs typeface="Arial"/>
              </a:rPr>
              <a:t>ihracatçı </a:t>
            </a:r>
            <a:r>
              <a:rPr sz="1300" spc="-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35" dirty="0">
                <a:solidFill>
                  <a:srgbClr val="58595B"/>
                </a:solidFill>
                <a:latin typeface="Arial"/>
                <a:cs typeface="Arial"/>
              </a:rPr>
              <a:t>firmaya</a:t>
            </a:r>
            <a:r>
              <a:rPr sz="1300" spc="-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58595B"/>
                </a:solidFill>
                <a:latin typeface="Arial"/>
                <a:cs typeface="Arial"/>
              </a:rPr>
              <a:t>öder</a:t>
            </a:r>
            <a:endParaRPr sz="13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20411" y="4517897"/>
            <a:ext cx="1200150" cy="1715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0" marR="157480" algn="ctr">
              <a:lnSpc>
                <a:spcPct val="121800"/>
              </a:lnSpc>
              <a:spcBef>
                <a:spcPts val="100"/>
              </a:spcBef>
            </a:pPr>
            <a:r>
              <a:rPr sz="1300" spc="-40" dirty="0">
                <a:solidFill>
                  <a:srgbClr val="58595B"/>
                </a:solidFill>
                <a:latin typeface="Arial"/>
                <a:cs typeface="Arial"/>
              </a:rPr>
              <a:t>İthalatçının  </a:t>
            </a:r>
            <a:r>
              <a:rPr sz="1300" spc="-35" dirty="0">
                <a:solidFill>
                  <a:srgbClr val="58595B"/>
                </a:solidFill>
                <a:latin typeface="Arial"/>
                <a:cs typeface="Arial"/>
              </a:rPr>
              <a:t>bankası  </a:t>
            </a:r>
            <a:r>
              <a:rPr sz="1300" spc="-50" dirty="0">
                <a:solidFill>
                  <a:srgbClr val="58595B"/>
                </a:solidFill>
                <a:latin typeface="Arial"/>
                <a:cs typeface="Arial"/>
              </a:rPr>
              <a:t>(amir</a:t>
            </a:r>
            <a:r>
              <a:rPr sz="1300" spc="-7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40" dirty="0">
                <a:solidFill>
                  <a:srgbClr val="58595B"/>
                </a:solidFill>
                <a:latin typeface="Arial"/>
                <a:cs typeface="Arial"/>
              </a:rPr>
              <a:t>banka) </a:t>
            </a:r>
            <a:r>
              <a:rPr sz="1300" spc="-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35" dirty="0">
                <a:solidFill>
                  <a:srgbClr val="58595B"/>
                </a:solidFill>
                <a:latin typeface="Arial"/>
                <a:cs typeface="Arial"/>
              </a:rPr>
              <a:t>ihracatçının</a:t>
            </a:r>
            <a:endParaRPr sz="1300">
              <a:latin typeface="Arial"/>
              <a:cs typeface="Arial"/>
            </a:endParaRPr>
          </a:p>
          <a:p>
            <a:pPr marL="12700" marR="5080" indent="13335" algn="just">
              <a:lnSpc>
                <a:spcPct val="121800"/>
              </a:lnSpc>
            </a:pPr>
            <a:r>
              <a:rPr sz="1300" spc="-40" dirty="0">
                <a:solidFill>
                  <a:srgbClr val="58595B"/>
                </a:solidFill>
                <a:latin typeface="Arial"/>
                <a:cs typeface="Arial"/>
              </a:rPr>
              <a:t>bankasına </a:t>
            </a:r>
            <a:r>
              <a:rPr sz="1300" spc="-60" dirty="0">
                <a:solidFill>
                  <a:srgbClr val="58595B"/>
                </a:solidFill>
                <a:latin typeface="Arial"/>
                <a:cs typeface="Arial"/>
              </a:rPr>
              <a:t>(aracı  </a:t>
            </a:r>
            <a:r>
              <a:rPr sz="1300" spc="-40" dirty="0">
                <a:solidFill>
                  <a:srgbClr val="58595B"/>
                </a:solidFill>
                <a:latin typeface="Arial"/>
                <a:cs typeface="Arial"/>
              </a:rPr>
              <a:t>banka) </a:t>
            </a:r>
            <a:r>
              <a:rPr sz="1300" spc="-25" dirty="0">
                <a:solidFill>
                  <a:srgbClr val="58595B"/>
                </a:solidFill>
                <a:latin typeface="Arial"/>
                <a:cs typeface="Arial"/>
              </a:rPr>
              <a:t>akreditif  </a:t>
            </a:r>
            <a:r>
              <a:rPr sz="1300" spc="-30" dirty="0">
                <a:solidFill>
                  <a:srgbClr val="58595B"/>
                </a:solidFill>
                <a:latin typeface="Arial"/>
                <a:cs typeface="Arial"/>
              </a:rPr>
              <a:t>bedelini</a:t>
            </a:r>
            <a:r>
              <a:rPr sz="1300" spc="-6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300" spc="-20" dirty="0">
                <a:solidFill>
                  <a:srgbClr val="58595B"/>
                </a:solidFill>
                <a:latin typeface="Arial"/>
                <a:cs typeface="Arial"/>
              </a:rPr>
              <a:t>gönderir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84000" y="4048836"/>
            <a:ext cx="9324340" cy="372110"/>
            <a:chOff x="684000" y="4048836"/>
            <a:chExt cx="9324340" cy="372110"/>
          </a:xfrm>
        </p:grpSpPr>
        <p:sp>
          <p:nvSpPr>
            <p:cNvPr id="15" name="object 15"/>
            <p:cNvSpPr/>
            <p:nvPr/>
          </p:nvSpPr>
          <p:spPr>
            <a:xfrm>
              <a:off x="684000" y="4230014"/>
              <a:ext cx="9324340" cy="0"/>
            </a:xfrm>
            <a:custGeom>
              <a:avLst/>
              <a:gdLst/>
              <a:ahLst/>
              <a:cxnLst/>
              <a:rect l="l" t="t" r="r" b="b"/>
              <a:pathLst>
                <a:path w="9324340">
                  <a:moveTo>
                    <a:pt x="0" y="0"/>
                  </a:moveTo>
                  <a:lnTo>
                    <a:pt x="9323997" y="0"/>
                  </a:lnTo>
                </a:path>
              </a:pathLst>
            </a:custGeom>
            <a:ln w="9525">
              <a:solidFill>
                <a:srgbClr val="5859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61466" y="4048836"/>
              <a:ext cx="8502650" cy="372110"/>
            </a:xfrm>
            <a:custGeom>
              <a:avLst/>
              <a:gdLst/>
              <a:ahLst/>
              <a:cxnLst/>
              <a:rect l="l" t="t" r="r" b="b"/>
              <a:pathLst>
                <a:path w="8502650" h="372110">
                  <a:moveTo>
                    <a:pt x="371881" y="185940"/>
                  </a:moveTo>
                  <a:lnTo>
                    <a:pt x="185940" y="0"/>
                  </a:lnTo>
                  <a:lnTo>
                    <a:pt x="0" y="185940"/>
                  </a:lnTo>
                  <a:lnTo>
                    <a:pt x="185940" y="371881"/>
                  </a:lnTo>
                  <a:lnTo>
                    <a:pt x="371881" y="185940"/>
                  </a:lnTo>
                  <a:close/>
                </a:path>
                <a:path w="8502650" h="372110">
                  <a:moveTo>
                    <a:pt x="1184948" y="185940"/>
                  </a:moveTo>
                  <a:lnTo>
                    <a:pt x="999007" y="0"/>
                  </a:lnTo>
                  <a:lnTo>
                    <a:pt x="813066" y="185940"/>
                  </a:lnTo>
                  <a:lnTo>
                    <a:pt x="999007" y="371881"/>
                  </a:lnTo>
                  <a:lnTo>
                    <a:pt x="1184948" y="185940"/>
                  </a:lnTo>
                  <a:close/>
                </a:path>
                <a:path w="8502650" h="372110">
                  <a:moveTo>
                    <a:pt x="1998002" y="185940"/>
                  </a:moveTo>
                  <a:lnTo>
                    <a:pt x="1812061" y="0"/>
                  </a:lnTo>
                  <a:lnTo>
                    <a:pt x="1626120" y="185940"/>
                  </a:lnTo>
                  <a:lnTo>
                    <a:pt x="1812061" y="371881"/>
                  </a:lnTo>
                  <a:lnTo>
                    <a:pt x="1998002" y="185940"/>
                  </a:lnTo>
                  <a:close/>
                </a:path>
                <a:path w="8502650" h="372110">
                  <a:moveTo>
                    <a:pt x="2811068" y="185940"/>
                  </a:moveTo>
                  <a:lnTo>
                    <a:pt x="2625128" y="0"/>
                  </a:lnTo>
                  <a:lnTo>
                    <a:pt x="2439187" y="185940"/>
                  </a:lnTo>
                  <a:lnTo>
                    <a:pt x="2625128" y="371881"/>
                  </a:lnTo>
                  <a:lnTo>
                    <a:pt x="2811068" y="185940"/>
                  </a:lnTo>
                  <a:close/>
                </a:path>
                <a:path w="8502650" h="372110">
                  <a:moveTo>
                    <a:pt x="3624122" y="185940"/>
                  </a:moveTo>
                  <a:lnTo>
                    <a:pt x="3438182" y="0"/>
                  </a:lnTo>
                  <a:lnTo>
                    <a:pt x="3252241" y="185940"/>
                  </a:lnTo>
                  <a:lnTo>
                    <a:pt x="3438182" y="371881"/>
                  </a:lnTo>
                  <a:lnTo>
                    <a:pt x="3624122" y="185940"/>
                  </a:lnTo>
                  <a:close/>
                </a:path>
                <a:path w="8502650" h="372110">
                  <a:moveTo>
                    <a:pt x="4437177" y="185940"/>
                  </a:moveTo>
                  <a:lnTo>
                    <a:pt x="4251236" y="0"/>
                  </a:lnTo>
                  <a:lnTo>
                    <a:pt x="4065295" y="185940"/>
                  </a:lnTo>
                  <a:lnTo>
                    <a:pt x="4251236" y="371881"/>
                  </a:lnTo>
                  <a:lnTo>
                    <a:pt x="4437177" y="185940"/>
                  </a:lnTo>
                  <a:close/>
                </a:path>
                <a:path w="8502650" h="372110">
                  <a:moveTo>
                    <a:pt x="5250243" y="185940"/>
                  </a:moveTo>
                  <a:lnTo>
                    <a:pt x="5064303" y="0"/>
                  </a:lnTo>
                  <a:lnTo>
                    <a:pt x="4878362" y="185940"/>
                  </a:lnTo>
                  <a:lnTo>
                    <a:pt x="5064303" y="371881"/>
                  </a:lnTo>
                  <a:lnTo>
                    <a:pt x="5250243" y="185940"/>
                  </a:lnTo>
                  <a:close/>
                </a:path>
                <a:path w="8502650" h="372110">
                  <a:moveTo>
                    <a:pt x="6063297" y="185940"/>
                  </a:moveTo>
                  <a:lnTo>
                    <a:pt x="5877357" y="0"/>
                  </a:lnTo>
                  <a:lnTo>
                    <a:pt x="5691416" y="185940"/>
                  </a:lnTo>
                  <a:lnTo>
                    <a:pt x="5877357" y="371881"/>
                  </a:lnTo>
                  <a:lnTo>
                    <a:pt x="6063297" y="185940"/>
                  </a:lnTo>
                  <a:close/>
                </a:path>
                <a:path w="8502650" h="372110">
                  <a:moveTo>
                    <a:pt x="6876364" y="185940"/>
                  </a:moveTo>
                  <a:lnTo>
                    <a:pt x="6690423" y="0"/>
                  </a:lnTo>
                  <a:lnTo>
                    <a:pt x="6504483" y="185940"/>
                  </a:lnTo>
                  <a:lnTo>
                    <a:pt x="6690423" y="371881"/>
                  </a:lnTo>
                  <a:lnTo>
                    <a:pt x="6876364" y="185940"/>
                  </a:lnTo>
                  <a:close/>
                </a:path>
                <a:path w="8502650" h="372110">
                  <a:moveTo>
                    <a:pt x="7689418" y="185940"/>
                  </a:moveTo>
                  <a:lnTo>
                    <a:pt x="7503477" y="0"/>
                  </a:lnTo>
                  <a:lnTo>
                    <a:pt x="7317537" y="185940"/>
                  </a:lnTo>
                  <a:lnTo>
                    <a:pt x="7503477" y="371881"/>
                  </a:lnTo>
                  <a:lnTo>
                    <a:pt x="7689418" y="185940"/>
                  </a:lnTo>
                  <a:close/>
                </a:path>
                <a:path w="8502650" h="372110">
                  <a:moveTo>
                    <a:pt x="8502485" y="185940"/>
                  </a:moveTo>
                  <a:lnTo>
                    <a:pt x="8316544" y="0"/>
                  </a:lnTo>
                  <a:lnTo>
                    <a:pt x="8130603" y="185940"/>
                  </a:lnTo>
                  <a:lnTo>
                    <a:pt x="8316544" y="371881"/>
                  </a:lnTo>
                  <a:lnTo>
                    <a:pt x="8502485" y="185940"/>
                  </a:lnTo>
                  <a:close/>
                </a:path>
              </a:pathLst>
            </a:custGeom>
            <a:solidFill>
              <a:srgbClr val="F6B0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9900" y="809625"/>
            <a:ext cx="8445220" cy="674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PROJELENDİRME </a:t>
            </a:r>
            <a:r>
              <a:rPr spc="-5" dirty="0"/>
              <a:t>VE </a:t>
            </a:r>
            <a:r>
              <a:rPr spc="25" dirty="0"/>
              <a:t>ÖN</a:t>
            </a:r>
            <a:r>
              <a:rPr spc="204" dirty="0"/>
              <a:t> </a:t>
            </a:r>
            <a:r>
              <a:rPr spc="65" dirty="0"/>
              <a:t>İZİNLER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3264014"/>
            <a:ext cx="8945880" cy="1911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Eşyanın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nevi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niteliğine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göre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tabi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tutulacağı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rejim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ilgili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önceden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projelendirme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gerekebilir.</a:t>
            </a:r>
            <a:endParaRPr sz="1500">
              <a:latin typeface="Arial"/>
              <a:cs typeface="Arial"/>
            </a:endParaRPr>
          </a:p>
          <a:p>
            <a:pPr marL="192405" marR="103505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tabi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tutulacağı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rejimin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öngördüğü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belge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izinlerin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önceden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alınması,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maliyetlerin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hesaplanması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risklerin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minimize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edilmesi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</a:t>
            </a:r>
            <a:r>
              <a:rPr sz="1500" spc="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ön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çalışmanın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yapılması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izinlerin/belgelerin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alınması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gerekir.</a:t>
            </a:r>
            <a:endParaRPr sz="150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Örneğin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dahilde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işleme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rejimi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kapsamında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yapılacak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ithalatlarda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önceden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projenledirilmiş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belgeye(dahilde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işme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izin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belgesine)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ihtiyaç</a:t>
            </a:r>
            <a:r>
              <a:rPr sz="1500" spc="1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duyulmaktadır.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nedenle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dahil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olacağı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mevzuat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önceden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projelendirilmeli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spc="5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gerekli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önlemler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alınmalıdır.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9900" y="657225"/>
            <a:ext cx="7849234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/>
              <a:t>İTHALAT </a:t>
            </a:r>
            <a:r>
              <a:rPr sz="4000" spc="-5" dirty="0"/>
              <a:t>VE </a:t>
            </a:r>
            <a:r>
              <a:rPr sz="4000" spc="-25" dirty="0"/>
              <a:t>İHRACATTA</a:t>
            </a:r>
            <a:r>
              <a:rPr sz="4000" spc="275" dirty="0"/>
              <a:t> </a:t>
            </a:r>
            <a:r>
              <a:rPr sz="4000" spc="55" dirty="0"/>
              <a:t>BELGELENDİRME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3063201"/>
            <a:ext cx="9102725" cy="282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indent="-18034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İthalat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ihracat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işlemleri, her ülkenin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kendi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mevzuatına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göre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farklılık</a:t>
            </a:r>
            <a:r>
              <a:rPr sz="1500" spc="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göstermektedir.</a:t>
            </a:r>
            <a:endParaRPr sz="1500">
              <a:latin typeface="Arial"/>
              <a:cs typeface="Arial"/>
            </a:endParaRPr>
          </a:p>
          <a:p>
            <a:pPr marL="192405" marR="97790" indent="-180340" algn="just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Söz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konusu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işlem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eğer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yurtdışından ülkemize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yapılacak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ihracat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ise, ülkemizde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ürünün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ithalinde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gerekecek  prosedüre uygun belge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yükleme bilgilerine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ihtiyaç</a:t>
            </a:r>
            <a:r>
              <a:rPr sz="1500" spc="23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olacaktır.</a:t>
            </a:r>
            <a:endParaRPr sz="1500">
              <a:latin typeface="Arial"/>
              <a:cs typeface="Arial"/>
            </a:endParaRPr>
          </a:p>
          <a:p>
            <a:pPr marL="192405" indent="-180340" algn="just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Eğer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Türkiye’den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ihracat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yapılıyorsa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o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ülke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mevzuatına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göre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düzenlenmesi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gereken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belgeler</a:t>
            </a:r>
            <a:r>
              <a:rPr sz="1500" spc="5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belirlenmelidir.</a:t>
            </a:r>
            <a:endParaRPr sz="1500">
              <a:latin typeface="Arial"/>
              <a:cs typeface="Arial"/>
            </a:endParaRPr>
          </a:p>
          <a:p>
            <a:pPr marL="192405" marR="153670" indent="-180340" algn="just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belgelerin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kısmı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tercihli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ticaretin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ön gördüğü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belgeler(A.TR,EUR.1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vb.)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olabilir;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kısmı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ise,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o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ithali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ya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da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iharacına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bağlı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o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ülkenin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ulusal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mevzuatı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ya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da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uluslararası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sözleşmeler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kapsamında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ibrazı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zorunlu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olan</a:t>
            </a:r>
            <a:r>
              <a:rPr sz="1500" spc="7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belgelerdir.</a:t>
            </a:r>
            <a:endParaRPr sz="1500">
              <a:latin typeface="Arial"/>
              <a:cs typeface="Arial"/>
            </a:endParaRPr>
          </a:p>
          <a:p>
            <a:pPr marL="192405" marR="426084" indent="-180340" algn="just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Kontrol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belgesi,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lisans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belgesi, işçi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sağlığı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gibi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ön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izin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gerektiren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belgenin </a:t>
            </a:r>
            <a:r>
              <a:rPr sz="1500" spc="-80" dirty="0">
                <a:solidFill>
                  <a:srgbClr val="58595B"/>
                </a:solidFill>
                <a:latin typeface="Arial"/>
                <a:cs typeface="Arial"/>
              </a:rPr>
              <a:t>alımı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da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ithallatan/ihracattan 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önce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tamamlanmış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olmalıdır.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57041" y="1756955"/>
            <a:ext cx="46316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130" dirty="0"/>
              <a:t>GÜMRÜKLEME</a:t>
            </a:r>
            <a:endParaRPr sz="4800"/>
          </a:p>
        </p:txBody>
      </p:sp>
      <p:sp>
        <p:nvSpPr>
          <p:cNvPr id="3" name="object 3"/>
          <p:cNvSpPr/>
          <p:nvPr/>
        </p:nvSpPr>
        <p:spPr>
          <a:xfrm>
            <a:off x="2076005" y="2619336"/>
            <a:ext cx="6400787" cy="3276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3996" y="962025"/>
            <a:ext cx="5338660" cy="674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TEMEL</a:t>
            </a:r>
            <a:r>
              <a:rPr spc="30" dirty="0"/>
              <a:t> </a:t>
            </a:r>
            <a:r>
              <a:rPr spc="-5" dirty="0"/>
              <a:t>KAVRAMLAR</a:t>
            </a:r>
          </a:p>
        </p:txBody>
      </p:sp>
      <p:sp>
        <p:nvSpPr>
          <p:cNvPr id="3" name="object 3"/>
          <p:cNvSpPr/>
          <p:nvPr/>
        </p:nvSpPr>
        <p:spPr>
          <a:xfrm>
            <a:off x="683996" y="3131210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8000" y="0"/>
                </a:moveTo>
                <a:lnTo>
                  <a:pt x="0" y="0"/>
                </a:lnTo>
                <a:lnTo>
                  <a:pt x="0" y="108000"/>
                </a:lnTo>
                <a:lnTo>
                  <a:pt x="108000" y="108000"/>
                </a:lnTo>
                <a:lnTo>
                  <a:pt x="108000" y="0"/>
                </a:lnTo>
                <a:close/>
              </a:path>
            </a:pathLst>
          </a:custGeom>
          <a:solidFill>
            <a:srgbClr val="58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71286" y="2997911"/>
            <a:ext cx="9058275" cy="2432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5080">
              <a:lnSpc>
                <a:spcPct val="116700"/>
              </a:lnSpc>
              <a:spcBef>
                <a:spcPts val="100"/>
              </a:spcBef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Gümrüğün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konusunu,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dış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ticarete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konu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eşya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taşıtlar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oluşturur.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Nitekim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4458 </a:t>
            </a:r>
            <a:r>
              <a:rPr sz="1500" spc="-80" dirty="0">
                <a:solidFill>
                  <a:srgbClr val="58595B"/>
                </a:solidFill>
                <a:latin typeface="Arial"/>
                <a:cs typeface="Arial"/>
              </a:rPr>
              <a:t>sayılı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Kanunu’nda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bu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Kanunun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amacı,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eşya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taşıtlara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uygulanacak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kurallar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</a:t>
            </a:r>
            <a:r>
              <a:rPr sz="1500" spc="3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belirlenmiştir.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kuralları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iki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ana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çerçevede</a:t>
            </a:r>
            <a:r>
              <a:rPr sz="1500" spc="15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değerlendirebiliriz.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Birincisi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vergilendirmeye ilişkin</a:t>
            </a:r>
            <a:r>
              <a:rPr sz="1500" spc="7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kurallar,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5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İkincisi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vergi 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dışı</a:t>
            </a:r>
            <a:r>
              <a:rPr sz="1500" spc="7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önlemler.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Teknik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tabirle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izah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edersek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tarife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önlemleri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tarife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dışı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önlemler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açıklayabiliriz.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9900" y="1495425"/>
            <a:ext cx="6656614" cy="674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GÜMRÜK</a:t>
            </a:r>
            <a:r>
              <a:rPr spc="30" dirty="0"/>
              <a:t> </a:t>
            </a:r>
            <a:r>
              <a:rPr spc="60" dirty="0"/>
              <a:t>YÜKÜMLÜSÜ</a:t>
            </a:r>
          </a:p>
        </p:txBody>
      </p:sp>
      <p:sp>
        <p:nvSpPr>
          <p:cNvPr id="3" name="object 3"/>
          <p:cNvSpPr/>
          <p:nvPr/>
        </p:nvSpPr>
        <p:spPr>
          <a:xfrm>
            <a:off x="683996" y="3023209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8000" y="0"/>
                </a:moveTo>
                <a:lnTo>
                  <a:pt x="0" y="0"/>
                </a:lnTo>
                <a:lnTo>
                  <a:pt x="0" y="108000"/>
                </a:lnTo>
                <a:lnTo>
                  <a:pt x="108000" y="108000"/>
                </a:lnTo>
                <a:lnTo>
                  <a:pt x="108000" y="0"/>
                </a:lnTo>
                <a:close/>
              </a:path>
            </a:pathLst>
          </a:custGeom>
          <a:solidFill>
            <a:srgbClr val="58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3996" y="3772611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8000" y="0"/>
                </a:moveTo>
                <a:lnTo>
                  <a:pt x="0" y="0"/>
                </a:lnTo>
                <a:lnTo>
                  <a:pt x="0" y="108000"/>
                </a:lnTo>
                <a:lnTo>
                  <a:pt x="108000" y="108000"/>
                </a:lnTo>
                <a:lnTo>
                  <a:pt x="108000" y="0"/>
                </a:lnTo>
                <a:close/>
              </a:path>
            </a:pathLst>
          </a:custGeom>
          <a:solidFill>
            <a:srgbClr val="58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71286" y="2928010"/>
            <a:ext cx="7068184" cy="2502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yükümlülüğünü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yerine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getirmekle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sorumlu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bütün</a:t>
            </a:r>
            <a:r>
              <a:rPr sz="1500" spc="16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kişilerdir.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50">
              <a:latin typeface="Arial"/>
              <a:cs typeface="Arial"/>
            </a:endParaRPr>
          </a:p>
          <a:p>
            <a:pPr marL="192405">
              <a:lnSpc>
                <a:spcPct val="100000"/>
              </a:lnSpc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idareleriyle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muhatap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olan</a:t>
            </a:r>
            <a:r>
              <a:rPr sz="1500" spc="1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kişiler;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5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Kanun,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tüzük,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kararname, yönetmelik 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,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tebliğ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hükümlerine</a:t>
            </a:r>
            <a:r>
              <a:rPr sz="1500" spc="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uymak,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Gözetim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kontrollere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tabi</a:t>
            </a:r>
            <a:r>
              <a:rPr sz="1500" spc="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olmak;,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Her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türlü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vergi, resim,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harç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ücretlerini</a:t>
            </a:r>
            <a:r>
              <a:rPr sz="1500" spc="1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ödemek,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İlgili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kanun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mevzuatların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zorunlu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kıldığı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tüm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işlemleri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yerine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getirmekle</a:t>
            </a:r>
            <a:r>
              <a:rPr sz="1500" spc="3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yükümlüdür.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36200" y="1775955"/>
            <a:ext cx="382016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TEMEL</a:t>
            </a:r>
            <a:r>
              <a:rPr spc="30" dirty="0"/>
              <a:t> </a:t>
            </a:r>
            <a:r>
              <a:rPr spc="-5" dirty="0"/>
              <a:t>KAVRAMLAR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518130"/>
            <a:ext cx="8127365" cy="3199130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sz="2500" spc="5" dirty="0">
                <a:solidFill>
                  <a:srgbClr val="58595B"/>
                </a:solidFill>
                <a:latin typeface="Arial"/>
                <a:cs typeface="Arial"/>
              </a:rPr>
              <a:t>Serbest </a:t>
            </a:r>
            <a:r>
              <a:rPr sz="2500" dirty="0">
                <a:solidFill>
                  <a:srgbClr val="58595B"/>
                </a:solidFill>
                <a:latin typeface="Arial"/>
                <a:cs typeface="Arial"/>
              </a:rPr>
              <a:t>dolaşımda </a:t>
            </a:r>
            <a:r>
              <a:rPr sz="2500" spc="5" dirty="0">
                <a:solidFill>
                  <a:srgbClr val="58595B"/>
                </a:solidFill>
                <a:latin typeface="Arial"/>
                <a:cs typeface="Arial"/>
              </a:rPr>
              <a:t>bulunan</a:t>
            </a:r>
            <a:r>
              <a:rPr sz="2500" spc="-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2500" spc="-20" dirty="0">
                <a:solidFill>
                  <a:srgbClr val="58595B"/>
                </a:solidFill>
                <a:latin typeface="Arial"/>
                <a:cs typeface="Arial"/>
              </a:rPr>
              <a:t>eşya;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Tümüyle Türkiye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Topluluk’ta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elde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edilmiş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olan</a:t>
            </a:r>
            <a:r>
              <a:rPr sz="1500" spc="26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ürünler,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Tamamı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kısmı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üçüncü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ülkeler menşeli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olup</a:t>
            </a:r>
            <a:r>
              <a:rPr sz="1500" spc="2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ta;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ithal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işlemleri</a:t>
            </a:r>
            <a:r>
              <a:rPr sz="1500" spc="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tamamlanmış,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gerekli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vergisi,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eş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etkili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vergi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resimleri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tahsil</a:t>
            </a:r>
            <a:r>
              <a:rPr sz="1500" spc="3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edilmiş,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0"/>
              </a:spcBef>
              <a:buChar char="•"/>
              <a:tabLst>
                <a:tab pos="193040" algn="l"/>
              </a:tabLst>
            </a:pP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vergi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resimleri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tam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kısmi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iadeden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yararlanmamış</a:t>
            </a:r>
            <a:r>
              <a:rPr sz="1500" spc="3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eşyadır.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58595B"/>
              </a:buClr>
              <a:buFont typeface="Arial"/>
              <a:buChar char="•"/>
            </a:pP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2500" spc="5" dirty="0">
                <a:solidFill>
                  <a:srgbClr val="58595B"/>
                </a:solidFill>
                <a:latin typeface="Arial"/>
                <a:cs typeface="Arial"/>
              </a:rPr>
              <a:t>İthalat</a:t>
            </a:r>
            <a:r>
              <a:rPr sz="2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2500" spc="-10" dirty="0">
                <a:solidFill>
                  <a:srgbClr val="58595B"/>
                </a:solidFill>
                <a:latin typeface="Arial"/>
                <a:cs typeface="Arial"/>
              </a:rPr>
              <a:t>vergileri;</a:t>
            </a:r>
            <a:endParaRPr sz="2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690"/>
              </a:spcBef>
              <a:buChar char="•"/>
              <a:tabLst>
                <a:tab pos="193040" algn="l"/>
              </a:tabLst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Eşyanın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ithalinde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ödenecek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vergisi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diğer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eş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etkili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vergiler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mali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yükleri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kapsamaktadır.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78009" y="2480881"/>
            <a:ext cx="373634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İTHALAT</a:t>
            </a:r>
            <a:r>
              <a:rPr spc="50" dirty="0"/>
              <a:t> </a:t>
            </a:r>
            <a:r>
              <a:rPr spc="25" dirty="0"/>
              <a:t>VERGİLERİ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3250831"/>
            <a:ext cx="8996045" cy="1575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58775">
              <a:lnSpc>
                <a:spcPct val="116700"/>
              </a:lnSpc>
              <a:spcBef>
                <a:spcPts val="100"/>
              </a:spcBef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İthalat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vergileri,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ithalinde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ödenecek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vergisi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diğer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eş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etkili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vergiler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mali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yükleri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tarım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politikası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işlenmiş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bazı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tarım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ürünlerine</a:t>
            </a:r>
            <a:r>
              <a:rPr sz="1500" spc="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uygulanan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vergiler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diğer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mali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yükleri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kapsar.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116700"/>
              </a:lnSpc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İthalat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rejimine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bağlı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ödenecek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vergi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oranları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her 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yıl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yenilenerek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yayımlanan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ithalat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rejimi kararına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ekli I,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II, 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III, </a:t>
            </a:r>
            <a:r>
              <a:rPr sz="1500" spc="-130" dirty="0">
                <a:solidFill>
                  <a:srgbClr val="58595B"/>
                </a:solidFill>
                <a:latin typeface="Arial"/>
                <a:cs typeface="Arial"/>
              </a:rPr>
              <a:t>IV, </a:t>
            </a:r>
            <a:r>
              <a:rPr sz="1500" spc="-114" dirty="0">
                <a:solidFill>
                  <a:srgbClr val="58595B"/>
                </a:solidFill>
                <a:latin typeface="Arial"/>
                <a:cs typeface="Arial"/>
              </a:rPr>
              <a:t>V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100" dirty="0">
                <a:solidFill>
                  <a:srgbClr val="58595B"/>
                </a:solidFill>
                <a:latin typeface="Arial"/>
                <a:cs typeface="Arial"/>
              </a:rPr>
              <a:t>VI </a:t>
            </a:r>
            <a:r>
              <a:rPr sz="1500" spc="-80" dirty="0">
                <a:solidFill>
                  <a:srgbClr val="58595B"/>
                </a:solidFill>
                <a:latin typeface="Arial"/>
                <a:cs typeface="Arial"/>
              </a:rPr>
              <a:t>sayılı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listeler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kapsamında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belirlenmektedir.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7880" y="581025"/>
            <a:ext cx="6389370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4864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İTHALAT </a:t>
            </a:r>
            <a:r>
              <a:rPr sz="3600" spc="105" dirty="0"/>
              <a:t>REJİMİ </a:t>
            </a:r>
            <a:r>
              <a:rPr sz="3600" spc="5" dirty="0"/>
              <a:t>KARARI </a:t>
            </a:r>
            <a:r>
              <a:rPr sz="3600" spc="50" dirty="0"/>
              <a:t>İLE  </a:t>
            </a:r>
            <a:r>
              <a:rPr sz="3600" spc="35" dirty="0"/>
              <a:t>BELİRLENEN </a:t>
            </a:r>
            <a:r>
              <a:rPr sz="3600" spc="70" dirty="0"/>
              <a:t>GÜMRÜK</a:t>
            </a:r>
            <a:r>
              <a:rPr sz="3600" spc="150" dirty="0"/>
              <a:t> </a:t>
            </a:r>
            <a:r>
              <a:rPr sz="3600" spc="25" dirty="0"/>
              <a:t>VERGİLERİ</a:t>
            </a:r>
          </a:p>
        </p:txBody>
      </p:sp>
      <p:sp>
        <p:nvSpPr>
          <p:cNvPr id="3" name="object 3"/>
          <p:cNvSpPr/>
          <p:nvPr/>
        </p:nvSpPr>
        <p:spPr>
          <a:xfrm>
            <a:off x="683996" y="2984017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8000" y="0"/>
                </a:moveTo>
                <a:lnTo>
                  <a:pt x="0" y="0"/>
                </a:lnTo>
                <a:lnTo>
                  <a:pt x="0" y="108000"/>
                </a:lnTo>
                <a:lnTo>
                  <a:pt x="108000" y="108000"/>
                </a:lnTo>
                <a:lnTo>
                  <a:pt x="108000" y="0"/>
                </a:lnTo>
                <a:close/>
              </a:path>
            </a:pathLst>
          </a:custGeom>
          <a:solidFill>
            <a:srgbClr val="58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70333" y="2850731"/>
            <a:ext cx="9015095" cy="3110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040" marR="5080">
              <a:lnSpc>
                <a:spcPct val="116700"/>
              </a:lnSpc>
              <a:spcBef>
                <a:spcPts val="100"/>
              </a:spcBef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İthalat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Rejimi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Kararı’nda uygulanacak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vergisi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oranları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toplu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konu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fonu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miktarları,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Birliği, 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Serbest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Ticaret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Anlaşmaları,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Genelleştirilmiş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Tercihler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Sistemi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madde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politikamız kapsamında ülke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ülke 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grupları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dikkate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alınarak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6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Liste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halinde</a:t>
            </a:r>
            <a:r>
              <a:rPr sz="1500" spc="15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belirlenmiştir.</a:t>
            </a:r>
            <a:endParaRPr sz="1500">
              <a:latin typeface="Arial"/>
              <a:cs typeface="Arial"/>
            </a:endParaRPr>
          </a:p>
          <a:p>
            <a:pPr marL="193675" indent="-180340">
              <a:lnSpc>
                <a:spcPct val="100000"/>
              </a:lnSpc>
              <a:spcBef>
                <a:spcPts val="1435"/>
              </a:spcBef>
              <a:buChar char="•"/>
              <a:tabLst>
                <a:tab pos="193675" algn="l"/>
              </a:tabLst>
            </a:pP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SAYILI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LİSTE 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: </a:t>
            </a:r>
            <a:r>
              <a:rPr sz="1500" spc="-95" dirty="0">
                <a:solidFill>
                  <a:srgbClr val="58595B"/>
                </a:solidFill>
                <a:latin typeface="Arial"/>
                <a:cs typeface="Arial"/>
              </a:rPr>
              <a:t>Tarım</a:t>
            </a:r>
            <a:r>
              <a:rPr sz="1500" spc="-1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ürünleri</a:t>
            </a:r>
            <a:endParaRPr sz="1500">
              <a:latin typeface="Arial"/>
              <a:cs typeface="Arial"/>
            </a:endParaRPr>
          </a:p>
          <a:p>
            <a:pPr marL="193040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675" algn="l"/>
              </a:tabLst>
            </a:pP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II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SAYILI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LİSTE 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: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Sanayi</a:t>
            </a:r>
            <a:r>
              <a:rPr sz="1500" spc="-1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ürünleri</a:t>
            </a:r>
            <a:endParaRPr sz="1500">
              <a:latin typeface="Arial"/>
              <a:cs typeface="Arial"/>
            </a:endParaRPr>
          </a:p>
          <a:p>
            <a:pPr marL="193040" indent="-180975">
              <a:lnSpc>
                <a:spcPct val="100000"/>
              </a:lnSpc>
              <a:spcBef>
                <a:spcPts val="1150"/>
              </a:spcBef>
              <a:buChar char="•"/>
              <a:tabLst>
                <a:tab pos="193675" algn="l"/>
              </a:tabLst>
            </a:pP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III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SAYILI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LİSTE 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: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İşlenmiş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tarım</a:t>
            </a:r>
            <a:r>
              <a:rPr sz="1500" spc="-10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ürünleri</a:t>
            </a:r>
            <a:endParaRPr sz="1500">
              <a:latin typeface="Arial"/>
              <a:cs typeface="Arial"/>
            </a:endParaRPr>
          </a:p>
          <a:p>
            <a:pPr marL="193040" indent="-180975">
              <a:lnSpc>
                <a:spcPct val="100000"/>
              </a:lnSpc>
              <a:spcBef>
                <a:spcPts val="1150"/>
              </a:spcBef>
              <a:buChar char="•"/>
              <a:tabLst>
                <a:tab pos="193675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IV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SAYILI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LİSTE 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: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Balıkçılık ve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su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ürünleri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V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SAYILI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LİSTE 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: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vergisi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askıya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alınan</a:t>
            </a:r>
            <a:r>
              <a:rPr sz="1500" spc="-27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ürünler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SAYILI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LİSTE 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: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Sivil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hava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taşıtlarında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kullnılmaya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mahsus</a:t>
            </a:r>
            <a:r>
              <a:rPr sz="1500" spc="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ürünler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1900" y="885825"/>
            <a:ext cx="373634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İTHALAT</a:t>
            </a:r>
            <a:r>
              <a:rPr spc="50" dirty="0"/>
              <a:t> </a:t>
            </a:r>
            <a:r>
              <a:rPr spc="25" dirty="0"/>
              <a:t>VERGİLERİ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852610"/>
            <a:ext cx="661733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Eşyanın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ithalinde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ödenecek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vergisi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diğer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eş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etkili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vergiler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mali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yükler</a:t>
            </a:r>
            <a:endParaRPr sz="15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84000" y="3364471"/>
          <a:ext cx="9309100" cy="24129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54550"/>
                <a:gridCol w="4654550"/>
              </a:tblGrid>
              <a:tr h="301612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Gümrük</a:t>
                      </a:r>
                      <a:r>
                        <a:rPr sz="1500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Vergisi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  <a:solidFill>
                      <a:srgbClr val="FEF0DB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Toplu </a:t>
                      </a:r>
                      <a:r>
                        <a:rPr sz="15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Konut</a:t>
                      </a:r>
                      <a:r>
                        <a:rPr sz="1500" spc="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Fonu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  <a:solidFill>
                      <a:srgbClr val="FEF0DB"/>
                    </a:solidFill>
                  </a:tcPr>
                </a:tc>
              </a:tr>
              <a:tr h="301612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İlave </a:t>
                      </a:r>
                      <a:r>
                        <a:rPr sz="15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Gümrük</a:t>
                      </a:r>
                      <a:r>
                        <a:rPr sz="1500" spc="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Vergisi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Tütün</a:t>
                      </a:r>
                      <a:r>
                        <a:rPr sz="1500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Fonu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</a:tcPr>
                </a:tc>
              </a:tr>
              <a:tr h="301612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10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Tek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ve </a:t>
                      </a:r>
                      <a:r>
                        <a:rPr sz="15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Maktu</a:t>
                      </a:r>
                      <a:r>
                        <a:rPr sz="1500" spc="1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7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Vergi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  <a:solidFill>
                      <a:srgbClr val="FEF0DB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Ek</a:t>
                      </a:r>
                      <a:r>
                        <a:rPr sz="1500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Fon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  <a:solidFill>
                      <a:srgbClr val="FEF0DB"/>
                    </a:solidFill>
                  </a:tcPr>
                </a:tc>
              </a:tr>
              <a:tr h="301612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Dampinge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Karşı</a:t>
                      </a:r>
                      <a:r>
                        <a:rPr sz="1500" spc="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7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Vergi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Kaynak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Kullanımı </a:t>
                      </a:r>
                      <a:r>
                        <a:rPr sz="15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Destekleme</a:t>
                      </a:r>
                      <a:r>
                        <a:rPr sz="1500" spc="9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Fonu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Sübvansiyona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Karşı </a:t>
                      </a:r>
                      <a:r>
                        <a:rPr sz="1500" spc="-8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Telafi </a:t>
                      </a:r>
                      <a:r>
                        <a:rPr sz="15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Edici</a:t>
                      </a:r>
                      <a:r>
                        <a:rPr sz="1500" spc="18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7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Vergi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  <a:solidFill>
                      <a:srgbClr val="FEF0DB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5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Çevre </a:t>
                      </a:r>
                      <a:r>
                        <a:rPr sz="15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Katkı</a:t>
                      </a:r>
                      <a:r>
                        <a:rPr sz="1500" spc="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8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Payı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  <a:solidFill>
                      <a:srgbClr val="FEF0DB"/>
                    </a:solidFill>
                  </a:tcPr>
                </a:tc>
              </a:tr>
              <a:tr h="301612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Katma </a:t>
                      </a:r>
                      <a:r>
                        <a:rPr sz="15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Değer</a:t>
                      </a:r>
                      <a:r>
                        <a:rPr sz="1500" spc="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Vergisi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8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Telafi </a:t>
                      </a:r>
                      <a:r>
                        <a:rPr sz="15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Erici </a:t>
                      </a:r>
                      <a:r>
                        <a:rPr sz="1500" spc="-7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Vergi</a:t>
                      </a:r>
                      <a:r>
                        <a:rPr sz="1500" spc="1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5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(İhracat)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</a:tcPr>
                </a:tc>
              </a:tr>
              <a:tr h="301612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Özel </a:t>
                      </a:r>
                      <a:r>
                        <a:rPr sz="15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Tüketim</a:t>
                      </a:r>
                      <a:r>
                        <a:rPr sz="1500" spc="5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Vergisi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  <a:solidFill>
                      <a:srgbClr val="FEF0DB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8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TRT </a:t>
                      </a:r>
                      <a:r>
                        <a:rPr sz="15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Bandrol </a:t>
                      </a:r>
                      <a:r>
                        <a:rPr sz="15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Ücreti </a:t>
                      </a:r>
                      <a:r>
                        <a:rPr sz="1500" spc="-5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(Ticari </a:t>
                      </a:r>
                      <a:r>
                        <a:rPr sz="15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olmayan </a:t>
                      </a:r>
                      <a:r>
                        <a:rPr sz="15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eşya</a:t>
                      </a:r>
                      <a:r>
                        <a:rPr sz="1500" spc="229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için)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  <a:solidFill>
                      <a:srgbClr val="FEF0DB"/>
                    </a:solidFill>
                  </a:tcPr>
                </a:tc>
              </a:tr>
              <a:tr h="301612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Ek </a:t>
                      </a:r>
                      <a:r>
                        <a:rPr sz="15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Mali</a:t>
                      </a:r>
                      <a:r>
                        <a:rPr sz="1500" spc="5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Yükümlülük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0878" y="2017966"/>
            <a:ext cx="791083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DIŞ </a:t>
            </a:r>
            <a:r>
              <a:rPr spc="60" dirty="0"/>
              <a:t>TİCARET </a:t>
            </a:r>
            <a:r>
              <a:rPr spc="80" dirty="0"/>
              <a:t>İŞLEMİNİN</a:t>
            </a:r>
            <a:r>
              <a:rPr spc="165" dirty="0"/>
              <a:t> </a:t>
            </a:r>
            <a:r>
              <a:rPr spc="55" dirty="0"/>
              <a:t>GERÇEKLEŞMESİ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84000" y="2892005"/>
          <a:ext cx="9320529" cy="3073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2420"/>
                <a:gridCol w="7738109"/>
              </a:tblGrid>
              <a:tr h="568312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HAZIRLIK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  <a:solidFill>
                      <a:srgbClr val="FEF0DB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7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√ </a:t>
                      </a:r>
                      <a:r>
                        <a:rPr sz="1500" spc="-7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Alıcı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ile </a:t>
                      </a:r>
                      <a:r>
                        <a:rPr sz="15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satıcı, </a:t>
                      </a:r>
                      <a:r>
                        <a:rPr sz="15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bir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malın </a:t>
                      </a:r>
                      <a:r>
                        <a:rPr sz="15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satılması/satınalınması </a:t>
                      </a:r>
                      <a:r>
                        <a:rPr sz="15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konusunda</a:t>
                      </a:r>
                      <a:r>
                        <a:rPr sz="15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7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anlaşır.</a:t>
                      </a:r>
                      <a:endParaRPr sz="1500">
                        <a:latin typeface="Arial"/>
                        <a:cs typeface="Arial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500" spc="-7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√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Satıcı </a:t>
                      </a:r>
                      <a:r>
                        <a:rPr sz="15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tarafından </a:t>
                      </a:r>
                      <a:r>
                        <a:rPr sz="15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proforma </a:t>
                      </a:r>
                      <a:r>
                        <a:rPr sz="15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fatura </a:t>
                      </a:r>
                      <a:r>
                        <a:rPr sz="15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düzenlenerek </a:t>
                      </a:r>
                      <a:r>
                        <a:rPr sz="15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teklifte</a:t>
                      </a:r>
                      <a:r>
                        <a:rPr sz="1500" spc="2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bulunulur.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  <a:solidFill>
                      <a:srgbClr val="FEF0DB"/>
                    </a:solidFill>
                  </a:tcPr>
                </a:tc>
              </a:tr>
              <a:tr h="835012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ANLAŞMA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7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√ </a:t>
                      </a:r>
                      <a:r>
                        <a:rPr sz="1500" spc="-8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Yapılan </a:t>
                      </a:r>
                      <a:r>
                        <a:rPr sz="15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teklifin </a:t>
                      </a:r>
                      <a:r>
                        <a:rPr sz="1500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(icabın) </a:t>
                      </a:r>
                      <a:r>
                        <a:rPr sz="15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kabulü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ile</a:t>
                      </a:r>
                      <a:r>
                        <a:rPr sz="1500" spc="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sözleşme </a:t>
                      </a:r>
                      <a:r>
                        <a:rPr sz="15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akdedilmiş </a:t>
                      </a:r>
                      <a:r>
                        <a:rPr sz="1500" spc="-5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olur.</a:t>
                      </a:r>
                      <a:endParaRPr sz="1500">
                        <a:latin typeface="Arial"/>
                        <a:cs typeface="Arial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500" spc="-7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√ </a:t>
                      </a:r>
                      <a:r>
                        <a:rPr sz="1500" spc="-7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Taraflar</a:t>
                      </a:r>
                      <a:r>
                        <a:rPr sz="1500" spc="27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ileride </a:t>
                      </a:r>
                      <a:r>
                        <a:rPr sz="15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doğabilecek </a:t>
                      </a:r>
                      <a:r>
                        <a:rPr sz="1500" spc="-5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itilafları </a:t>
                      </a:r>
                      <a:r>
                        <a:rPr sz="15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çözmek </a:t>
                      </a:r>
                      <a:r>
                        <a:rPr sz="15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amacıyla </a:t>
                      </a:r>
                      <a:r>
                        <a:rPr sz="1500" spc="-8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yazılı </a:t>
                      </a:r>
                      <a:r>
                        <a:rPr sz="15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sözleşme</a:t>
                      </a:r>
                      <a:r>
                        <a:rPr sz="1500" spc="1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yapabilirler.</a:t>
                      </a:r>
                      <a:endParaRPr sz="1500">
                        <a:latin typeface="Arial"/>
                        <a:cs typeface="Arial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500" spc="-7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√</a:t>
                      </a:r>
                      <a:r>
                        <a:rPr sz="150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Gümrüğe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5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yapılan</a:t>
                      </a:r>
                      <a:r>
                        <a:rPr sz="15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kıymet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beyanlarında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8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yazılı</a:t>
                      </a:r>
                      <a:r>
                        <a:rPr sz="15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sözleşme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5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ibrazı</a:t>
                      </a:r>
                      <a:r>
                        <a:rPr sz="15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önem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arz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5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eder.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</a:tcPr>
                </a:tc>
              </a:tr>
              <a:tr h="1101724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TESLİM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  <a:solidFill>
                      <a:srgbClr val="FEF0DB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7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√</a:t>
                      </a:r>
                      <a:r>
                        <a:rPr sz="1500" spc="5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İhracatçı,</a:t>
                      </a:r>
                      <a:r>
                        <a:rPr sz="15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anlaşılan</a:t>
                      </a:r>
                      <a:r>
                        <a:rPr sz="15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teslim</a:t>
                      </a:r>
                      <a:r>
                        <a:rPr sz="1500" spc="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şekline</a:t>
                      </a:r>
                      <a:r>
                        <a:rPr sz="15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göre</a:t>
                      </a:r>
                      <a:r>
                        <a:rPr sz="15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malı</a:t>
                      </a:r>
                      <a:r>
                        <a:rPr sz="15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anlaşılan</a:t>
                      </a:r>
                      <a:r>
                        <a:rPr sz="1500" spc="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yerde</a:t>
                      </a:r>
                      <a:r>
                        <a:rPr sz="15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ve</a:t>
                      </a:r>
                      <a:r>
                        <a:rPr sz="15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tarihte</a:t>
                      </a:r>
                      <a:r>
                        <a:rPr sz="15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7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alıcının</a:t>
                      </a:r>
                      <a:r>
                        <a:rPr sz="1500" spc="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teslim</a:t>
                      </a:r>
                      <a:r>
                        <a:rPr sz="15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5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almasına</a:t>
                      </a:r>
                      <a:endParaRPr sz="1500">
                        <a:latin typeface="Arial"/>
                        <a:cs typeface="Arial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500" spc="-7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√ </a:t>
                      </a:r>
                      <a:r>
                        <a:rPr sz="1500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hazır</a:t>
                      </a:r>
                      <a:r>
                        <a:rPr sz="1500" spc="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tutar.</a:t>
                      </a:r>
                      <a:endParaRPr sz="1500">
                        <a:latin typeface="Arial"/>
                        <a:cs typeface="Arial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500" spc="-7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√ </a:t>
                      </a:r>
                      <a:r>
                        <a:rPr sz="1500" spc="-7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Teslim </a:t>
                      </a:r>
                      <a:r>
                        <a:rPr sz="15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yeri </a:t>
                      </a:r>
                      <a:r>
                        <a:rPr sz="15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ihraç </a:t>
                      </a:r>
                      <a:r>
                        <a:rPr sz="15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ülkesinde olabileceği </a:t>
                      </a:r>
                      <a:r>
                        <a:rPr sz="15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gibi </a:t>
                      </a:r>
                      <a:r>
                        <a:rPr sz="15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ithal ülkesinde </a:t>
                      </a:r>
                      <a:r>
                        <a:rPr sz="15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sz="15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olabilir.</a:t>
                      </a:r>
                      <a:endParaRPr sz="1500">
                        <a:latin typeface="Arial"/>
                        <a:cs typeface="Arial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500" spc="-7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√</a:t>
                      </a:r>
                      <a:r>
                        <a:rPr sz="1500" spc="5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Risk</a:t>
                      </a:r>
                      <a:r>
                        <a:rPr sz="15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ve</a:t>
                      </a:r>
                      <a:r>
                        <a:rPr sz="1500" spc="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masrafların</a:t>
                      </a:r>
                      <a:r>
                        <a:rPr sz="15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hangi</a:t>
                      </a:r>
                      <a:r>
                        <a:rPr sz="15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aşamada</a:t>
                      </a:r>
                      <a:r>
                        <a:rPr sz="15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kime</a:t>
                      </a:r>
                      <a:r>
                        <a:rPr sz="1500" spc="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ait</a:t>
                      </a:r>
                      <a:r>
                        <a:rPr sz="15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olacağı</a:t>
                      </a:r>
                      <a:r>
                        <a:rPr sz="15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kararlaştırılan</a:t>
                      </a:r>
                      <a:r>
                        <a:rPr sz="1500" spc="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teslim</a:t>
                      </a:r>
                      <a:r>
                        <a:rPr sz="15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şeklinden</a:t>
                      </a:r>
                      <a:r>
                        <a:rPr sz="15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7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anlaşılır.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  <a:solidFill>
                      <a:srgbClr val="FEF0DB"/>
                    </a:solidFill>
                  </a:tcPr>
                </a:tc>
              </a:tr>
              <a:tr h="568312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7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ÖDEME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7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√ </a:t>
                      </a:r>
                      <a:r>
                        <a:rPr sz="15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Mal </a:t>
                      </a:r>
                      <a:r>
                        <a:rPr sz="15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bedeli, </a:t>
                      </a:r>
                      <a:r>
                        <a:rPr sz="15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anlaşmaya </a:t>
                      </a:r>
                      <a:r>
                        <a:rPr sz="15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göre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malın </a:t>
                      </a:r>
                      <a:r>
                        <a:rPr sz="15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teslim </a:t>
                      </a:r>
                      <a:r>
                        <a:rPr sz="1500" spc="-7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alanı </a:t>
                      </a:r>
                      <a:r>
                        <a:rPr sz="15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tarafından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ödenir.</a:t>
                      </a:r>
                      <a:endParaRPr sz="1500">
                        <a:latin typeface="Arial"/>
                        <a:cs typeface="Arial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500" spc="-7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√</a:t>
                      </a:r>
                      <a:r>
                        <a:rPr sz="150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Ödeme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anlaşmaya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göre</a:t>
                      </a:r>
                      <a:r>
                        <a:rPr sz="15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peşin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veya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belirli</a:t>
                      </a:r>
                      <a:r>
                        <a:rPr sz="15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bir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vadeye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bağlı</a:t>
                      </a:r>
                      <a:r>
                        <a:rPr sz="15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olarak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kredili</a:t>
                      </a:r>
                      <a:r>
                        <a:rPr sz="1500" spc="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olabilir.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6786" y="885825"/>
            <a:ext cx="658114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GÜMRÜK </a:t>
            </a:r>
            <a:r>
              <a:rPr spc="100" dirty="0"/>
              <a:t>GÖZETİMİ </a:t>
            </a:r>
            <a:r>
              <a:rPr spc="-5" dirty="0"/>
              <a:t>VE</a:t>
            </a:r>
            <a:r>
              <a:rPr spc="105" dirty="0"/>
              <a:t> </a:t>
            </a:r>
            <a:r>
              <a:rPr spc="30" dirty="0"/>
              <a:t>KONTROLÜ</a:t>
            </a:r>
          </a:p>
        </p:txBody>
      </p:sp>
      <p:sp>
        <p:nvSpPr>
          <p:cNvPr id="3" name="object 3"/>
          <p:cNvSpPr/>
          <p:nvPr/>
        </p:nvSpPr>
        <p:spPr>
          <a:xfrm>
            <a:off x="683996" y="2676944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8000" y="0"/>
                </a:moveTo>
                <a:lnTo>
                  <a:pt x="0" y="0"/>
                </a:lnTo>
                <a:lnTo>
                  <a:pt x="0" y="108000"/>
                </a:lnTo>
                <a:lnTo>
                  <a:pt x="108000" y="108000"/>
                </a:lnTo>
                <a:lnTo>
                  <a:pt x="108000" y="0"/>
                </a:lnTo>
                <a:close/>
              </a:path>
            </a:pathLst>
          </a:custGeom>
          <a:solidFill>
            <a:srgbClr val="58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3996" y="3585044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8000" y="0"/>
                </a:moveTo>
                <a:lnTo>
                  <a:pt x="0" y="0"/>
                </a:lnTo>
                <a:lnTo>
                  <a:pt x="0" y="108000"/>
                </a:lnTo>
                <a:lnTo>
                  <a:pt x="108000" y="108000"/>
                </a:lnTo>
                <a:lnTo>
                  <a:pt x="108000" y="0"/>
                </a:lnTo>
                <a:close/>
              </a:path>
            </a:pathLst>
          </a:custGeom>
          <a:solidFill>
            <a:srgbClr val="58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71286" y="2543644"/>
            <a:ext cx="8989060" cy="3607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5080">
              <a:lnSpc>
                <a:spcPct val="116700"/>
              </a:lnSpc>
              <a:spcBef>
                <a:spcPts val="100"/>
              </a:spcBef>
            </a:pP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“Gümrük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gözetimi”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deyimi,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mevzuatına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gereken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hallerde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gözetimi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altındaki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eşyaya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uygulanacak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diğer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hükümlere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uyulmasını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sağlamak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üzere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idareleri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tarafından genel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uygulanan  işlemleri,</a:t>
            </a:r>
            <a:endParaRPr sz="1500">
              <a:latin typeface="Arial"/>
              <a:cs typeface="Arial"/>
            </a:endParaRPr>
          </a:p>
          <a:p>
            <a:pPr marL="192405" marR="239395">
              <a:lnSpc>
                <a:spcPct val="116700"/>
              </a:lnSpc>
              <a:spcBef>
                <a:spcPts val="850"/>
              </a:spcBef>
            </a:pP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“Gümrük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kontrolü”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deyimi,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Türkiye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Bölgesi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diğer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ülkeler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arasında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taşınan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giriş,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çıkış, 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transit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nihai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kullanımını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düzenleyen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mevzuatının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diğer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mevzuatın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doğru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uygulanmasını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sağlamak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idareleri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tarafından</a:t>
            </a:r>
            <a:r>
              <a:rPr sz="1500" spc="1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yürütülen;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muayenesi,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beyanname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verileri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elektronik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yazılı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belgelerin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varlığının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gerçekliğinin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doğrulanması,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işletmelerin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hesap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diğer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kayıtlarının</a:t>
            </a:r>
            <a:r>
              <a:rPr sz="1500" spc="1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incelenmesi,</a:t>
            </a:r>
            <a:endParaRPr sz="1500">
              <a:latin typeface="Arial"/>
              <a:cs typeface="Arial"/>
            </a:endParaRPr>
          </a:p>
          <a:p>
            <a:pPr marL="12700" marR="2461260">
              <a:lnSpc>
                <a:spcPct val="163900"/>
              </a:lnSpc>
              <a:buChar char="•"/>
              <a:tabLst>
                <a:tab pos="19304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taşıma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araçlarının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kontrolü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resmi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araştırmalar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diğer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benzeri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uygulamaları, 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İfade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etmektedir.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4025" y="765738"/>
            <a:ext cx="8721275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GÜMRÜKÇE </a:t>
            </a:r>
            <a:r>
              <a:rPr spc="15" dirty="0"/>
              <a:t>ONAYLANMIŞ</a:t>
            </a:r>
            <a:r>
              <a:rPr spc="95" dirty="0"/>
              <a:t> </a:t>
            </a:r>
            <a:r>
              <a:rPr spc="85" dirty="0"/>
              <a:t>İŞLEM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833738"/>
            <a:ext cx="6507480" cy="2877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0655" indent="-148590">
              <a:lnSpc>
                <a:spcPct val="100000"/>
              </a:lnSpc>
              <a:spcBef>
                <a:spcPts val="100"/>
              </a:spcBef>
              <a:buChar char="•"/>
              <a:tabLst>
                <a:tab pos="161290" algn="l"/>
              </a:tabLst>
            </a:pPr>
            <a:r>
              <a:rPr sz="1500" b="1" spc="-25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b="1" spc="5" dirty="0">
                <a:solidFill>
                  <a:srgbClr val="58595B"/>
                </a:solidFill>
                <a:latin typeface="Arial"/>
                <a:cs typeface="Arial"/>
              </a:rPr>
              <a:t>gümrükçe </a:t>
            </a: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onaylanmış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bir işlem </a:t>
            </a: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kullanıma </a:t>
            </a:r>
            <a:r>
              <a:rPr sz="1500" b="1" spc="5" dirty="0">
                <a:solidFill>
                  <a:srgbClr val="58595B"/>
                </a:solidFill>
                <a:latin typeface="Arial"/>
                <a:cs typeface="Arial"/>
              </a:rPr>
              <a:t>tabi</a:t>
            </a:r>
            <a:r>
              <a:rPr sz="1500" b="1" spc="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tutulması: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Gümrüğe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sunulan</a:t>
            </a:r>
            <a:r>
              <a:rPr sz="1500" spc="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eşyanın;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rejimine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tabi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tutulması</a:t>
            </a:r>
            <a:r>
              <a:rPr sz="1500" spc="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serbest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bölgeye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girmesi</a:t>
            </a:r>
            <a:r>
              <a:rPr sz="1500" spc="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Türkiye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Bölgesi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dışına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yeniden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ihracı</a:t>
            </a:r>
            <a:r>
              <a:rPr sz="1500" spc="1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İmhası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Gümrüğe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terk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edilmesi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İşlemlerinden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birine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tabi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tutulması</a:t>
            </a:r>
            <a:r>
              <a:rPr sz="1500" spc="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zorunluluğudur.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92754" y="2059965"/>
            <a:ext cx="3907154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GÜMRÜK</a:t>
            </a:r>
            <a:r>
              <a:rPr spc="45" dirty="0"/>
              <a:t> </a:t>
            </a:r>
            <a:r>
              <a:rPr spc="75" dirty="0"/>
              <a:t>REJİMLERİ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815742"/>
            <a:ext cx="3211830" cy="2877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Serbest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dolaşıma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giriş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rejimi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Transit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rejimi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antrepo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rejimi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Dahilde işleme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rejimi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kontrolü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altında işleme</a:t>
            </a:r>
            <a:r>
              <a:rPr sz="1500" spc="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rejimi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Geçici ithalat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rejimi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Hariçte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işleme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rejimi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İhracat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rejimi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92581" y="575238"/>
            <a:ext cx="8897519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EŞYANIN </a:t>
            </a:r>
            <a:r>
              <a:rPr spc="60" dirty="0"/>
              <a:t>GÜMRÜĞE</a:t>
            </a:r>
            <a:r>
              <a:rPr spc="160" dirty="0"/>
              <a:t> </a:t>
            </a:r>
            <a:r>
              <a:rPr spc="50" dirty="0"/>
              <a:t>SUNULMASI</a:t>
            </a:r>
          </a:p>
        </p:txBody>
      </p:sp>
      <p:sp>
        <p:nvSpPr>
          <p:cNvPr id="3" name="object 3"/>
          <p:cNvSpPr/>
          <p:nvPr/>
        </p:nvSpPr>
        <p:spPr>
          <a:xfrm>
            <a:off x="683996" y="3317722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8000" y="0"/>
                </a:moveTo>
                <a:lnTo>
                  <a:pt x="0" y="0"/>
                </a:lnTo>
                <a:lnTo>
                  <a:pt x="0" y="108000"/>
                </a:lnTo>
                <a:lnTo>
                  <a:pt x="108000" y="108000"/>
                </a:lnTo>
                <a:lnTo>
                  <a:pt x="108000" y="0"/>
                </a:lnTo>
                <a:close/>
              </a:path>
            </a:pathLst>
          </a:custGeom>
          <a:solidFill>
            <a:srgbClr val="58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71286" y="3222523"/>
            <a:ext cx="9090025" cy="180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algn="just">
              <a:lnSpc>
                <a:spcPct val="100000"/>
              </a:lnSpc>
              <a:spcBef>
                <a:spcPts val="100"/>
              </a:spcBef>
            </a:pPr>
            <a:r>
              <a:rPr sz="1500" b="1" spc="-25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gümrüğe</a:t>
            </a:r>
            <a:r>
              <a:rPr sz="1500" b="1" spc="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b="1" spc="-25" dirty="0">
                <a:solidFill>
                  <a:srgbClr val="58595B"/>
                </a:solidFill>
                <a:latin typeface="Arial"/>
                <a:cs typeface="Arial"/>
              </a:rPr>
              <a:t>sunulması;</a:t>
            </a:r>
            <a:endParaRPr sz="1500">
              <a:latin typeface="Arial"/>
              <a:cs typeface="Arial"/>
            </a:endParaRPr>
          </a:p>
          <a:p>
            <a:pPr marL="192405" marR="610870" indent="-180340" algn="just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Türkiye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Bölgesine getirilen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belirlenen usul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esaslara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uygun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idaresine 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bildirimde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bulunulmasıdır.</a:t>
            </a:r>
            <a:endParaRPr sz="1500">
              <a:latin typeface="Arial"/>
              <a:cs typeface="Arial"/>
            </a:endParaRPr>
          </a:p>
          <a:p>
            <a:pPr marL="192405" marR="5080" indent="-180340" algn="just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Türkiye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kara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suları ile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hava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sahasında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transit geçen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taşıtlar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hariç,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Türkiye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Bölgesine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gelen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eşyanın,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bu 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eşyayı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getiren kişi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duruma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göre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gelişinden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sonra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taşıma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sorumluluğunu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üstlenen kişi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tarafından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gümrüğe 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sunulur.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0900" y="1165475"/>
            <a:ext cx="7772400" cy="7360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80" dirty="0"/>
              <a:t>ÖZET </a:t>
            </a:r>
            <a:r>
              <a:rPr spc="-35" dirty="0"/>
              <a:t>BEYAN</a:t>
            </a:r>
            <a:r>
              <a:rPr spc="85" dirty="0"/>
              <a:t> </a:t>
            </a:r>
            <a:r>
              <a:rPr spc="55" dirty="0"/>
              <a:t>VERİLMESİ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977743"/>
            <a:ext cx="9055100" cy="2286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Türkiye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Bölgesine(TGB)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getirilen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eşya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özet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beyan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verimesi</a:t>
            </a:r>
            <a:r>
              <a:rPr sz="1500" spc="3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zorunludur.</a:t>
            </a:r>
            <a:endParaRPr sz="150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Özet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beyan,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eşyayı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TGB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ne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getiren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taşıyıcılar veya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bölgesine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taşıma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sorumluluğunu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üstlenen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kişilerce 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veri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işleme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tekniği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yoluyla</a:t>
            </a:r>
            <a:r>
              <a:rPr sz="1500" spc="16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verilir.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Özet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beyana orjinal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manifesto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konişmentonun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eklenmesi</a:t>
            </a:r>
            <a:r>
              <a:rPr sz="1500" spc="2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zorunludur.</a:t>
            </a:r>
            <a:endParaRPr sz="1500">
              <a:latin typeface="Arial"/>
              <a:cs typeface="Arial"/>
            </a:endParaRPr>
          </a:p>
          <a:p>
            <a:pPr marL="192405" marR="428625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Manifesto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konişmeto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bilgilerinin bilgisayar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veri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işleme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tekniği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yoluyla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idaresine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gönderilmesi 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durumunda,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özet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beyana orjinal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manifesto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konişmentonu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eklenmesi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zorunlu</a:t>
            </a:r>
            <a:r>
              <a:rPr sz="1500" spc="2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değildir.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Özet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beyan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idaresince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tescil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edilir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tescil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bilgileri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özet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beyan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veren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kişiye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elektronik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bildirilir.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100" y="898776"/>
            <a:ext cx="6096000" cy="7360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VARIŞ</a:t>
            </a:r>
            <a:r>
              <a:rPr spc="55" dirty="0"/>
              <a:t> </a:t>
            </a:r>
            <a:r>
              <a:rPr spc="85" dirty="0"/>
              <a:t>BİLDİRİMİ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939643"/>
            <a:ext cx="9076055" cy="2375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908685" indent="-180340">
              <a:lnSpc>
                <a:spcPct val="1167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Denizyolu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havayolu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taşımacılığında,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taşıma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aracının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idaresine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varışıyla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birlikte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zaman 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kaybedilmeden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taşıyıcı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tarafından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elektronik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yolla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idaresine “varış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bildirimi”nin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gönderilmesi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gerekmektedir.</a:t>
            </a:r>
            <a:endParaRPr sz="150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90" dirty="0">
                <a:solidFill>
                  <a:srgbClr val="58595B"/>
                </a:solidFill>
                <a:latin typeface="Arial"/>
                <a:cs typeface="Arial"/>
              </a:rPr>
              <a:t>Varış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bildirimi,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eşyayı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getirildiği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taşıma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aracını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giriş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idaresine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tanıtmak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amacıyla verilir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nedenle 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daha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önce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sunulan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giriş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özet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beyanının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tanımlanması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gerekli olan bilgileri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içermek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zorundadır.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bilgiler, 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eşyaya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taşımaya ilişin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genel</a:t>
            </a:r>
            <a:r>
              <a:rPr sz="1500" spc="2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bilgilerdir.</a:t>
            </a:r>
            <a:endParaRPr sz="1500">
              <a:latin typeface="Arial"/>
              <a:cs typeface="Arial"/>
            </a:endParaRPr>
          </a:p>
          <a:p>
            <a:pPr marL="192405" marR="396875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Deniz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hava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yolu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taşımacılığında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varış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bildirimi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sunulması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zorunlu iken karayolunda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demiryolunda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bu 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yükümlülük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sunulmasıyla yerine</a:t>
            </a:r>
            <a:r>
              <a:rPr sz="1500" spc="1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getirilir.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06558" y="2438806"/>
            <a:ext cx="1621790" cy="946150"/>
          </a:xfrm>
          <a:prstGeom prst="rect">
            <a:avLst/>
          </a:prstGeom>
          <a:ln w="24015">
            <a:solidFill>
              <a:srgbClr val="C96962"/>
            </a:solidFill>
          </a:ln>
        </p:spPr>
        <p:txBody>
          <a:bodyPr vert="horz" wrap="square" lIns="0" tIns="227329" rIns="0" bIns="0" rtlCol="0">
            <a:spAutoFit/>
          </a:bodyPr>
          <a:lstStyle/>
          <a:p>
            <a:pPr marL="454025" marR="248920" indent="-192405">
              <a:lnSpc>
                <a:spcPts val="1989"/>
              </a:lnSpc>
              <a:spcBef>
                <a:spcPts val="1789"/>
              </a:spcBef>
            </a:pPr>
            <a:r>
              <a:rPr sz="1700" b="1" dirty="0">
                <a:solidFill>
                  <a:srgbClr val="19459D"/>
                </a:solidFill>
                <a:latin typeface="Carlito"/>
                <a:cs typeface="Carlito"/>
              </a:rPr>
              <a:t>2.TESLİM</a:t>
            </a:r>
            <a:r>
              <a:rPr sz="1700" b="1" spc="-85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700" b="1" spc="-5" dirty="0">
                <a:solidFill>
                  <a:srgbClr val="19459D"/>
                </a:solidFill>
                <a:latin typeface="Carlito"/>
                <a:cs typeface="Carlito"/>
              </a:rPr>
              <a:t>VE  TAŞIMA</a:t>
            </a:r>
            <a:endParaRPr sz="1700">
              <a:latin typeface="Carlito"/>
              <a:cs typeface="Carli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794866" y="2438806"/>
            <a:ext cx="1216025" cy="1148715"/>
          </a:xfrm>
          <a:custGeom>
            <a:avLst/>
            <a:gdLst/>
            <a:ahLst/>
            <a:cxnLst/>
            <a:rect l="l" t="t" r="r" b="b"/>
            <a:pathLst>
              <a:path w="1216025" h="1148714">
                <a:moveTo>
                  <a:pt x="0" y="191401"/>
                </a:moveTo>
                <a:lnTo>
                  <a:pt x="5055" y="147512"/>
                </a:lnTo>
                <a:lnTo>
                  <a:pt x="19455" y="107225"/>
                </a:lnTo>
                <a:lnTo>
                  <a:pt x="42050" y="71686"/>
                </a:lnTo>
                <a:lnTo>
                  <a:pt x="71692" y="42046"/>
                </a:lnTo>
                <a:lnTo>
                  <a:pt x="107230" y="19453"/>
                </a:lnTo>
                <a:lnTo>
                  <a:pt x="147516" y="5054"/>
                </a:lnTo>
                <a:lnTo>
                  <a:pt x="191401" y="0"/>
                </a:lnTo>
                <a:lnTo>
                  <a:pt x="1024559" y="0"/>
                </a:lnTo>
                <a:lnTo>
                  <a:pt x="1068444" y="5054"/>
                </a:lnTo>
                <a:lnTo>
                  <a:pt x="1108730" y="19453"/>
                </a:lnTo>
                <a:lnTo>
                  <a:pt x="1144269" y="42046"/>
                </a:lnTo>
                <a:lnTo>
                  <a:pt x="1173910" y="71686"/>
                </a:lnTo>
                <a:lnTo>
                  <a:pt x="1196506" y="107225"/>
                </a:lnTo>
                <a:lnTo>
                  <a:pt x="1210906" y="147512"/>
                </a:lnTo>
                <a:lnTo>
                  <a:pt x="1215961" y="191401"/>
                </a:lnTo>
                <a:lnTo>
                  <a:pt x="1215961" y="956995"/>
                </a:lnTo>
                <a:lnTo>
                  <a:pt x="1210906" y="1000885"/>
                </a:lnTo>
                <a:lnTo>
                  <a:pt x="1196506" y="1041174"/>
                </a:lnTo>
                <a:lnTo>
                  <a:pt x="1173910" y="1076715"/>
                </a:lnTo>
                <a:lnTo>
                  <a:pt x="1144269" y="1106358"/>
                </a:lnTo>
                <a:lnTo>
                  <a:pt x="1108730" y="1128954"/>
                </a:lnTo>
                <a:lnTo>
                  <a:pt x="1068444" y="1143354"/>
                </a:lnTo>
                <a:lnTo>
                  <a:pt x="1024559" y="1148410"/>
                </a:lnTo>
                <a:lnTo>
                  <a:pt x="191401" y="1148410"/>
                </a:lnTo>
                <a:lnTo>
                  <a:pt x="147516" y="1143354"/>
                </a:lnTo>
                <a:lnTo>
                  <a:pt x="107230" y="1128954"/>
                </a:lnTo>
                <a:lnTo>
                  <a:pt x="71692" y="1106358"/>
                </a:lnTo>
                <a:lnTo>
                  <a:pt x="42050" y="1076715"/>
                </a:lnTo>
                <a:lnTo>
                  <a:pt x="19455" y="1041174"/>
                </a:lnTo>
                <a:lnTo>
                  <a:pt x="5055" y="1000885"/>
                </a:lnTo>
                <a:lnTo>
                  <a:pt x="0" y="956995"/>
                </a:lnTo>
                <a:lnTo>
                  <a:pt x="0" y="191401"/>
                </a:lnTo>
                <a:close/>
              </a:path>
            </a:pathLst>
          </a:custGeom>
          <a:ln w="24015">
            <a:solidFill>
              <a:srgbClr val="F9A4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029495" y="2539148"/>
            <a:ext cx="752475" cy="94043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34290">
              <a:lnSpc>
                <a:spcPct val="100000"/>
              </a:lnSpc>
              <a:spcBef>
                <a:spcPts val="110"/>
              </a:spcBef>
            </a:pPr>
            <a:r>
              <a:rPr sz="1500" b="1" spc="5" dirty="0">
                <a:solidFill>
                  <a:srgbClr val="19459D"/>
                </a:solidFill>
                <a:latin typeface="Carlito"/>
                <a:cs typeface="Carlito"/>
              </a:rPr>
              <a:t>4. Genel  </a:t>
            </a:r>
            <a:r>
              <a:rPr sz="1500" b="1" dirty="0">
                <a:solidFill>
                  <a:srgbClr val="19459D"/>
                </a:solidFill>
                <a:latin typeface="Carlito"/>
                <a:cs typeface="Carlito"/>
              </a:rPr>
              <a:t>Bildirim  </a:t>
            </a:r>
            <a:r>
              <a:rPr sz="1500" b="1" spc="5" dirty="0">
                <a:solidFill>
                  <a:srgbClr val="19459D"/>
                </a:solidFill>
                <a:latin typeface="Carlito"/>
                <a:cs typeface="Carlito"/>
              </a:rPr>
              <a:t>Formu  </a:t>
            </a:r>
            <a:r>
              <a:rPr sz="1500" b="1" dirty="0">
                <a:solidFill>
                  <a:srgbClr val="19459D"/>
                </a:solidFill>
                <a:latin typeface="Carlito"/>
                <a:cs typeface="Carlito"/>
              </a:rPr>
              <a:t>verilmesi</a:t>
            </a:r>
            <a:endParaRPr sz="1500">
              <a:latin typeface="Carlito"/>
              <a:cs typeface="Carli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70930" y="2371255"/>
            <a:ext cx="1013460" cy="1067435"/>
          </a:xfrm>
          <a:prstGeom prst="rect">
            <a:avLst/>
          </a:prstGeom>
          <a:ln w="24015">
            <a:solidFill>
              <a:srgbClr val="A0C374"/>
            </a:solidFill>
          </a:ln>
        </p:spPr>
        <p:txBody>
          <a:bodyPr vert="horz" wrap="square" lIns="0" tIns="145415" rIns="0" bIns="0" rtlCol="0">
            <a:spAutoFit/>
          </a:bodyPr>
          <a:lstStyle/>
          <a:p>
            <a:pPr marL="231140" marR="204470" indent="-14604" algn="just">
              <a:lnSpc>
                <a:spcPct val="99700"/>
              </a:lnSpc>
              <a:spcBef>
                <a:spcPts val="1145"/>
              </a:spcBef>
            </a:pPr>
            <a:r>
              <a:rPr sz="1700" b="1" dirty="0">
                <a:solidFill>
                  <a:srgbClr val="19459D"/>
                </a:solidFill>
                <a:latin typeface="Carlito"/>
                <a:cs typeface="Carlito"/>
              </a:rPr>
              <a:t>3.Özet  </a:t>
            </a:r>
            <a:r>
              <a:rPr sz="1700" b="1" spc="-5" dirty="0">
                <a:solidFill>
                  <a:srgbClr val="19459D"/>
                </a:solidFill>
                <a:latin typeface="Carlito"/>
                <a:cs typeface="Carlito"/>
              </a:rPr>
              <a:t>Beyan  </a:t>
            </a:r>
            <a:r>
              <a:rPr sz="1700" b="1" dirty="0">
                <a:solidFill>
                  <a:srgbClr val="19459D"/>
                </a:solidFill>
                <a:latin typeface="Carlito"/>
                <a:cs typeface="Carlito"/>
              </a:rPr>
              <a:t>tescili</a:t>
            </a:r>
            <a:endParaRPr sz="1700">
              <a:latin typeface="Carlito"/>
              <a:cs typeface="Carlito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727315" y="4127639"/>
            <a:ext cx="1351280" cy="743585"/>
          </a:xfrm>
          <a:custGeom>
            <a:avLst/>
            <a:gdLst/>
            <a:ahLst/>
            <a:cxnLst/>
            <a:rect l="l" t="t" r="r" b="b"/>
            <a:pathLst>
              <a:path w="1351279" h="743585">
                <a:moveTo>
                  <a:pt x="0" y="123850"/>
                </a:moveTo>
                <a:lnTo>
                  <a:pt x="9732" y="75641"/>
                </a:lnTo>
                <a:lnTo>
                  <a:pt x="36274" y="36274"/>
                </a:lnTo>
                <a:lnTo>
                  <a:pt x="75641" y="9732"/>
                </a:lnTo>
                <a:lnTo>
                  <a:pt x="123850" y="0"/>
                </a:lnTo>
                <a:lnTo>
                  <a:pt x="1227213" y="0"/>
                </a:lnTo>
                <a:lnTo>
                  <a:pt x="1275422" y="9732"/>
                </a:lnTo>
                <a:lnTo>
                  <a:pt x="1314789" y="36274"/>
                </a:lnTo>
                <a:lnTo>
                  <a:pt x="1341331" y="75641"/>
                </a:lnTo>
                <a:lnTo>
                  <a:pt x="1351064" y="123850"/>
                </a:lnTo>
                <a:lnTo>
                  <a:pt x="1351064" y="619239"/>
                </a:lnTo>
                <a:lnTo>
                  <a:pt x="1341331" y="667448"/>
                </a:lnTo>
                <a:lnTo>
                  <a:pt x="1314789" y="706815"/>
                </a:lnTo>
                <a:lnTo>
                  <a:pt x="1275422" y="733357"/>
                </a:lnTo>
                <a:lnTo>
                  <a:pt x="1227213" y="743089"/>
                </a:lnTo>
                <a:lnTo>
                  <a:pt x="123850" y="743089"/>
                </a:lnTo>
                <a:lnTo>
                  <a:pt x="75641" y="733357"/>
                </a:lnTo>
                <a:lnTo>
                  <a:pt x="36274" y="706815"/>
                </a:lnTo>
                <a:lnTo>
                  <a:pt x="9732" y="667448"/>
                </a:lnTo>
                <a:lnTo>
                  <a:pt x="0" y="619239"/>
                </a:lnTo>
                <a:lnTo>
                  <a:pt x="0" y="123850"/>
                </a:lnTo>
                <a:close/>
              </a:path>
            </a:pathLst>
          </a:custGeom>
          <a:ln w="240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006308" y="4227078"/>
            <a:ext cx="798830" cy="53721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 indent="40640">
              <a:lnSpc>
                <a:spcPts val="1989"/>
              </a:lnSpc>
              <a:spcBef>
                <a:spcPts val="210"/>
              </a:spcBef>
            </a:pPr>
            <a:r>
              <a:rPr sz="1700" b="1" dirty="0">
                <a:solidFill>
                  <a:srgbClr val="19459D"/>
                </a:solidFill>
                <a:latin typeface="Carlito"/>
                <a:cs typeface="Carlito"/>
              </a:rPr>
              <a:t>5. </a:t>
            </a:r>
            <a:r>
              <a:rPr sz="1700" b="1" spc="-5" dirty="0">
                <a:solidFill>
                  <a:srgbClr val="19459D"/>
                </a:solidFill>
                <a:latin typeface="Carlito"/>
                <a:cs typeface="Carlito"/>
              </a:rPr>
              <a:t>Gemi  </a:t>
            </a:r>
            <a:r>
              <a:rPr sz="1700" b="1" dirty="0">
                <a:solidFill>
                  <a:srgbClr val="19459D"/>
                </a:solidFill>
                <a:latin typeface="Carlito"/>
                <a:cs typeface="Carlito"/>
              </a:rPr>
              <a:t>kontrolü</a:t>
            </a:r>
            <a:endParaRPr sz="1700">
              <a:latin typeface="Carlito"/>
              <a:cs typeface="Carlito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579956" y="2303703"/>
            <a:ext cx="1405255" cy="1405255"/>
          </a:xfrm>
          <a:custGeom>
            <a:avLst/>
            <a:gdLst/>
            <a:ahLst/>
            <a:cxnLst/>
            <a:rect l="l" t="t" r="r" b="b"/>
            <a:pathLst>
              <a:path w="1405255" h="1405254">
                <a:moveTo>
                  <a:pt x="0" y="702551"/>
                </a:moveTo>
                <a:lnTo>
                  <a:pt x="1620" y="654450"/>
                </a:lnTo>
                <a:lnTo>
                  <a:pt x="6413" y="607218"/>
                </a:lnTo>
                <a:lnTo>
                  <a:pt x="14273" y="560962"/>
                </a:lnTo>
                <a:lnTo>
                  <a:pt x="25095" y="515784"/>
                </a:lnTo>
                <a:lnTo>
                  <a:pt x="38776" y="471790"/>
                </a:lnTo>
                <a:lnTo>
                  <a:pt x="55209" y="429085"/>
                </a:lnTo>
                <a:lnTo>
                  <a:pt x="74292" y="387773"/>
                </a:lnTo>
                <a:lnTo>
                  <a:pt x="95918" y="347959"/>
                </a:lnTo>
                <a:lnTo>
                  <a:pt x="119984" y="309747"/>
                </a:lnTo>
                <a:lnTo>
                  <a:pt x="146384" y="273242"/>
                </a:lnTo>
                <a:lnTo>
                  <a:pt x="175015" y="238548"/>
                </a:lnTo>
                <a:lnTo>
                  <a:pt x="205771" y="205771"/>
                </a:lnTo>
                <a:lnTo>
                  <a:pt x="238548" y="175015"/>
                </a:lnTo>
                <a:lnTo>
                  <a:pt x="273242" y="146384"/>
                </a:lnTo>
                <a:lnTo>
                  <a:pt x="309747" y="119984"/>
                </a:lnTo>
                <a:lnTo>
                  <a:pt x="347959" y="95918"/>
                </a:lnTo>
                <a:lnTo>
                  <a:pt x="387773" y="74292"/>
                </a:lnTo>
                <a:lnTo>
                  <a:pt x="429085" y="55209"/>
                </a:lnTo>
                <a:lnTo>
                  <a:pt x="471790" y="38776"/>
                </a:lnTo>
                <a:lnTo>
                  <a:pt x="515784" y="25095"/>
                </a:lnTo>
                <a:lnTo>
                  <a:pt x="560962" y="14273"/>
                </a:lnTo>
                <a:lnTo>
                  <a:pt x="607218" y="6413"/>
                </a:lnTo>
                <a:lnTo>
                  <a:pt x="654450" y="1620"/>
                </a:lnTo>
                <a:lnTo>
                  <a:pt x="702551" y="0"/>
                </a:lnTo>
                <a:lnTo>
                  <a:pt x="750652" y="1620"/>
                </a:lnTo>
                <a:lnTo>
                  <a:pt x="797883" y="6413"/>
                </a:lnTo>
                <a:lnTo>
                  <a:pt x="844140" y="14273"/>
                </a:lnTo>
                <a:lnTo>
                  <a:pt x="889317" y="25095"/>
                </a:lnTo>
                <a:lnTo>
                  <a:pt x="933311" y="38776"/>
                </a:lnTo>
                <a:lnTo>
                  <a:pt x="976016" y="55209"/>
                </a:lnTo>
                <a:lnTo>
                  <a:pt x="1017328" y="74292"/>
                </a:lnTo>
                <a:lnTo>
                  <a:pt x="1057143" y="95918"/>
                </a:lnTo>
                <a:lnTo>
                  <a:pt x="1095355" y="119984"/>
                </a:lnTo>
                <a:lnTo>
                  <a:pt x="1131860" y="146384"/>
                </a:lnTo>
                <a:lnTo>
                  <a:pt x="1166553" y="175015"/>
                </a:lnTo>
                <a:lnTo>
                  <a:pt x="1199330" y="205771"/>
                </a:lnTo>
                <a:lnTo>
                  <a:pt x="1230087" y="238548"/>
                </a:lnTo>
                <a:lnTo>
                  <a:pt x="1258717" y="273242"/>
                </a:lnTo>
                <a:lnTo>
                  <a:pt x="1285118" y="309747"/>
                </a:lnTo>
                <a:lnTo>
                  <a:pt x="1309184" y="347959"/>
                </a:lnTo>
                <a:lnTo>
                  <a:pt x="1330810" y="387773"/>
                </a:lnTo>
                <a:lnTo>
                  <a:pt x="1349892" y="429085"/>
                </a:lnTo>
                <a:lnTo>
                  <a:pt x="1366326" y="471790"/>
                </a:lnTo>
                <a:lnTo>
                  <a:pt x="1380006" y="515784"/>
                </a:lnTo>
                <a:lnTo>
                  <a:pt x="1390829" y="560962"/>
                </a:lnTo>
                <a:lnTo>
                  <a:pt x="1398689" y="607218"/>
                </a:lnTo>
                <a:lnTo>
                  <a:pt x="1403481" y="654450"/>
                </a:lnTo>
                <a:lnTo>
                  <a:pt x="1405102" y="702551"/>
                </a:lnTo>
                <a:lnTo>
                  <a:pt x="1403481" y="750652"/>
                </a:lnTo>
                <a:lnTo>
                  <a:pt x="1398689" y="797883"/>
                </a:lnTo>
                <a:lnTo>
                  <a:pt x="1390829" y="844140"/>
                </a:lnTo>
                <a:lnTo>
                  <a:pt x="1380006" y="889317"/>
                </a:lnTo>
                <a:lnTo>
                  <a:pt x="1366326" y="933311"/>
                </a:lnTo>
                <a:lnTo>
                  <a:pt x="1349892" y="976016"/>
                </a:lnTo>
                <a:lnTo>
                  <a:pt x="1330810" y="1017328"/>
                </a:lnTo>
                <a:lnTo>
                  <a:pt x="1309184" y="1057143"/>
                </a:lnTo>
                <a:lnTo>
                  <a:pt x="1285118" y="1095355"/>
                </a:lnTo>
                <a:lnTo>
                  <a:pt x="1258717" y="1131860"/>
                </a:lnTo>
                <a:lnTo>
                  <a:pt x="1230087" y="1166553"/>
                </a:lnTo>
                <a:lnTo>
                  <a:pt x="1199330" y="1199330"/>
                </a:lnTo>
                <a:lnTo>
                  <a:pt x="1166553" y="1230087"/>
                </a:lnTo>
                <a:lnTo>
                  <a:pt x="1131860" y="1258717"/>
                </a:lnTo>
                <a:lnTo>
                  <a:pt x="1095355" y="1285118"/>
                </a:lnTo>
                <a:lnTo>
                  <a:pt x="1057143" y="1309184"/>
                </a:lnTo>
                <a:lnTo>
                  <a:pt x="1017328" y="1330810"/>
                </a:lnTo>
                <a:lnTo>
                  <a:pt x="976016" y="1349892"/>
                </a:lnTo>
                <a:lnTo>
                  <a:pt x="933311" y="1366326"/>
                </a:lnTo>
                <a:lnTo>
                  <a:pt x="889317" y="1380006"/>
                </a:lnTo>
                <a:lnTo>
                  <a:pt x="844140" y="1390829"/>
                </a:lnTo>
                <a:lnTo>
                  <a:pt x="797883" y="1398689"/>
                </a:lnTo>
                <a:lnTo>
                  <a:pt x="750652" y="1403481"/>
                </a:lnTo>
                <a:lnTo>
                  <a:pt x="702551" y="1405102"/>
                </a:lnTo>
                <a:lnTo>
                  <a:pt x="654450" y="1403481"/>
                </a:lnTo>
                <a:lnTo>
                  <a:pt x="607218" y="1398689"/>
                </a:lnTo>
                <a:lnTo>
                  <a:pt x="560962" y="1390829"/>
                </a:lnTo>
                <a:lnTo>
                  <a:pt x="515784" y="1380006"/>
                </a:lnTo>
                <a:lnTo>
                  <a:pt x="471790" y="1366326"/>
                </a:lnTo>
                <a:lnTo>
                  <a:pt x="429085" y="1349892"/>
                </a:lnTo>
                <a:lnTo>
                  <a:pt x="387773" y="1330810"/>
                </a:lnTo>
                <a:lnTo>
                  <a:pt x="347959" y="1309184"/>
                </a:lnTo>
                <a:lnTo>
                  <a:pt x="309747" y="1285118"/>
                </a:lnTo>
                <a:lnTo>
                  <a:pt x="273242" y="1258717"/>
                </a:lnTo>
                <a:lnTo>
                  <a:pt x="238548" y="1230087"/>
                </a:lnTo>
                <a:lnTo>
                  <a:pt x="205771" y="1199330"/>
                </a:lnTo>
                <a:lnTo>
                  <a:pt x="175015" y="1166553"/>
                </a:lnTo>
                <a:lnTo>
                  <a:pt x="146384" y="1131860"/>
                </a:lnTo>
                <a:lnTo>
                  <a:pt x="119984" y="1095355"/>
                </a:lnTo>
                <a:lnTo>
                  <a:pt x="95918" y="1057143"/>
                </a:lnTo>
                <a:lnTo>
                  <a:pt x="74292" y="1017328"/>
                </a:lnTo>
                <a:lnTo>
                  <a:pt x="55209" y="976016"/>
                </a:lnTo>
                <a:lnTo>
                  <a:pt x="38776" y="933311"/>
                </a:lnTo>
                <a:lnTo>
                  <a:pt x="25095" y="889317"/>
                </a:lnTo>
                <a:lnTo>
                  <a:pt x="14273" y="844140"/>
                </a:lnTo>
                <a:lnTo>
                  <a:pt x="6413" y="797883"/>
                </a:lnTo>
                <a:lnTo>
                  <a:pt x="1620" y="750652"/>
                </a:lnTo>
                <a:lnTo>
                  <a:pt x="0" y="702551"/>
                </a:lnTo>
                <a:close/>
              </a:path>
            </a:pathLst>
          </a:custGeom>
          <a:ln w="24015">
            <a:solidFill>
              <a:srgbClr val="5A92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894128" y="2734142"/>
            <a:ext cx="782955" cy="53721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19380" marR="5080" indent="-107314">
              <a:lnSpc>
                <a:spcPts val="1989"/>
              </a:lnSpc>
              <a:spcBef>
                <a:spcPts val="210"/>
              </a:spcBef>
            </a:pPr>
            <a:r>
              <a:rPr sz="1700" b="1" dirty="0">
                <a:solidFill>
                  <a:srgbClr val="19459D"/>
                </a:solidFill>
                <a:latin typeface="Carlito"/>
                <a:cs typeface="Carlito"/>
              </a:rPr>
              <a:t>1.</a:t>
            </a:r>
            <a:r>
              <a:rPr sz="1700" b="1" spc="-90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700" b="1" dirty="0">
                <a:solidFill>
                  <a:srgbClr val="19459D"/>
                </a:solidFill>
                <a:latin typeface="Carlito"/>
                <a:cs typeface="Carlito"/>
              </a:rPr>
              <a:t>SATIN  ALMA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054115" y="2697016"/>
            <a:ext cx="497205" cy="482600"/>
            <a:chOff x="3054115" y="2697016"/>
            <a:chExt cx="497205" cy="482600"/>
          </a:xfrm>
        </p:grpSpPr>
        <p:sp>
          <p:nvSpPr>
            <p:cNvPr id="11" name="object 11"/>
            <p:cNvSpPr/>
            <p:nvPr/>
          </p:nvSpPr>
          <p:spPr>
            <a:xfrm>
              <a:off x="3066122" y="2709024"/>
              <a:ext cx="473075" cy="458470"/>
            </a:xfrm>
            <a:custGeom>
              <a:avLst/>
              <a:gdLst/>
              <a:ahLst/>
              <a:cxnLst/>
              <a:rect l="l" t="t" r="r" b="b"/>
              <a:pathLst>
                <a:path w="473075" h="458469">
                  <a:moveTo>
                    <a:pt x="243738" y="0"/>
                  </a:moveTo>
                  <a:lnTo>
                    <a:pt x="243738" y="114566"/>
                  </a:lnTo>
                  <a:lnTo>
                    <a:pt x="0" y="114566"/>
                  </a:lnTo>
                  <a:lnTo>
                    <a:pt x="0" y="343712"/>
                  </a:lnTo>
                  <a:lnTo>
                    <a:pt x="243738" y="343712"/>
                  </a:lnTo>
                  <a:lnTo>
                    <a:pt x="243738" y="458279"/>
                  </a:lnTo>
                  <a:lnTo>
                    <a:pt x="472871" y="229133"/>
                  </a:lnTo>
                  <a:lnTo>
                    <a:pt x="243738" y="0"/>
                  </a:lnTo>
                  <a:close/>
                </a:path>
              </a:pathLst>
            </a:custGeom>
            <a:solidFill>
              <a:srgbClr val="5A9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066122" y="2709024"/>
              <a:ext cx="473075" cy="458470"/>
            </a:xfrm>
            <a:custGeom>
              <a:avLst/>
              <a:gdLst/>
              <a:ahLst/>
              <a:cxnLst/>
              <a:rect l="l" t="t" r="r" b="b"/>
              <a:pathLst>
                <a:path w="473075" h="458469">
                  <a:moveTo>
                    <a:pt x="0" y="114566"/>
                  </a:moveTo>
                  <a:lnTo>
                    <a:pt x="243738" y="114566"/>
                  </a:lnTo>
                  <a:lnTo>
                    <a:pt x="243738" y="0"/>
                  </a:lnTo>
                  <a:lnTo>
                    <a:pt x="472871" y="229133"/>
                  </a:lnTo>
                  <a:lnTo>
                    <a:pt x="243738" y="458279"/>
                  </a:lnTo>
                  <a:lnTo>
                    <a:pt x="243738" y="343712"/>
                  </a:lnTo>
                  <a:lnTo>
                    <a:pt x="0" y="343712"/>
                  </a:lnTo>
                  <a:lnTo>
                    <a:pt x="0" y="114566"/>
                  </a:lnTo>
                  <a:close/>
                </a:path>
              </a:pathLst>
            </a:custGeom>
            <a:ln w="24015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5283384" y="2697003"/>
            <a:ext cx="699770" cy="429895"/>
            <a:chOff x="5283384" y="2697003"/>
            <a:chExt cx="699770" cy="429895"/>
          </a:xfrm>
        </p:grpSpPr>
        <p:sp>
          <p:nvSpPr>
            <p:cNvPr id="14" name="object 14"/>
            <p:cNvSpPr/>
            <p:nvPr/>
          </p:nvSpPr>
          <p:spPr>
            <a:xfrm>
              <a:off x="5295391" y="2709011"/>
              <a:ext cx="675640" cy="405765"/>
            </a:xfrm>
            <a:custGeom>
              <a:avLst/>
              <a:gdLst/>
              <a:ahLst/>
              <a:cxnLst/>
              <a:rect l="l" t="t" r="r" b="b"/>
              <a:pathLst>
                <a:path w="675639" h="405764">
                  <a:moveTo>
                    <a:pt x="472871" y="0"/>
                  </a:moveTo>
                  <a:lnTo>
                    <a:pt x="472871" y="101333"/>
                  </a:lnTo>
                  <a:lnTo>
                    <a:pt x="0" y="101333"/>
                  </a:lnTo>
                  <a:lnTo>
                    <a:pt x="0" y="303999"/>
                  </a:lnTo>
                  <a:lnTo>
                    <a:pt x="472871" y="303999"/>
                  </a:lnTo>
                  <a:lnTo>
                    <a:pt x="472871" y="405320"/>
                  </a:lnTo>
                  <a:lnTo>
                    <a:pt x="675538" y="202666"/>
                  </a:lnTo>
                  <a:lnTo>
                    <a:pt x="472871" y="0"/>
                  </a:lnTo>
                  <a:close/>
                </a:path>
              </a:pathLst>
            </a:custGeom>
            <a:solidFill>
              <a:srgbClr val="5A9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295391" y="2709011"/>
              <a:ext cx="675640" cy="405765"/>
            </a:xfrm>
            <a:custGeom>
              <a:avLst/>
              <a:gdLst/>
              <a:ahLst/>
              <a:cxnLst/>
              <a:rect l="l" t="t" r="r" b="b"/>
              <a:pathLst>
                <a:path w="675639" h="405764">
                  <a:moveTo>
                    <a:pt x="0" y="101333"/>
                  </a:moveTo>
                  <a:lnTo>
                    <a:pt x="472871" y="101333"/>
                  </a:lnTo>
                  <a:lnTo>
                    <a:pt x="472871" y="0"/>
                  </a:lnTo>
                  <a:lnTo>
                    <a:pt x="675538" y="202666"/>
                  </a:lnTo>
                  <a:lnTo>
                    <a:pt x="472871" y="405320"/>
                  </a:lnTo>
                  <a:lnTo>
                    <a:pt x="472871" y="303999"/>
                  </a:lnTo>
                  <a:lnTo>
                    <a:pt x="0" y="303999"/>
                  </a:lnTo>
                  <a:lnTo>
                    <a:pt x="0" y="101333"/>
                  </a:lnTo>
                  <a:close/>
                </a:path>
              </a:pathLst>
            </a:custGeom>
            <a:ln w="24015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7039768" y="2629452"/>
            <a:ext cx="632460" cy="415290"/>
            <a:chOff x="7039768" y="2629452"/>
            <a:chExt cx="632460" cy="415290"/>
          </a:xfrm>
        </p:grpSpPr>
        <p:sp>
          <p:nvSpPr>
            <p:cNvPr id="17" name="object 17"/>
            <p:cNvSpPr/>
            <p:nvPr/>
          </p:nvSpPr>
          <p:spPr>
            <a:xfrm>
              <a:off x="7051776" y="2641473"/>
              <a:ext cx="608330" cy="391160"/>
            </a:xfrm>
            <a:custGeom>
              <a:avLst/>
              <a:gdLst/>
              <a:ahLst/>
              <a:cxnLst/>
              <a:rect l="l" t="t" r="r" b="b"/>
              <a:pathLst>
                <a:path w="608329" h="391160">
                  <a:moveTo>
                    <a:pt x="412623" y="0"/>
                  </a:moveTo>
                  <a:lnTo>
                    <a:pt x="412623" y="97675"/>
                  </a:lnTo>
                  <a:lnTo>
                    <a:pt x="0" y="97675"/>
                  </a:lnTo>
                  <a:lnTo>
                    <a:pt x="0" y="293039"/>
                  </a:lnTo>
                  <a:lnTo>
                    <a:pt x="412623" y="293039"/>
                  </a:lnTo>
                  <a:lnTo>
                    <a:pt x="412623" y="390715"/>
                  </a:lnTo>
                  <a:lnTo>
                    <a:pt x="607974" y="195351"/>
                  </a:lnTo>
                  <a:lnTo>
                    <a:pt x="412623" y="0"/>
                  </a:lnTo>
                  <a:close/>
                </a:path>
              </a:pathLst>
            </a:custGeom>
            <a:solidFill>
              <a:srgbClr val="5A9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051776" y="2641460"/>
              <a:ext cx="608330" cy="391160"/>
            </a:xfrm>
            <a:custGeom>
              <a:avLst/>
              <a:gdLst/>
              <a:ahLst/>
              <a:cxnLst/>
              <a:rect l="l" t="t" r="r" b="b"/>
              <a:pathLst>
                <a:path w="608329" h="391160">
                  <a:moveTo>
                    <a:pt x="0" y="97688"/>
                  </a:moveTo>
                  <a:lnTo>
                    <a:pt x="412623" y="97688"/>
                  </a:lnTo>
                  <a:lnTo>
                    <a:pt x="412623" y="0"/>
                  </a:lnTo>
                  <a:lnTo>
                    <a:pt x="607987" y="195364"/>
                  </a:lnTo>
                  <a:lnTo>
                    <a:pt x="412623" y="390728"/>
                  </a:lnTo>
                  <a:lnTo>
                    <a:pt x="412623" y="293052"/>
                  </a:lnTo>
                  <a:lnTo>
                    <a:pt x="0" y="293052"/>
                  </a:lnTo>
                  <a:lnTo>
                    <a:pt x="0" y="97688"/>
                  </a:lnTo>
                  <a:close/>
                </a:path>
              </a:pathLst>
            </a:custGeom>
            <a:ln w="24015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7445088" y="3575208"/>
            <a:ext cx="1240155" cy="1158240"/>
            <a:chOff x="7445088" y="3575208"/>
            <a:chExt cx="1240155" cy="1158240"/>
          </a:xfrm>
        </p:grpSpPr>
        <p:sp>
          <p:nvSpPr>
            <p:cNvPr id="20" name="object 20"/>
            <p:cNvSpPr/>
            <p:nvPr/>
          </p:nvSpPr>
          <p:spPr>
            <a:xfrm>
              <a:off x="8200186" y="3587216"/>
              <a:ext cx="473075" cy="541020"/>
            </a:xfrm>
            <a:custGeom>
              <a:avLst/>
              <a:gdLst/>
              <a:ahLst/>
              <a:cxnLst/>
              <a:rect l="l" t="t" r="r" b="b"/>
              <a:pathLst>
                <a:path w="473075" h="541020">
                  <a:moveTo>
                    <a:pt x="354660" y="0"/>
                  </a:moveTo>
                  <a:lnTo>
                    <a:pt x="118224" y="0"/>
                  </a:lnTo>
                  <a:lnTo>
                    <a:pt x="118224" y="303987"/>
                  </a:lnTo>
                  <a:lnTo>
                    <a:pt x="0" y="303987"/>
                  </a:lnTo>
                  <a:lnTo>
                    <a:pt x="236435" y="540423"/>
                  </a:lnTo>
                  <a:lnTo>
                    <a:pt x="472871" y="303987"/>
                  </a:lnTo>
                  <a:lnTo>
                    <a:pt x="354660" y="303987"/>
                  </a:lnTo>
                  <a:lnTo>
                    <a:pt x="354660" y="0"/>
                  </a:lnTo>
                  <a:close/>
                </a:path>
              </a:pathLst>
            </a:custGeom>
            <a:solidFill>
              <a:srgbClr val="5A9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200186" y="3587216"/>
              <a:ext cx="473075" cy="541020"/>
            </a:xfrm>
            <a:custGeom>
              <a:avLst/>
              <a:gdLst/>
              <a:ahLst/>
              <a:cxnLst/>
              <a:rect l="l" t="t" r="r" b="b"/>
              <a:pathLst>
                <a:path w="473075" h="541020">
                  <a:moveTo>
                    <a:pt x="0" y="303987"/>
                  </a:moveTo>
                  <a:lnTo>
                    <a:pt x="118224" y="303987"/>
                  </a:lnTo>
                  <a:lnTo>
                    <a:pt x="118224" y="0"/>
                  </a:lnTo>
                  <a:lnTo>
                    <a:pt x="354660" y="0"/>
                  </a:lnTo>
                  <a:lnTo>
                    <a:pt x="354660" y="303987"/>
                  </a:lnTo>
                  <a:lnTo>
                    <a:pt x="472871" y="303987"/>
                  </a:lnTo>
                  <a:lnTo>
                    <a:pt x="236435" y="540423"/>
                  </a:lnTo>
                  <a:lnTo>
                    <a:pt x="0" y="303987"/>
                  </a:lnTo>
                  <a:close/>
                </a:path>
              </a:pathLst>
            </a:custGeom>
            <a:ln w="24015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457096" y="4262755"/>
              <a:ext cx="270510" cy="458470"/>
            </a:xfrm>
            <a:custGeom>
              <a:avLst/>
              <a:gdLst/>
              <a:ahLst/>
              <a:cxnLst/>
              <a:rect l="l" t="t" r="r" b="b"/>
              <a:pathLst>
                <a:path w="270509" h="458470">
                  <a:moveTo>
                    <a:pt x="135102" y="0"/>
                  </a:moveTo>
                  <a:lnTo>
                    <a:pt x="0" y="229133"/>
                  </a:lnTo>
                  <a:lnTo>
                    <a:pt x="135102" y="458279"/>
                  </a:lnTo>
                  <a:lnTo>
                    <a:pt x="135102" y="343700"/>
                  </a:lnTo>
                  <a:lnTo>
                    <a:pt x="270217" y="343700"/>
                  </a:lnTo>
                  <a:lnTo>
                    <a:pt x="270217" y="114566"/>
                  </a:lnTo>
                  <a:lnTo>
                    <a:pt x="135102" y="114566"/>
                  </a:lnTo>
                  <a:lnTo>
                    <a:pt x="135102" y="0"/>
                  </a:lnTo>
                  <a:close/>
                </a:path>
              </a:pathLst>
            </a:custGeom>
            <a:solidFill>
              <a:srgbClr val="5A9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457096" y="4262755"/>
              <a:ext cx="270510" cy="458470"/>
            </a:xfrm>
            <a:custGeom>
              <a:avLst/>
              <a:gdLst/>
              <a:ahLst/>
              <a:cxnLst/>
              <a:rect l="l" t="t" r="r" b="b"/>
              <a:pathLst>
                <a:path w="270509" h="458470">
                  <a:moveTo>
                    <a:pt x="0" y="229133"/>
                  </a:moveTo>
                  <a:lnTo>
                    <a:pt x="135102" y="0"/>
                  </a:lnTo>
                  <a:lnTo>
                    <a:pt x="135102" y="114566"/>
                  </a:lnTo>
                  <a:lnTo>
                    <a:pt x="270217" y="114566"/>
                  </a:lnTo>
                  <a:lnTo>
                    <a:pt x="270217" y="343700"/>
                  </a:lnTo>
                  <a:lnTo>
                    <a:pt x="135102" y="343700"/>
                  </a:lnTo>
                  <a:lnTo>
                    <a:pt x="135102" y="458279"/>
                  </a:lnTo>
                  <a:lnTo>
                    <a:pt x="0" y="229133"/>
                  </a:lnTo>
                  <a:close/>
                </a:path>
              </a:pathLst>
            </a:custGeom>
            <a:ln w="24015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/>
          <p:nvPr/>
        </p:nvSpPr>
        <p:spPr>
          <a:xfrm>
            <a:off x="6173584" y="4127639"/>
            <a:ext cx="1202690" cy="743585"/>
          </a:xfrm>
          <a:custGeom>
            <a:avLst/>
            <a:gdLst/>
            <a:ahLst/>
            <a:cxnLst/>
            <a:rect l="l" t="t" r="r" b="b"/>
            <a:pathLst>
              <a:path w="1202690" h="743585">
                <a:moveTo>
                  <a:pt x="0" y="123850"/>
                </a:moveTo>
                <a:lnTo>
                  <a:pt x="9732" y="75641"/>
                </a:lnTo>
                <a:lnTo>
                  <a:pt x="36274" y="36274"/>
                </a:lnTo>
                <a:lnTo>
                  <a:pt x="75641" y="9732"/>
                </a:lnTo>
                <a:lnTo>
                  <a:pt x="123850" y="0"/>
                </a:lnTo>
                <a:lnTo>
                  <a:pt x="1078598" y="0"/>
                </a:lnTo>
                <a:lnTo>
                  <a:pt x="1126807" y="9732"/>
                </a:lnTo>
                <a:lnTo>
                  <a:pt x="1166174" y="36274"/>
                </a:lnTo>
                <a:lnTo>
                  <a:pt x="1192716" y="75641"/>
                </a:lnTo>
                <a:lnTo>
                  <a:pt x="1202448" y="123850"/>
                </a:lnTo>
                <a:lnTo>
                  <a:pt x="1202448" y="619239"/>
                </a:lnTo>
                <a:lnTo>
                  <a:pt x="1192716" y="667448"/>
                </a:lnTo>
                <a:lnTo>
                  <a:pt x="1166174" y="706815"/>
                </a:lnTo>
                <a:lnTo>
                  <a:pt x="1126807" y="733357"/>
                </a:lnTo>
                <a:lnTo>
                  <a:pt x="1078598" y="743089"/>
                </a:lnTo>
                <a:lnTo>
                  <a:pt x="123850" y="743089"/>
                </a:lnTo>
                <a:lnTo>
                  <a:pt x="75641" y="733357"/>
                </a:lnTo>
                <a:lnTo>
                  <a:pt x="36274" y="706815"/>
                </a:lnTo>
                <a:lnTo>
                  <a:pt x="9732" y="667448"/>
                </a:lnTo>
                <a:lnTo>
                  <a:pt x="0" y="619239"/>
                </a:lnTo>
                <a:lnTo>
                  <a:pt x="0" y="123850"/>
                </a:lnTo>
                <a:close/>
              </a:path>
            </a:pathLst>
          </a:custGeom>
          <a:ln w="24015">
            <a:solidFill>
              <a:srgbClr val="C969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6389597" y="4227078"/>
            <a:ext cx="776605" cy="53721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 indent="41275">
              <a:lnSpc>
                <a:spcPts val="1989"/>
              </a:lnSpc>
              <a:spcBef>
                <a:spcPts val="210"/>
              </a:spcBef>
            </a:pPr>
            <a:r>
              <a:rPr sz="1700" b="1" dirty="0">
                <a:solidFill>
                  <a:srgbClr val="19459D"/>
                </a:solidFill>
                <a:latin typeface="Carlito"/>
                <a:cs typeface="Carlito"/>
              </a:rPr>
              <a:t>6. Varış  bildirimi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4639030" y="3897965"/>
            <a:ext cx="1313180" cy="1175385"/>
            <a:chOff x="4639030" y="3897965"/>
            <a:chExt cx="1313180" cy="1175385"/>
          </a:xfrm>
        </p:grpSpPr>
        <p:sp>
          <p:nvSpPr>
            <p:cNvPr id="27" name="object 27"/>
            <p:cNvSpPr/>
            <p:nvPr/>
          </p:nvSpPr>
          <p:spPr>
            <a:xfrm>
              <a:off x="4639030" y="3897965"/>
              <a:ext cx="1312722" cy="117516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687405" y="3924972"/>
              <a:ext cx="1215974" cy="108085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687405" y="3924972"/>
              <a:ext cx="1216025" cy="1081405"/>
            </a:xfrm>
            <a:custGeom>
              <a:avLst/>
              <a:gdLst/>
              <a:ahLst/>
              <a:cxnLst/>
              <a:rect l="l" t="t" r="r" b="b"/>
              <a:pathLst>
                <a:path w="1216025" h="1081404">
                  <a:moveTo>
                    <a:pt x="0" y="270217"/>
                  </a:moveTo>
                  <a:lnTo>
                    <a:pt x="270217" y="270217"/>
                  </a:lnTo>
                  <a:lnTo>
                    <a:pt x="270217" y="0"/>
                  </a:lnTo>
                  <a:lnTo>
                    <a:pt x="945743" y="0"/>
                  </a:lnTo>
                  <a:lnTo>
                    <a:pt x="945743" y="270217"/>
                  </a:lnTo>
                  <a:lnTo>
                    <a:pt x="1215961" y="270217"/>
                  </a:lnTo>
                  <a:lnTo>
                    <a:pt x="1215961" y="810640"/>
                  </a:lnTo>
                  <a:lnTo>
                    <a:pt x="945743" y="810640"/>
                  </a:lnTo>
                  <a:lnTo>
                    <a:pt x="945743" y="1080858"/>
                  </a:lnTo>
                  <a:lnTo>
                    <a:pt x="270217" y="1080858"/>
                  </a:lnTo>
                  <a:lnTo>
                    <a:pt x="270217" y="810640"/>
                  </a:lnTo>
                  <a:lnTo>
                    <a:pt x="0" y="810640"/>
                  </a:lnTo>
                  <a:lnTo>
                    <a:pt x="0" y="270217"/>
                  </a:lnTo>
                  <a:close/>
                </a:path>
              </a:pathLst>
            </a:custGeom>
            <a:ln w="9004">
              <a:solidFill>
                <a:srgbClr val="C865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687404" y="4195190"/>
            <a:ext cx="1216025" cy="541020"/>
          </a:xfrm>
          <a:prstGeom prst="rect">
            <a:avLst/>
          </a:prstGeom>
          <a:ln w="9004">
            <a:solidFill>
              <a:srgbClr val="C8655E"/>
            </a:solidFill>
          </a:ln>
        </p:spPr>
        <p:txBody>
          <a:bodyPr vert="horz" wrap="square" lIns="0" tIns="24765" rIns="0" bIns="0" rtlCol="0">
            <a:spAutoFit/>
          </a:bodyPr>
          <a:lstStyle/>
          <a:p>
            <a:pPr marL="322580" marR="309880" indent="20955">
              <a:lnSpc>
                <a:spcPts val="1989"/>
              </a:lnSpc>
              <a:spcBef>
                <a:spcPts val="195"/>
              </a:spcBef>
            </a:pPr>
            <a:r>
              <a:rPr sz="1700" b="1" dirty="0">
                <a:solidFill>
                  <a:srgbClr val="19459D"/>
                </a:solidFill>
                <a:latin typeface="Carlito"/>
                <a:cs typeface="Carlito"/>
              </a:rPr>
              <a:t>7.Risk  analizi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2139314" y="3964781"/>
            <a:ext cx="2189480" cy="1108710"/>
            <a:chOff x="2139314" y="3964781"/>
            <a:chExt cx="2189480" cy="1108710"/>
          </a:xfrm>
        </p:grpSpPr>
        <p:sp>
          <p:nvSpPr>
            <p:cNvPr id="32" name="object 32"/>
            <p:cNvSpPr/>
            <p:nvPr/>
          </p:nvSpPr>
          <p:spPr>
            <a:xfrm>
              <a:off x="2139314" y="3964781"/>
              <a:ext cx="2189213" cy="110834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187930" y="3992524"/>
              <a:ext cx="2094153" cy="101330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187930" y="3992524"/>
              <a:ext cx="2094230" cy="1013460"/>
            </a:xfrm>
            <a:custGeom>
              <a:avLst/>
              <a:gdLst/>
              <a:ahLst/>
              <a:cxnLst/>
              <a:rect l="l" t="t" r="r" b="b"/>
              <a:pathLst>
                <a:path w="2094229" h="1013460">
                  <a:moveTo>
                    <a:pt x="0" y="506653"/>
                  </a:moveTo>
                  <a:lnTo>
                    <a:pt x="253326" y="0"/>
                  </a:lnTo>
                  <a:lnTo>
                    <a:pt x="1840826" y="0"/>
                  </a:lnTo>
                  <a:lnTo>
                    <a:pt x="2094153" y="506653"/>
                  </a:lnTo>
                  <a:lnTo>
                    <a:pt x="1840826" y="1013307"/>
                  </a:lnTo>
                  <a:lnTo>
                    <a:pt x="253326" y="1013307"/>
                  </a:lnTo>
                  <a:lnTo>
                    <a:pt x="0" y="506653"/>
                  </a:lnTo>
                  <a:close/>
                </a:path>
              </a:pathLst>
            </a:custGeom>
            <a:ln w="9004">
              <a:solidFill>
                <a:srgbClr val="5690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2633726" y="4227078"/>
            <a:ext cx="1209040" cy="53721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356235" marR="5080" indent="-344170">
              <a:lnSpc>
                <a:spcPts val="1989"/>
              </a:lnSpc>
              <a:spcBef>
                <a:spcPts val="210"/>
              </a:spcBef>
            </a:pPr>
            <a:r>
              <a:rPr sz="1700" b="1" dirty="0">
                <a:solidFill>
                  <a:srgbClr val="19459D"/>
                </a:solidFill>
                <a:latin typeface="Carlito"/>
                <a:cs typeface="Carlito"/>
              </a:rPr>
              <a:t>8.Özet</a:t>
            </a:r>
            <a:r>
              <a:rPr sz="1700" b="1" spc="-85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700" b="1" dirty="0">
                <a:solidFill>
                  <a:srgbClr val="19459D"/>
                </a:solidFill>
                <a:latin typeface="Carlito"/>
                <a:cs typeface="Carlito"/>
              </a:rPr>
              <a:t>beyan  onayı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3892257" y="4298857"/>
            <a:ext cx="2460625" cy="444500"/>
            <a:chOff x="3892257" y="4298857"/>
            <a:chExt cx="2460625" cy="444500"/>
          </a:xfrm>
        </p:grpSpPr>
        <p:sp>
          <p:nvSpPr>
            <p:cNvPr id="37" name="object 37"/>
            <p:cNvSpPr/>
            <p:nvPr/>
          </p:nvSpPr>
          <p:spPr>
            <a:xfrm>
              <a:off x="5715939" y="4369609"/>
              <a:ext cx="636718" cy="37338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939116" y="4533557"/>
              <a:ext cx="369570" cy="6350"/>
            </a:xfrm>
            <a:custGeom>
              <a:avLst/>
              <a:gdLst/>
              <a:ahLst/>
              <a:cxnLst/>
              <a:rect l="l" t="t" r="r" b="b"/>
              <a:pathLst>
                <a:path w="369570" h="6350">
                  <a:moveTo>
                    <a:pt x="-18014" y="3079"/>
                  </a:moveTo>
                  <a:lnTo>
                    <a:pt x="387584" y="3079"/>
                  </a:lnTo>
                </a:path>
              </a:pathLst>
            </a:custGeom>
            <a:ln w="42189">
              <a:solidFill>
                <a:srgbClr val="5A92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903366" y="4454413"/>
              <a:ext cx="162773" cy="16181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892257" y="4298857"/>
              <a:ext cx="770350" cy="373383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115180" y="4465510"/>
              <a:ext cx="504825" cy="1905"/>
            </a:xfrm>
            <a:custGeom>
              <a:avLst/>
              <a:gdLst/>
              <a:ahLst/>
              <a:cxnLst/>
              <a:rect l="l" t="t" r="r" b="b"/>
              <a:pathLst>
                <a:path w="504825" h="1904">
                  <a:moveTo>
                    <a:pt x="504672" y="1397"/>
                  </a:moveTo>
                  <a:lnTo>
                    <a:pt x="0" y="0"/>
                  </a:lnTo>
                </a:path>
              </a:pathLst>
            </a:custGeom>
            <a:ln w="36029">
              <a:solidFill>
                <a:srgbClr val="5A92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079430" y="4384884"/>
              <a:ext cx="161886" cy="16183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/>
          <p:cNvGrpSpPr/>
          <p:nvPr/>
        </p:nvGrpSpPr>
        <p:grpSpPr>
          <a:xfrm>
            <a:off x="2716301" y="5128882"/>
            <a:ext cx="3098165" cy="1634489"/>
            <a:chOff x="2716301" y="5128882"/>
            <a:chExt cx="3098165" cy="1634489"/>
          </a:xfrm>
        </p:grpSpPr>
        <p:sp>
          <p:nvSpPr>
            <p:cNvPr id="44" name="object 44"/>
            <p:cNvSpPr/>
            <p:nvPr/>
          </p:nvSpPr>
          <p:spPr>
            <a:xfrm>
              <a:off x="2728366" y="5140947"/>
              <a:ext cx="815975" cy="946150"/>
            </a:xfrm>
            <a:custGeom>
              <a:avLst/>
              <a:gdLst/>
              <a:ahLst/>
              <a:cxnLst/>
              <a:rect l="l" t="t" r="r" b="b"/>
              <a:pathLst>
                <a:path w="815975" h="946150">
                  <a:moveTo>
                    <a:pt x="203873" y="0"/>
                  </a:moveTo>
                  <a:lnTo>
                    <a:pt x="0" y="0"/>
                  </a:lnTo>
                  <a:lnTo>
                    <a:pt x="0" y="843813"/>
                  </a:lnTo>
                  <a:lnTo>
                    <a:pt x="611619" y="843813"/>
                  </a:lnTo>
                  <a:lnTo>
                    <a:pt x="611619" y="945743"/>
                  </a:lnTo>
                  <a:lnTo>
                    <a:pt x="815492" y="741870"/>
                  </a:lnTo>
                  <a:lnTo>
                    <a:pt x="611619" y="537997"/>
                  </a:lnTo>
                  <a:lnTo>
                    <a:pt x="611619" y="639940"/>
                  </a:lnTo>
                  <a:lnTo>
                    <a:pt x="203873" y="639940"/>
                  </a:lnTo>
                  <a:lnTo>
                    <a:pt x="203873" y="0"/>
                  </a:lnTo>
                  <a:close/>
                </a:path>
              </a:pathLst>
            </a:custGeom>
            <a:solidFill>
              <a:srgbClr val="5A9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728366" y="5140947"/>
              <a:ext cx="815975" cy="946150"/>
            </a:xfrm>
            <a:custGeom>
              <a:avLst/>
              <a:gdLst/>
              <a:ahLst/>
              <a:cxnLst/>
              <a:rect l="l" t="t" r="r" b="b"/>
              <a:pathLst>
                <a:path w="815975" h="946150">
                  <a:moveTo>
                    <a:pt x="203873" y="0"/>
                  </a:moveTo>
                  <a:lnTo>
                    <a:pt x="203873" y="639940"/>
                  </a:lnTo>
                  <a:lnTo>
                    <a:pt x="611619" y="639940"/>
                  </a:lnTo>
                  <a:lnTo>
                    <a:pt x="611619" y="537997"/>
                  </a:lnTo>
                  <a:lnTo>
                    <a:pt x="815505" y="741870"/>
                  </a:lnTo>
                  <a:lnTo>
                    <a:pt x="611619" y="945743"/>
                  </a:lnTo>
                  <a:lnTo>
                    <a:pt x="611619" y="843813"/>
                  </a:lnTo>
                  <a:lnTo>
                    <a:pt x="0" y="843813"/>
                  </a:lnTo>
                  <a:lnTo>
                    <a:pt x="0" y="0"/>
                  </a:lnTo>
                  <a:lnTo>
                    <a:pt x="203873" y="0"/>
                  </a:lnTo>
                  <a:close/>
                </a:path>
              </a:pathLst>
            </a:custGeom>
            <a:ln w="24015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558171" y="5450453"/>
              <a:ext cx="2256028" cy="1312727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606558" y="5478703"/>
              <a:ext cx="2161705" cy="121597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606558" y="5478703"/>
              <a:ext cx="2162175" cy="1216025"/>
            </a:xfrm>
            <a:custGeom>
              <a:avLst/>
              <a:gdLst/>
              <a:ahLst/>
              <a:cxnLst/>
              <a:rect l="l" t="t" r="r" b="b"/>
              <a:pathLst>
                <a:path w="2162175" h="1216025">
                  <a:moveTo>
                    <a:pt x="0" y="202666"/>
                  </a:moveTo>
                  <a:lnTo>
                    <a:pt x="5352" y="156198"/>
                  </a:lnTo>
                  <a:lnTo>
                    <a:pt x="20600" y="113540"/>
                  </a:lnTo>
                  <a:lnTo>
                    <a:pt x="44525" y="75910"/>
                  </a:lnTo>
                  <a:lnTo>
                    <a:pt x="75910" y="44525"/>
                  </a:lnTo>
                  <a:lnTo>
                    <a:pt x="113540" y="20600"/>
                  </a:lnTo>
                  <a:lnTo>
                    <a:pt x="156198" y="5352"/>
                  </a:lnTo>
                  <a:lnTo>
                    <a:pt x="202666" y="0"/>
                  </a:lnTo>
                  <a:lnTo>
                    <a:pt x="1959051" y="0"/>
                  </a:lnTo>
                  <a:lnTo>
                    <a:pt x="2005518" y="5352"/>
                  </a:lnTo>
                  <a:lnTo>
                    <a:pt x="2048174" y="20600"/>
                  </a:lnTo>
                  <a:lnTo>
                    <a:pt x="2085801" y="44525"/>
                  </a:lnTo>
                  <a:lnTo>
                    <a:pt x="2117185" y="75910"/>
                  </a:lnTo>
                  <a:lnTo>
                    <a:pt x="2141107" y="113540"/>
                  </a:lnTo>
                  <a:lnTo>
                    <a:pt x="2156352" y="156198"/>
                  </a:lnTo>
                  <a:lnTo>
                    <a:pt x="2161705" y="202666"/>
                  </a:lnTo>
                  <a:lnTo>
                    <a:pt x="2161705" y="1013294"/>
                  </a:lnTo>
                  <a:lnTo>
                    <a:pt x="2156352" y="1059767"/>
                  </a:lnTo>
                  <a:lnTo>
                    <a:pt x="2141107" y="1102426"/>
                  </a:lnTo>
                  <a:lnTo>
                    <a:pt x="2117185" y="1140055"/>
                  </a:lnTo>
                  <a:lnTo>
                    <a:pt x="2085801" y="1171440"/>
                  </a:lnTo>
                  <a:lnTo>
                    <a:pt x="2048174" y="1195363"/>
                  </a:lnTo>
                  <a:lnTo>
                    <a:pt x="2005518" y="1210609"/>
                  </a:lnTo>
                  <a:lnTo>
                    <a:pt x="1959051" y="1215961"/>
                  </a:lnTo>
                  <a:lnTo>
                    <a:pt x="202666" y="1215961"/>
                  </a:lnTo>
                  <a:lnTo>
                    <a:pt x="156198" y="1210609"/>
                  </a:lnTo>
                  <a:lnTo>
                    <a:pt x="113540" y="1195363"/>
                  </a:lnTo>
                  <a:lnTo>
                    <a:pt x="75910" y="1171440"/>
                  </a:lnTo>
                  <a:lnTo>
                    <a:pt x="44525" y="1140055"/>
                  </a:lnTo>
                  <a:lnTo>
                    <a:pt x="20600" y="1102426"/>
                  </a:lnTo>
                  <a:lnTo>
                    <a:pt x="5352" y="1059767"/>
                  </a:lnTo>
                  <a:lnTo>
                    <a:pt x="0" y="1013294"/>
                  </a:lnTo>
                  <a:lnTo>
                    <a:pt x="0" y="202666"/>
                  </a:lnTo>
                  <a:close/>
                </a:path>
              </a:pathLst>
            </a:custGeom>
            <a:ln w="9004">
              <a:solidFill>
                <a:srgbClr val="9DC2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3893341" y="5555180"/>
            <a:ext cx="1592580" cy="1054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2470">
              <a:lnSpc>
                <a:spcPts val="2014"/>
              </a:lnSpc>
              <a:spcBef>
                <a:spcPts val="100"/>
              </a:spcBef>
            </a:pPr>
            <a:r>
              <a:rPr sz="1700" b="1" dirty="0">
                <a:solidFill>
                  <a:srgbClr val="19459D"/>
                </a:solidFill>
                <a:latin typeface="Carlito"/>
                <a:cs typeface="Carlito"/>
              </a:rPr>
              <a:t>9.</a:t>
            </a:r>
            <a:endParaRPr sz="1700">
              <a:latin typeface="Carlito"/>
              <a:cs typeface="Carlito"/>
            </a:endParaRPr>
          </a:p>
          <a:p>
            <a:pPr marL="184785" indent="-172720">
              <a:lnSpc>
                <a:spcPts val="2014"/>
              </a:lnSpc>
              <a:buSzPct val="94117"/>
              <a:buFont typeface="Wingdings"/>
              <a:buChar char=""/>
              <a:tabLst>
                <a:tab pos="185420" algn="l"/>
              </a:tabLst>
            </a:pPr>
            <a:r>
              <a:rPr sz="1700" b="1" spc="-5" dirty="0">
                <a:solidFill>
                  <a:srgbClr val="19459D"/>
                </a:solidFill>
                <a:latin typeface="Carlito"/>
                <a:cs typeface="Carlito"/>
              </a:rPr>
              <a:t>Taşıt üstü</a:t>
            </a:r>
            <a:r>
              <a:rPr sz="1700" b="1" spc="-55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700" b="1" spc="-5" dirty="0">
                <a:solidFill>
                  <a:srgbClr val="19459D"/>
                </a:solidFill>
                <a:latin typeface="Carlito"/>
                <a:cs typeface="Carlito"/>
              </a:rPr>
              <a:t>işlem</a:t>
            </a:r>
            <a:endParaRPr sz="1700">
              <a:latin typeface="Carlito"/>
              <a:cs typeface="Carlito"/>
            </a:endParaRPr>
          </a:p>
          <a:p>
            <a:pPr marL="194945" indent="-172720">
              <a:lnSpc>
                <a:spcPts val="2014"/>
              </a:lnSpc>
              <a:spcBef>
                <a:spcPts val="40"/>
              </a:spcBef>
              <a:buSzPct val="94117"/>
              <a:buFont typeface="Wingdings"/>
              <a:buChar char=""/>
              <a:tabLst>
                <a:tab pos="195580" algn="l"/>
              </a:tabLst>
            </a:pPr>
            <a:r>
              <a:rPr sz="1700" b="1" spc="-5" dirty="0">
                <a:solidFill>
                  <a:srgbClr val="19459D"/>
                </a:solidFill>
                <a:latin typeface="Carlito"/>
                <a:cs typeface="Carlito"/>
              </a:rPr>
              <a:t>Geçici</a:t>
            </a:r>
            <a:r>
              <a:rPr sz="1700" b="1" spc="-55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700" b="1" spc="-5" dirty="0">
                <a:solidFill>
                  <a:srgbClr val="19459D"/>
                </a:solidFill>
                <a:latin typeface="Carlito"/>
                <a:cs typeface="Carlito"/>
              </a:rPr>
              <a:t>depolma</a:t>
            </a:r>
            <a:endParaRPr sz="1700">
              <a:latin typeface="Carlito"/>
              <a:cs typeface="Carlito"/>
            </a:endParaRPr>
          </a:p>
          <a:p>
            <a:pPr marL="512445" lvl="1" indent="-172720">
              <a:lnSpc>
                <a:spcPts val="2014"/>
              </a:lnSpc>
              <a:buSzPct val="94117"/>
              <a:buFont typeface="Wingdings"/>
              <a:buChar char=""/>
              <a:tabLst>
                <a:tab pos="513080" algn="l"/>
              </a:tabLst>
            </a:pPr>
            <a:r>
              <a:rPr sz="1700" b="1" dirty="0">
                <a:solidFill>
                  <a:srgbClr val="19459D"/>
                </a:solidFill>
                <a:latin typeface="Carlito"/>
                <a:cs typeface="Carlito"/>
              </a:rPr>
              <a:t>Antrepo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5823807" y="5246075"/>
            <a:ext cx="3233420" cy="1568450"/>
            <a:chOff x="5823807" y="5246075"/>
            <a:chExt cx="3233420" cy="1568450"/>
          </a:xfrm>
        </p:grpSpPr>
        <p:sp>
          <p:nvSpPr>
            <p:cNvPr id="51" name="object 51"/>
            <p:cNvSpPr/>
            <p:nvPr/>
          </p:nvSpPr>
          <p:spPr>
            <a:xfrm>
              <a:off x="5835815" y="5816485"/>
              <a:ext cx="878205" cy="541020"/>
            </a:xfrm>
            <a:custGeom>
              <a:avLst/>
              <a:gdLst/>
              <a:ahLst/>
              <a:cxnLst/>
              <a:rect l="l" t="t" r="r" b="b"/>
              <a:pathLst>
                <a:path w="878204" h="541020">
                  <a:moveTo>
                    <a:pt x="607974" y="0"/>
                  </a:moveTo>
                  <a:lnTo>
                    <a:pt x="607974" y="135102"/>
                  </a:lnTo>
                  <a:lnTo>
                    <a:pt x="0" y="135102"/>
                  </a:lnTo>
                  <a:lnTo>
                    <a:pt x="0" y="405320"/>
                  </a:lnTo>
                  <a:lnTo>
                    <a:pt x="607974" y="405320"/>
                  </a:lnTo>
                  <a:lnTo>
                    <a:pt x="607974" y="540423"/>
                  </a:lnTo>
                  <a:lnTo>
                    <a:pt x="878192" y="270205"/>
                  </a:lnTo>
                  <a:lnTo>
                    <a:pt x="607974" y="0"/>
                  </a:lnTo>
                  <a:close/>
                </a:path>
              </a:pathLst>
            </a:custGeom>
            <a:solidFill>
              <a:srgbClr val="5A9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5835815" y="5816485"/>
              <a:ext cx="878205" cy="541020"/>
            </a:xfrm>
            <a:custGeom>
              <a:avLst/>
              <a:gdLst/>
              <a:ahLst/>
              <a:cxnLst/>
              <a:rect l="l" t="t" r="r" b="b"/>
              <a:pathLst>
                <a:path w="878204" h="541020">
                  <a:moveTo>
                    <a:pt x="0" y="135102"/>
                  </a:moveTo>
                  <a:lnTo>
                    <a:pt x="607987" y="135102"/>
                  </a:lnTo>
                  <a:lnTo>
                    <a:pt x="607987" y="0"/>
                  </a:lnTo>
                  <a:lnTo>
                    <a:pt x="878192" y="270205"/>
                  </a:lnTo>
                  <a:lnTo>
                    <a:pt x="607987" y="540423"/>
                  </a:lnTo>
                  <a:lnTo>
                    <a:pt x="607987" y="405320"/>
                  </a:lnTo>
                  <a:lnTo>
                    <a:pt x="0" y="405320"/>
                  </a:lnTo>
                  <a:lnTo>
                    <a:pt x="0" y="135102"/>
                  </a:lnTo>
                  <a:close/>
                </a:path>
              </a:pathLst>
            </a:custGeom>
            <a:ln w="24015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733908" y="5246075"/>
              <a:ext cx="2322829" cy="1568208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781571" y="5276050"/>
              <a:ext cx="2229256" cy="1472653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781571" y="5276050"/>
              <a:ext cx="2229485" cy="1473200"/>
            </a:xfrm>
            <a:custGeom>
              <a:avLst/>
              <a:gdLst/>
              <a:ahLst/>
              <a:cxnLst/>
              <a:rect l="l" t="t" r="r" b="b"/>
              <a:pathLst>
                <a:path w="2229484" h="1473200">
                  <a:moveTo>
                    <a:pt x="0" y="736333"/>
                  </a:moveTo>
                  <a:lnTo>
                    <a:pt x="368160" y="0"/>
                  </a:lnTo>
                  <a:lnTo>
                    <a:pt x="1861096" y="0"/>
                  </a:lnTo>
                  <a:lnTo>
                    <a:pt x="2229269" y="736333"/>
                  </a:lnTo>
                  <a:lnTo>
                    <a:pt x="1861096" y="1472666"/>
                  </a:lnTo>
                  <a:lnTo>
                    <a:pt x="368160" y="1472666"/>
                  </a:lnTo>
                  <a:lnTo>
                    <a:pt x="0" y="736333"/>
                  </a:lnTo>
                  <a:close/>
                </a:path>
              </a:pathLst>
            </a:custGeom>
            <a:ln w="9004">
              <a:solidFill>
                <a:srgbClr val="4BB9C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7295986" y="5423230"/>
            <a:ext cx="1206500" cy="11684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33655">
              <a:lnSpc>
                <a:spcPct val="100000"/>
              </a:lnSpc>
              <a:spcBef>
                <a:spcPts val="110"/>
              </a:spcBef>
            </a:pPr>
            <a:r>
              <a:rPr sz="1500" b="1" spc="5" dirty="0">
                <a:solidFill>
                  <a:srgbClr val="19459D"/>
                </a:solidFill>
                <a:latin typeface="Carlito"/>
                <a:cs typeface="Carlito"/>
              </a:rPr>
              <a:t>10. </a:t>
            </a:r>
            <a:r>
              <a:rPr sz="1500" b="1" dirty="0">
                <a:solidFill>
                  <a:srgbClr val="19459D"/>
                </a:solidFill>
                <a:latin typeface="Carlito"/>
                <a:cs typeface="Carlito"/>
              </a:rPr>
              <a:t>Gümrükçe  </a:t>
            </a:r>
            <a:r>
              <a:rPr sz="1500" b="1" spc="5" dirty="0">
                <a:solidFill>
                  <a:srgbClr val="19459D"/>
                </a:solidFill>
                <a:latin typeface="Carlito"/>
                <a:cs typeface="Carlito"/>
              </a:rPr>
              <a:t>onaylanmış</a:t>
            </a:r>
            <a:r>
              <a:rPr sz="1500" b="1" spc="-70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500" b="1" dirty="0">
                <a:solidFill>
                  <a:srgbClr val="19459D"/>
                </a:solidFill>
                <a:latin typeface="Carlito"/>
                <a:cs typeface="Carlito"/>
              </a:rPr>
              <a:t>bir</a:t>
            </a:r>
            <a:endParaRPr sz="1500">
              <a:latin typeface="Carlito"/>
              <a:cs typeface="Carlito"/>
            </a:endParaRPr>
          </a:p>
          <a:p>
            <a:pPr marL="31750" marR="24765" algn="ctr">
              <a:lnSpc>
                <a:spcPts val="1800"/>
              </a:lnSpc>
              <a:spcBef>
                <a:spcPts val="55"/>
              </a:spcBef>
            </a:pPr>
            <a:r>
              <a:rPr sz="1500" b="1" spc="5" dirty="0">
                <a:solidFill>
                  <a:srgbClr val="19459D"/>
                </a:solidFill>
                <a:latin typeface="Carlito"/>
                <a:cs typeface="Carlito"/>
              </a:rPr>
              <a:t>işlem veya  kullanıma</a:t>
            </a:r>
            <a:r>
              <a:rPr sz="1500" b="1" spc="-90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500" b="1" spc="5" dirty="0">
                <a:solidFill>
                  <a:srgbClr val="19459D"/>
                </a:solidFill>
                <a:latin typeface="Carlito"/>
                <a:cs typeface="Carlito"/>
              </a:rPr>
              <a:t>tabi </a:t>
            </a:r>
            <a:r>
              <a:rPr sz="1500" b="1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500" b="1" spc="5" dirty="0">
                <a:solidFill>
                  <a:srgbClr val="19459D"/>
                </a:solidFill>
                <a:latin typeface="Carlito"/>
                <a:cs typeface="Carlito"/>
              </a:rPr>
              <a:t>tutma</a:t>
            </a:r>
            <a:endParaRPr sz="1500">
              <a:latin typeface="Carlito"/>
              <a:cs typeface="Carlito"/>
            </a:endParaRPr>
          </a:p>
        </p:txBody>
      </p:sp>
      <p:sp>
        <p:nvSpPr>
          <p:cNvPr id="57" name="object 57"/>
          <p:cNvSpPr txBox="1">
            <a:spLocks noGrp="1"/>
          </p:cNvSpPr>
          <p:nvPr>
            <p:ph type="title"/>
          </p:nvPr>
        </p:nvSpPr>
        <p:spPr>
          <a:xfrm>
            <a:off x="589661" y="492461"/>
            <a:ext cx="9633839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96619">
              <a:lnSpc>
                <a:spcPct val="100000"/>
              </a:lnSpc>
              <a:spcBef>
                <a:spcPts val="100"/>
              </a:spcBef>
            </a:pPr>
            <a:r>
              <a:rPr sz="4000" spc="60" dirty="0"/>
              <a:t>DENİZYOLU </a:t>
            </a:r>
            <a:r>
              <a:rPr sz="4000" spc="50" dirty="0"/>
              <a:t>İLE TÜRKİYE  </a:t>
            </a:r>
            <a:r>
              <a:rPr sz="4000" spc="70" dirty="0"/>
              <a:t>GÜMRÜK </a:t>
            </a:r>
            <a:r>
              <a:rPr sz="4000" spc="25" dirty="0"/>
              <a:t>BÖLGESİNE </a:t>
            </a:r>
            <a:r>
              <a:rPr sz="4000" spc="-55" dirty="0"/>
              <a:t>EŞYA</a:t>
            </a:r>
            <a:r>
              <a:rPr sz="4000" spc="204" dirty="0"/>
              <a:t> </a:t>
            </a:r>
            <a:r>
              <a:rPr sz="4000" spc="40" dirty="0"/>
              <a:t>GELİŞİ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6259" y="1252054"/>
            <a:ext cx="6339840" cy="90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43280" marR="5080" indent="-831215">
              <a:lnSpc>
                <a:spcPct val="100000"/>
              </a:lnSpc>
              <a:spcBef>
                <a:spcPts val="100"/>
              </a:spcBef>
            </a:pPr>
            <a:r>
              <a:rPr spc="-70" dirty="0"/>
              <a:t>HAVAYOLU </a:t>
            </a:r>
            <a:r>
              <a:rPr spc="50" dirty="0"/>
              <a:t>İLE TÜRKİYE </a:t>
            </a:r>
            <a:r>
              <a:rPr spc="70" dirty="0"/>
              <a:t>GÜMRÜK  </a:t>
            </a:r>
            <a:r>
              <a:rPr spc="25" dirty="0"/>
              <a:t>BÖLGESİNE </a:t>
            </a:r>
            <a:r>
              <a:rPr spc="-55" dirty="0"/>
              <a:t>EŞYA</a:t>
            </a:r>
            <a:r>
              <a:rPr spc="175" dirty="0"/>
              <a:t> </a:t>
            </a:r>
            <a:r>
              <a:rPr spc="40" dirty="0"/>
              <a:t>GELİŞİ</a:t>
            </a:r>
          </a:p>
        </p:txBody>
      </p:sp>
      <p:sp>
        <p:nvSpPr>
          <p:cNvPr id="3" name="object 3"/>
          <p:cNvSpPr/>
          <p:nvPr/>
        </p:nvSpPr>
        <p:spPr>
          <a:xfrm>
            <a:off x="1778635" y="2438336"/>
            <a:ext cx="7134859" cy="4320540"/>
          </a:xfrm>
          <a:custGeom>
            <a:avLst/>
            <a:gdLst/>
            <a:ahLst/>
            <a:cxnLst/>
            <a:rect l="l" t="t" r="r" b="b"/>
            <a:pathLst>
              <a:path w="7134859" h="4320540">
                <a:moveTo>
                  <a:pt x="0" y="0"/>
                </a:moveTo>
                <a:lnTo>
                  <a:pt x="7134720" y="0"/>
                </a:lnTo>
                <a:lnTo>
                  <a:pt x="7134720" y="4320209"/>
                </a:lnTo>
                <a:lnTo>
                  <a:pt x="0" y="4320209"/>
                </a:lnTo>
                <a:lnTo>
                  <a:pt x="0" y="0"/>
                </a:lnTo>
                <a:close/>
              </a:path>
            </a:pathLst>
          </a:custGeom>
          <a:ln w="220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797655" y="2686062"/>
            <a:ext cx="1486535" cy="867410"/>
          </a:xfrm>
          <a:prstGeom prst="rect">
            <a:avLst/>
          </a:prstGeom>
          <a:ln w="22021">
            <a:solidFill>
              <a:srgbClr val="C96962"/>
            </a:solidFill>
          </a:ln>
        </p:spPr>
        <p:txBody>
          <a:bodyPr vert="horz" wrap="square" lIns="0" tIns="208915" rIns="0" bIns="0" rtlCol="0">
            <a:spAutoFit/>
          </a:bodyPr>
          <a:lstStyle/>
          <a:p>
            <a:pPr marL="415925" marR="227329" indent="-176530">
              <a:lnSpc>
                <a:spcPts val="1820"/>
              </a:lnSpc>
              <a:spcBef>
                <a:spcPts val="1645"/>
              </a:spcBef>
            </a:pPr>
            <a:r>
              <a:rPr sz="1550" b="1" spc="5" dirty="0">
                <a:solidFill>
                  <a:srgbClr val="19459D"/>
                </a:solidFill>
                <a:latin typeface="Carlito"/>
                <a:cs typeface="Carlito"/>
              </a:rPr>
              <a:t>2.TESLİM</a:t>
            </a:r>
            <a:r>
              <a:rPr sz="1550" b="1" spc="-90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550" b="1" dirty="0">
                <a:solidFill>
                  <a:srgbClr val="19459D"/>
                </a:solidFill>
                <a:latin typeface="Carlito"/>
                <a:cs typeface="Carlito"/>
              </a:rPr>
              <a:t>VE  TAŞIMA</a:t>
            </a:r>
            <a:endParaRPr sz="155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37551" y="2686075"/>
            <a:ext cx="1115060" cy="867410"/>
          </a:xfrm>
          <a:custGeom>
            <a:avLst/>
            <a:gdLst/>
            <a:ahLst/>
            <a:cxnLst/>
            <a:rect l="l" t="t" r="r" b="b"/>
            <a:pathLst>
              <a:path w="1115059" h="867410">
                <a:moveTo>
                  <a:pt x="0" y="144513"/>
                </a:moveTo>
                <a:lnTo>
                  <a:pt x="7367" y="98833"/>
                </a:lnTo>
                <a:lnTo>
                  <a:pt x="27884" y="59162"/>
                </a:lnTo>
                <a:lnTo>
                  <a:pt x="59168" y="27880"/>
                </a:lnTo>
                <a:lnTo>
                  <a:pt x="98838" y="7366"/>
                </a:lnTo>
                <a:lnTo>
                  <a:pt x="144513" y="0"/>
                </a:lnTo>
                <a:lnTo>
                  <a:pt x="970292" y="0"/>
                </a:lnTo>
                <a:lnTo>
                  <a:pt x="1015972" y="7366"/>
                </a:lnTo>
                <a:lnTo>
                  <a:pt x="1055643" y="27880"/>
                </a:lnTo>
                <a:lnTo>
                  <a:pt x="1086925" y="59162"/>
                </a:lnTo>
                <a:lnTo>
                  <a:pt x="1107439" y="98833"/>
                </a:lnTo>
                <a:lnTo>
                  <a:pt x="1114806" y="144513"/>
                </a:lnTo>
                <a:lnTo>
                  <a:pt x="1114806" y="722553"/>
                </a:lnTo>
                <a:lnTo>
                  <a:pt x="1107439" y="768233"/>
                </a:lnTo>
                <a:lnTo>
                  <a:pt x="1086925" y="807904"/>
                </a:lnTo>
                <a:lnTo>
                  <a:pt x="1055643" y="839186"/>
                </a:lnTo>
                <a:lnTo>
                  <a:pt x="1015972" y="859700"/>
                </a:lnTo>
                <a:lnTo>
                  <a:pt x="970292" y="867067"/>
                </a:lnTo>
                <a:lnTo>
                  <a:pt x="144513" y="867067"/>
                </a:lnTo>
                <a:lnTo>
                  <a:pt x="98838" y="859700"/>
                </a:lnTo>
                <a:lnTo>
                  <a:pt x="59168" y="839186"/>
                </a:lnTo>
                <a:lnTo>
                  <a:pt x="27884" y="807904"/>
                </a:lnTo>
                <a:lnTo>
                  <a:pt x="7367" y="768233"/>
                </a:lnTo>
                <a:lnTo>
                  <a:pt x="0" y="722553"/>
                </a:lnTo>
                <a:lnTo>
                  <a:pt x="0" y="144513"/>
                </a:lnTo>
                <a:close/>
              </a:path>
            </a:pathLst>
          </a:custGeom>
          <a:ln w="22021">
            <a:solidFill>
              <a:srgbClr val="F9A4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882574" y="2789805"/>
            <a:ext cx="643255" cy="6553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indent="42545" algn="just">
              <a:lnSpc>
                <a:spcPct val="101600"/>
              </a:lnSpc>
              <a:spcBef>
                <a:spcPts val="110"/>
              </a:spcBef>
            </a:pPr>
            <a:r>
              <a:rPr sz="1350" b="1" spc="10" dirty="0">
                <a:solidFill>
                  <a:srgbClr val="19459D"/>
                </a:solidFill>
                <a:latin typeface="Carlito"/>
                <a:cs typeface="Carlito"/>
              </a:rPr>
              <a:t>4. </a:t>
            </a:r>
            <a:r>
              <a:rPr sz="1350" b="1" spc="15" dirty="0">
                <a:solidFill>
                  <a:srgbClr val="19459D"/>
                </a:solidFill>
                <a:latin typeface="Carlito"/>
                <a:cs typeface="Carlito"/>
              </a:rPr>
              <a:t>Hava  </a:t>
            </a:r>
            <a:r>
              <a:rPr sz="1350" b="1" spc="-35" dirty="0">
                <a:solidFill>
                  <a:srgbClr val="19459D"/>
                </a:solidFill>
                <a:latin typeface="Carlito"/>
                <a:cs typeface="Carlito"/>
              </a:rPr>
              <a:t>taşıMnın  </a:t>
            </a:r>
            <a:r>
              <a:rPr sz="1350" b="1" spc="15" dirty="0">
                <a:solidFill>
                  <a:srgbClr val="19459D"/>
                </a:solidFill>
                <a:latin typeface="Carlito"/>
                <a:cs typeface="Carlito"/>
              </a:rPr>
              <a:t>kontrolü</a:t>
            </a:r>
            <a:endParaRPr sz="1350">
              <a:latin typeface="Carlito"/>
              <a:cs typeface="Carlito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965342" y="2624137"/>
            <a:ext cx="1177290" cy="979169"/>
          </a:xfrm>
          <a:custGeom>
            <a:avLst/>
            <a:gdLst/>
            <a:ahLst/>
            <a:cxnLst/>
            <a:rect l="l" t="t" r="r" b="b"/>
            <a:pathLst>
              <a:path w="1177290" h="979170">
                <a:moveTo>
                  <a:pt x="0" y="0"/>
                </a:moveTo>
                <a:lnTo>
                  <a:pt x="1176743" y="0"/>
                </a:lnTo>
                <a:lnTo>
                  <a:pt x="1176743" y="978547"/>
                </a:lnTo>
                <a:lnTo>
                  <a:pt x="0" y="978547"/>
                </a:lnTo>
                <a:lnTo>
                  <a:pt x="0" y="0"/>
                </a:lnTo>
                <a:close/>
              </a:path>
            </a:pathLst>
          </a:custGeom>
          <a:ln w="22021">
            <a:solidFill>
              <a:srgbClr val="A0C3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107328" y="2625062"/>
            <a:ext cx="910590" cy="9683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R="5080" algn="ctr">
              <a:lnSpc>
                <a:spcPct val="99400"/>
              </a:lnSpc>
              <a:spcBef>
                <a:spcPts val="120"/>
              </a:spcBef>
            </a:pPr>
            <a:r>
              <a:rPr sz="1550" spc="-60" dirty="0">
                <a:solidFill>
                  <a:srgbClr val="19459D"/>
                </a:solidFill>
                <a:latin typeface="Trebuchet MS"/>
                <a:cs typeface="Trebuchet MS"/>
              </a:rPr>
              <a:t>3.Havayolu  </a:t>
            </a:r>
            <a:r>
              <a:rPr sz="1550" spc="-50" dirty="0">
                <a:solidFill>
                  <a:srgbClr val="19459D"/>
                </a:solidFill>
                <a:latin typeface="Trebuchet MS"/>
                <a:cs typeface="Trebuchet MS"/>
              </a:rPr>
              <a:t>Beyan  </a:t>
            </a:r>
            <a:r>
              <a:rPr sz="1550" spc="-55" dirty="0">
                <a:solidFill>
                  <a:srgbClr val="19459D"/>
                </a:solidFill>
                <a:latin typeface="Trebuchet MS"/>
                <a:cs typeface="Trebuchet MS"/>
              </a:rPr>
              <a:t>Formu  </a:t>
            </a:r>
            <a:r>
              <a:rPr sz="1550" spc="-65" dirty="0">
                <a:solidFill>
                  <a:srgbClr val="19459D"/>
                </a:solidFill>
                <a:latin typeface="Trebuchet MS"/>
                <a:cs typeface="Trebuchet MS"/>
              </a:rPr>
              <a:t>verilmesi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575613" y="4048607"/>
            <a:ext cx="1238885" cy="929005"/>
          </a:xfrm>
          <a:custGeom>
            <a:avLst/>
            <a:gdLst/>
            <a:ahLst/>
            <a:cxnLst/>
            <a:rect l="l" t="t" r="r" b="b"/>
            <a:pathLst>
              <a:path w="1238884" h="929004">
                <a:moveTo>
                  <a:pt x="0" y="154838"/>
                </a:moveTo>
                <a:lnTo>
                  <a:pt x="7894" y="105899"/>
                </a:lnTo>
                <a:lnTo>
                  <a:pt x="29876" y="63395"/>
                </a:lnTo>
                <a:lnTo>
                  <a:pt x="63395" y="29876"/>
                </a:lnTo>
                <a:lnTo>
                  <a:pt x="105899" y="7894"/>
                </a:lnTo>
                <a:lnTo>
                  <a:pt x="154838" y="0"/>
                </a:lnTo>
                <a:lnTo>
                  <a:pt x="1083843" y="0"/>
                </a:lnTo>
                <a:lnTo>
                  <a:pt x="1132782" y="7894"/>
                </a:lnTo>
                <a:lnTo>
                  <a:pt x="1175286" y="29876"/>
                </a:lnTo>
                <a:lnTo>
                  <a:pt x="1208805" y="63395"/>
                </a:lnTo>
                <a:lnTo>
                  <a:pt x="1230787" y="105899"/>
                </a:lnTo>
                <a:lnTo>
                  <a:pt x="1238681" y="154838"/>
                </a:lnTo>
                <a:lnTo>
                  <a:pt x="1238681" y="774166"/>
                </a:lnTo>
                <a:lnTo>
                  <a:pt x="1230787" y="823110"/>
                </a:lnTo>
                <a:lnTo>
                  <a:pt x="1208805" y="865615"/>
                </a:lnTo>
                <a:lnTo>
                  <a:pt x="1175286" y="899132"/>
                </a:lnTo>
                <a:lnTo>
                  <a:pt x="1132782" y="921111"/>
                </a:lnTo>
                <a:lnTo>
                  <a:pt x="1083843" y="929005"/>
                </a:lnTo>
                <a:lnTo>
                  <a:pt x="154838" y="929005"/>
                </a:lnTo>
                <a:lnTo>
                  <a:pt x="105899" y="921111"/>
                </a:lnTo>
                <a:lnTo>
                  <a:pt x="63395" y="899132"/>
                </a:lnTo>
                <a:lnTo>
                  <a:pt x="29876" y="865615"/>
                </a:lnTo>
                <a:lnTo>
                  <a:pt x="7894" y="823110"/>
                </a:lnTo>
                <a:lnTo>
                  <a:pt x="0" y="774166"/>
                </a:lnTo>
                <a:lnTo>
                  <a:pt x="0" y="154838"/>
                </a:lnTo>
                <a:close/>
              </a:path>
            </a:pathLst>
          </a:custGeom>
          <a:ln w="220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907349" y="4143677"/>
            <a:ext cx="593090" cy="737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465" marR="5080" indent="-38100" algn="just">
              <a:lnSpc>
                <a:spcPct val="100200"/>
              </a:lnSpc>
              <a:spcBef>
                <a:spcPts val="105"/>
              </a:spcBef>
            </a:pPr>
            <a:r>
              <a:rPr sz="1550" b="1" dirty="0">
                <a:solidFill>
                  <a:srgbClr val="19459D"/>
                </a:solidFill>
                <a:latin typeface="Carlito"/>
                <a:cs typeface="Carlito"/>
              </a:rPr>
              <a:t>5.</a:t>
            </a:r>
            <a:r>
              <a:rPr sz="1550" b="1" spc="-90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550" b="1" spc="5" dirty="0">
                <a:solidFill>
                  <a:srgbClr val="19459D"/>
                </a:solidFill>
                <a:latin typeface="Carlito"/>
                <a:cs typeface="Carlito"/>
              </a:rPr>
              <a:t>Özet  beyan  </a:t>
            </a:r>
            <a:r>
              <a:rPr sz="1550" b="1" dirty="0">
                <a:solidFill>
                  <a:srgbClr val="19459D"/>
                </a:solidFill>
                <a:latin typeface="Carlito"/>
                <a:cs typeface="Carlito"/>
              </a:rPr>
              <a:t>tescili</a:t>
            </a:r>
            <a:endParaRPr sz="1550">
              <a:latin typeface="Carlito"/>
              <a:cs typeface="Carlito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939645" y="2562199"/>
            <a:ext cx="1288415" cy="1288415"/>
          </a:xfrm>
          <a:custGeom>
            <a:avLst/>
            <a:gdLst/>
            <a:ahLst/>
            <a:cxnLst/>
            <a:rect l="l" t="t" r="r" b="b"/>
            <a:pathLst>
              <a:path w="1288414" h="1288414">
                <a:moveTo>
                  <a:pt x="0" y="644105"/>
                </a:moveTo>
                <a:lnTo>
                  <a:pt x="1766" y="596035"/>
                </a:lnTo>
                <a:lnTo>
                  <a:pt x="6983" y="548925"/>
                </a:lnTo>
                <a:lnTo>
                  <a:pt x="15526" y="502898"/>
                </a:lnTo>
                <a:lnTo>
                  <a:pt x="27271" y="458080"/>
                </a:lnTo>
                <a:lnTo>
                  <a:pt x="42092" y="414595"/>
                </a:lnTo>
                <a:lnTo>
                  <a:pt x="59865" y="372568"/>
                </a:lnTo>
                <a:lnTo>
                  <a:pt x="80466" y="332123"/>
                </a:lnTo>
                <a:lnTo>
                  <a:pt x="103770" y="293384"/>
                </a:lnTo>
                <a:lnTo>
                  <a:pt x="129652" y="256477"/>
                </a:lnTo>
                <a:lnTo>
                  <a:pt x="157989" y="221526"/>
                </a:lnTo>
                <a:lnTo>
                  <a:pt x="188655" y="188655"/>
                </a:lnTo>
                <a:lnTo>
                  <a:pt x="221526" y="157989"/>
                </a:lnTo>
                <a:lnTo>
                  <a:pt x="256477" y="129652"/>
                </a:lnTo>
                <a:lnTo>
                  <a:pt x="293384" y="103770"/>
                </a:lnTo>
                <a:lnTo>
                  <a:pt x="332123" y="80466"/>
                </a:lnTo>
                <a:lnTo>
                  <a:pt x="372568" y="59865"/>
                </a:lnTo>
                <a:lnTo>
                  <a:pt x="414595" y="42092"/>
                </a:lnTo>
                <a:lnTo>
                  <a:pt x="458080" y="27271"/>
                </a:lnTo>
                <a:lnTo>
                  <a:pt x="502898" y="15526"/>
                </a:lnTo>
                <a:lnTo>
                  <a:pt x="548925" y="6983"/>
                </a:lnTo>
                <a:lnTo>
                  <a:pt x="596035" y="1766"/>
                </a:lnTo>
                <a:lnTo>
                  <a:pt x="644105" y="0"/>
                </a:lnTo>
                <a:lnTo>
                  <a:pt x="692177" y="1766"/>
                </a:lnTo>
                <a:lnTo>
                  <a:pt x="739289" y="6983"/>
                </a:lnTo>
                <a:lnTo>
                  <a:pt x="785316" y="15526"/>
                </a:lnTo>
                <a:lnTo>
                  <a:pt x="830135" y="27271"/>
                </a:lnTo>
                <a:lnTo>
                  <a:pt x="873621" y="42092"/>
                </a:lnTo>
                <a:lnTo>
                  <a:pt x="915648" y="59865"/>
                </a:lnTo>
                <a:lnTo>
                  <a:pt x="956094" y="80466"/>
                </a:lnTo>
                <a:lnTo>
                  <a:pt x="994832" y="103770"/>
                </a:lnTo>
                <a:lnTo>
                  <a:pt x="1031739" y="129652"/>
                </a:lnTo>
                <a:lnTo>
                  <a:pt x="1066690" y="157989"/>
                </a:lnTo>
                <a:lnTo>
                  <a:pt x="1099561" y="188655"/>
                </a:lnTo>
                <a:lnTo>
                  <a:pt x="1130226" y="221526"/>
                </a:lnTo>
                <a:lnTo>
                  <a:pt x="1158562" y="256477"/>
                </a:lnTo>
                <a:lnTo>
                  <a:pt x="1184444" y="293384"/>
                </a:lnTo>
                <a:lnTo>
                  <a:pt x="1207748" y="332123"/>
                </a:lnTo>
                <a:lnTo>
                  <a:pt x="1228348" y="372568"/>
                </a:lnTo>
                <a:lnTo>
                  <a:pt x="1246121" y="414595"/>
                </a:lnTo>
                <a:lnTo>
                  <a:pt x="1260941" y="458080"/>
                </a:lnTo>
                <a:lnTo>
                  <a:pt x="1272685" y="502898"/>
                </a:lnTo>
                <a:lnTo>
                  <a:pt x="1281228" y="548925"/>
                </a:lnTo>
                <a:lnTo>
                  <a:pt x="1286445" y="596035"/>
                </a:lnTo>
                <a:lnTo>
                  <a:pt x="1288211" y="644105"/>
                </a:lnTo>
                <a:lnTo>
                  <a:pt x="1286445" y="692175"/>
                </a:lnTo>
                <a:lnTo>
                  <a:pt x="1281228" y="739286"/>
                </a:lnTo>
                <a:lnTo>
                  <a:pt x="1272685" y="785313"/>
                </a:lnTo>
                <a:lnTo>
                  <a:pt x="1260941" y="830131"/>
                </a:lnTo>
                <a:lnTo>
                  <a:pt x="1246121" y="873616"/>
                </a:lnTo>
                <a:lnTo>
                  <a:pt x="1228348" y="915643"/>
                </a:lnTo>
                <a:lnTo>
                  <a:pt x="1207748" y="956088"/>
                </a:lnTo>
                <a:lnTo>
                  <a:pt x="1184444" y="994827"/>
                </a:lnTo>
                <a:lnTo>
                  <a:pt x="1158562" y="1031734"/>
                </a:lnTo>
                <a:lnTo>
                  <a:pt x="1130226" y="1066685"/>
                </a:lnTo>
                <a:lnTo>
                  <a:pt x="1099561" y="1099556"/>
                </a:lnTo>
                <a:lnTo>
                  <a:pt x="1066690" y="1130222"/>
                </a:lnTo>
                <a:lnTo>
                  <a:pt x="1031739" y="1158559"/>
                </a:lnTo>
                <a:lnTo>
                  <a:pt x="994832" y="1184441"/>
                </a:lnTo>
                <a:lnTo>
                  <a:pt x="956094" y="1207745"/>
                </a:lnTo>
                <a:lnTo>
                  <a:pt x="915648" y="1228346"/>
                </a:lnTo>
                <a:lnTo>
                  <a:pt x="873621" y="1246119"/>
                </a:lnTo>
                <a:lnTo>
                  <a:pt x="830135" y="1260940"/>
                </a:lnTo>
                <a:lnTo>
                  <a:pt x="785316" y="1272685"/>
                </a:lnTo>
                <a:lnTo>
                  <a:pt x="739289" y="1281227"/>
                </a:lnTo>
                <a:lnTo>
                  <a:pt x="692177" y="1286445"/>
                </a:lnTo>
                <a:lnTo>
                  <a:pt x="644105" y="1288211"/>
                </a:lnTo>
                <a:lnTo>
                  <a:pt x="596035" y="1286445"/>
                </a:lnTo>
                <a:lnTo>
                  <a:pt x="548925" y="1281227"/>
                </a:lnTo>
                <a:lnTo>
                  <a:pt x="502898" y="1272685"/>
                </a:lnTo>
                <a:lnTo>
                  <a:pt x="458080" y="1260940"/>
                </a:lnTo>
                <a:lnTo>
                  <a:pt x="414595" y="1246119"/>
                </a:lnTo>
                <a:lnTo>
                  <a:pt x="372568" y="1228346"/>
                </a:lnTo>
                <a:lnTo>
                  <a:pt x="332123" y="1207745"/>
                </a:lnTo>
                <a:lnTo>
                  <a:pt x="293384" y="1184441"/>
                </a:lnTo>
                <a:lnTo>
                  <a:pt x="256477" y="1158559"/>
                </a:lnTo>
                <a:lnTo>
                  <a:pt x="221526" y="1130222"/>
                </a:lnTo>
                <a:lnTo>
                  <a:pt x="188655" y="1099556"/>
                </a:lnTo>
                <a:lnTo>
                  <a:pt x="157989" y="1066685"/>
                </a:lnTo>
                <a:lnTo>
                  <a:pt x="129652" y="1031734"/>
                </a:lnTo>
                <a:lnTo>
                  <a:pt x="103770" y="994827"/>
                </a:lnTo>
                <a:lnTo>
                  <a:pt x="80466" y="956088"/>
                </a:lnTo>
                <a:lnTo>
                  <a:pt x="59865" y="915643"/>
                </a:lnTo>
                <a:lnTo>
                  <a:pt x="42092" y="873616"/>
                </a:lnTo>
                <a:lnTo>
                  <a:pt x="27271" y="830131"/>
                </a:lnTo>
                <a:lnTo>
                  <a:pt x="15526" y="785313"/>
                </a:lnTo>
                <a:lnTo>
                  <a:pt x="6983" y="739286"/>
                </a:lnTo>
                <a:lnTo>
                  <a:pt x="1766" y="692175"/>
                </a:lnTo>
                <a:lnTo>
                  <a:pt x="0" y="644105"/>
                </a:lnTo>
                <a:close/>
              </a:path>
            </a:pathLst>
          </a:custGeom>
          <a:ln w="22021">
            <a:solidFill>
              <a:srgbClr val="5A92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239327" y="2955782"/>
            <a:ext cx="707390" cy="49466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97790" marR="5080" indent="-98425">
              <a:lnSpc>
                <a:spcPts val="1820"/>
              </a:lnSpc>
              <a:spcBef>
                <a:spcPts val="204"/>
              </a:spcBef>
            </a:pPr>
            <a:r>
              <a:rPr sz="1550" b="1" dirty="0">
                <a:solidFill>
                  <a:srgbClr val="19459D"/>
                </a:solidFill>
                <a:latin typeface="Carlito"/>
                <a:cs typeface="Carlito"/>
              </a:rPr>
              <a:t>1.</a:t>
            </a:r>
            <a:r>
              <a:rPr sz="1550" b="1" spc="-85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550" b="1" spc="5" dirty="0">
                <a:solidFill>
                  <a:srgbClr val="19459D"/>
                </a:solidFill>
                <a:latin typeface="Carlito"/>
                <a:cs typeface="Carlito"/>
              </a:rPr>
              <a:t>SATIN  ALMA</a:t>
            </a:r>
            <a:endParaRPr sz="1550">
              <a:latin typeface="Carlito"/>
              <a:cs typeface="Carlito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291078" y="2922689"/>
            <a:ext cx="5163185" cy="2004695"/>
            <a:chOff x="3291078" y="2922689"/>
            <a:chExt cx="5163185" cy="2004695"/>
          </a:xfrm>
        </p:grpSpPr>
        <p:sp>
          <p:nvSpPr>
            <p:cNvPr id="14" name="object 14"/>
            <p:cNvSpPr/>
            <p:nvPr/>
          </p:nvSpPr>
          <p:spPr>
            <a:xfrm>
              <a:off x="3302190" y="2933801"/>
              <a:ext cx="433705" cy="420370"/>
            </a:xfrm>
            <a:custGeom>
              <a:avLst/>
              <a:gdLst/>
              <a:ahLst/>
              <a:cxnLst/>
              <a:rect l="l" t="t" r="r" b="b"/>
              <a:pathLst>
                <a:path w="433704" h="420370">
                  <a:moveTo>
                    <a:pt x="223456" y="0"/>
                  </a:moveTo>
                  <a:lnTo>
                    <a:pt x="223456" y="105041"/>
                  </a:lnTo>
                  <a:lnTo>
                    <a:pt x="0" y="105041"/>
                  </a:lnTo>
                  <a:lnTo>
                    <a:pt x="0" y="315125"/>
                  </a:lnTo>
                  <a:lnTo>
                    <a:pt x="223456" y="315125"/>
                  </a:lnTo>
                  <a:lnTo>
                    <a:pt x="223456" y="420154"/>
                  </a:lnTo>
                  <a:lnTo>
                    <a:pt x="433539" y="210083"/>
                  </a:lnTo>
                  <a:lnTo>
                    <a:pt x="223456" y="0"/>
                  </a:lnTo>
                  <a:close/>
                </a:path>
              </a:pathLst>
            </a:custGeom>
            <a:solidFill>
              <a:srgbClr val="5A9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302190" y="2933801"/>
              <a:ext cx="433705" cy="420370"/>
            </a:xfrm>
            <a:custGeom>
              <a:avLst/>
              <a:gdLst/>
              <a:ahLst/>
              <a:cxnLst/>
              <a:rect l="l" t="t" r="r" b="b"/>
              <a:pathLst>
                <a:path w="433704" h="420370">
                  <a:moveTo>
                    <a:pt x="0" y="105041"/>
                  </a:moveTo>
                  <a:lnTo>
                    <a:pt x="223456" y="105041"/>
                  </a:lnTo>
                  <a:lnTo>
                    <a:pt x="223456" y="0"/>
                  </a:lnTo>
                  <a:lnTo>
                    <a:pt x="433539" y="210083"/>
                  </a:lnTo>
                  <a:lnTo>
                    <a:pt x="223456" y="420154"/>
                  </a:lnTo>
                  <a:lnTo>
                    <a:pt x="223456" y="315125"/>
                  </a:lnTo>
                  <a:lnTo>
                    <a:pt x="0" y="315125"/>
                  </a:lnTo>
                  <a:lnTo>
                    <a:pt x="0" y="105041"/>
                  </a:lnTo>
                  <a:close/>
                </a:path>
              </a:pathLst>
            </a:custGeom>
            <a:ln w="22021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346001" y="2933801"/>
              <a:ext cx="619760" cy="372110"/>
            </a:xfrm>
            <a:custGeom>
              <a:avLst/>
              <a:gdLst/>
              <a:ahLst/>
              <a:cxnLst/>
              <a:rect l="l" t="t" r="r" b="b"/>
              <a:pathLst>
                <a:path w="619760" h="372110">
                  <a:moveTo>
                    <a:pt x="433539" y="0"/>
                  </a:moveTo>
                  <a:lnTo>
                    <a:pt x="433539" y="92900"/>
                  </a:lnTo>
                  <a:lnTo>
                    <a:pt x="0" y="92900"/>
                  </a:lnTo>
                  <a:lnTo>
                    <a:pt x="0" y="278701"/>
                  </a:lnTo>
                  <a:lnTo>
                    <a:pt x="433539" y="278701"/>
                  </a:lnTo>
                  <a:lnTo>
                    <a:pt x="433539" y="371602"/>
                  </a:lnTo>
                  <a:lnTo>
                    <a:pt x="619340" y="185801"/>
                  </a:lnTo>
                  <a:lnTo>
                    <a:pt x="433539" y="0"/>
                  </a:lnTo>
                  <a:close/>
                </a:path>
              </a:pathLst>
            </a:custGeom>
            <a:solidFill>
              <a:srgbClr val="5A9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346001" y="2933801"/>
              <a:ext cx="619760" cy="372110"/>
            </a:xfrm>
            <a:custGeom>
              <a:avLst/>
              <a:gdLst/>
              <a:ahLst/>
              <a:cxnLst/>
              <a:rect l="l" t="t" r="r" b="b"/>
              <a:pathLst>
                <a:path w="619760" h="372110">
                  <a:moveTo>
                    <a:pt x="0" y="92900"/>
                  </a:moveTo>
                  <a:lnTo>
                    <a:pt x="433539" y="92900"/>
                  </a:lnTo>
                  <a:lnTo>
                    <a:pt x="433539" y="0"/>
                  </a:lnTo>
                  <a:lnTo>
                    <a:pt x="619340" y="185801"/>
                  </a:lnTo>
                  <a:lnTo>
                    <a:pt x="433539" y="371602"/>
                  </a:lnTo>
                  <a:lnTo>
                    <a:pt x="433539" y="278701"/>
                  </a:lnTo>
                  <a:lnTo>
                    <a:pt x="0" y="278701"/>
                  </a:lnTo>
                  <a:lnTo>
                    <a:pt x="0" y="92900"/>
                  </a:lnTo>
                  <a:close/>
                </a:path>
              </a:pathLst>
            </a:custGeom>
            <a:ln w="22021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018210" y="2933801"/>
              <a:ext cx="557530" cy="358775"/>
            </a:xfrm>
            <a:custGeom>
              <a:avLst/>
              <a:gdLst/>
              <a:ahLst/>
              <a:cxnLst/>
              <a:rect l="l" t="t" r="r" b="b"/>
              <a:pathLst>
                <a:path w="557529" h="358775">
                  <a:moveTo>
                    <a:pt x="378294" y="0"/>
                  </a:moveTo>
                  <a:lnTo>
                    <a:pt x="378294" y="89560"/>
                  </a:lnTo>
                  <a:lnTo>
                    <a:pt x="0" y="89560"/>
                  </a:lnTo>
                  <a:lnTo>
                    <a:pt x="0" y="268668"/>
                  </a:lnTo>
                  <a:lnTo>
                    <a:pt x="378294" y="268668"/>
                  </a:lnTo>
                  <a:lnTo>
                    <a:pt x="378294" y="358228"/>
                  </a:lnTo>
                  <a:lnTo>
                    <a:pt x="557403" y="179120"/>
                  </a:lnTo>
                  <a:lnTo>
                    <a:pt x="378294" y="0"/>
                  </a:lnTo>
                  <a:close/>
                </a:path>
              </a:pathLst>
            </a:custGeom>
            <a:solidFill>
              <a:srgbClr val="5A9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018210" y="2933801"/>
              <a:ext cx="557530" cy="358775"/>
            </a:xfrm>
            <a:custGeom>
              <a:avLst/>
              <a:gdLst/>
              <a:ahLst/>
              <a:cxnLst/>
              <a:rect l="l" t="t" r="r" b="b"/>
              <a:pathLst>
                <a:path w="557529" h="358775">
                  <a:moveTo>
                    <a:pt x="0" y="89560"/>
                  </a:moveTo>
                  <a:lnTo>
                    <a:pt x="378294" y="89560"/>
                  </a:lnTo>
                  <a:lnTo>
                    <a:pt x="378294" y="0"/>
                  </a:lnTo>
                  <a:lnTo>
                    <a:pt x="557403" y="179120"/>
                  </a:lnTo>
                  <a:lnTo>
                    <a:pt x="378294" y="358228"/>
                  </a:lnTo>
                  <a:lnTo>
                    <a:pt x="378294" y="268668"/>
                  </a:lnTo>
                  <a:lnTo>
                    <a:pt x="0" y="268668"/>
                  </a:lnTo>
                  <a:lnTo>
                    <a:pt x="0" y="89560"/>
                  </a:lnTo>
                  <a:close/>
                </a:path>
              </a:pathLst>
            </a:custGeom>
            <a:ln w="22021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009153" y="3491204"/>
              <a:ext cx="433705" cy="495934"/>
            </a:xfrm>
            <a:custGeom>
              <a:avLst/>
              <a:gdLst/>
              <a:ahLst/>
              <a:cxnLst/>
              <a:rect l="l" t="t" r="r" b="b"/>
              <a:pathLst>
                <a:path w="433704" h="495935">
                  <a:moveTo>
                    <a:pt x="325158" y="0"/>
                  </a:moveTo>
                  <a:lnTo>
                    <a:pt x="108381" y="0"/>
                  </a:lnTo>
                  <a:lnTo>
                    <a:pt x="108381" y="278701"/>
                  </a:lnTo>
                  <a:lnTo>
                    <a:pt x="0" y="278701"/>
                  </a:lnTo>
                  <a:lnTo>
                    <a:pt x="216763" y="495465"/>
                  </a:lnTo>
                  <a:lnTo>
                    <a:pt x="433539" y="278701"/>
                  </a:lnTo>
                  <a:lnTo>
                    <a:pt x="325158" y="278701"/>
                  </a:lnTo>
                  <a:lnTo>
                    <a:pt x="325158" y="0"/>
                  </a:lnTo>
                  <a:close/>
                </a:path>
              </a:pathLst>
            </a:custGeom>
            <a:solidFill>
              <a:srgbClr val="5A9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009153" y="3491204"/>
              <a:ext cx="433705" cy="495934"/>
            </a:xfrm>
            <a:custGeom>
              <a:avLst/>
              <a:gdLst/>
              <a:ahLst/>
              <a:cxnLst/>
              <a:rect l="l" t="t" r="r" b="b"/>
              <a:pathLst>
                <a:path w="433704" h="495935">
                  <a:moveTo>
                    <a:pt x="0" y="278701"/>
                  </a:moveTo>
                  <a:lnTo>
                    <a:pt x="108381" y="278701"/>
                  </a:lnTo>
                  <a:lnTo>
                    <a:pt x="108381" y="0"/>
                  </a:lnTo>
                  <a:lnTo>
                    <a:pt x="325158" y="0"/>
                  </a:lnTo>
                  <a:lnTo>
                    <a:pt x="325158" y="278701"/>
                  </a:lnTo>
                  <a:lnTo>
                    <a:pt x="433539" y="278701"/>
                  </a:lnTo>
                  <a:lnTo>
                    <a:pt x="216763" y="495465"/>
                  </a:lnTo>
                  <a:lnTo>
                    <a:pt x="0" y="278701"/>
                  </a:lnTo>
                  <a:close/>
                </a:path>
              </a:pathLst>
            </a:custGeom>
            <a:ln w="22021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275006" y="4234408"/>
              <a:ext cx="1053465" cy="681355"/>
            </a:xfrm>
            <a:custGeom>
              <a:avLst/>
              <a:gdLst/>
              <a:ahLst/>
              <a:cxnLst/>
              <a:rect l="l" t="t" r="r" b="b"/>
              <a:pathLst>
                <a:path w="1053465" h="681354">
                  <a:moveTo>
                    <a:pt x="0" y="113550"/>
                  </a:moveTo>
                  <a:lnTo>
                    <a:pt x="8923" y="69351"/>
                  </a:lnTo>
                  <a:lnTo>
                    <a:pt x="33258" y="33258"/>
                  </a:lnTo>
                  <a:lnTo>
                    <a:pt x="69351" y="8923"/>
                  </a:lnTo>
                  <a:lnTo>
                    <a:pt x="113550" y="0"/>
                  </a:lnTo>
                  <a:lnTo>
                    <a:pt x="939330" y="0"/>
                  </a:lnTo>
                  <a:lnTo>
                    <a:pt x="983527" y="8923"/>
                  </a:lnTo>
                  <a:lnTo>
                    <a:pt x="1019616" y="33258"/>
                  </a:lnTo>
                  <a:lnTo>
                    <a:pt x="1043946" y="69351"/>
                  </a:lnTo>
                  <a:lnTo>
                    <a:pt x="1052868" y="113550"/>
                  </a:lnTo>
                  <a:lnTo>
                    <a:pt x="1052868" y="567728"/>
                  </a:lnTo>
                  <a:lnTo>
                    <a:pt x="1043946" y="611927"/>
                  </a:lnTo>
                  <a:lnTo>
                    <a:pt x="1019616" y="648020"/>
                  </a:lnTo>
                  <a:lnTo>
                    <a:pt x="983527" y="672355"/>
                  </a:lnTo>
                  <a:lnTo>
                    <a:pt x="939330" y="681278"/>
                  </a:lnTo>
                  <a:lnTo>
                    <a:pt x="113550" y="681278"/>
                  </a:lnTo>
                  <a:lnTo>
                    <a:pt x="69351" y="672355"/>
                  </a:lnTo>
                  <a:lnTo>
                    <a:pt x="33258" y="648020"/>
                  </a:lnTo>
                  <a:lnTo>
                    <a:pt x="8923" y="611927"/>
                  </a:lnTo>
                  <a:lnTo>
                    <a:pt x="0" y="567728"/>
                  </a:lnTo>
                  <a:lnTo>
                    <a:pt x="0" y="113550"/>
                  </a:lnTo>
                  <a:close/>
                </a:path>
              </a:pathLst>
            </a:custGeom>
            <a:ln w="22021">
              <a:solidFill>
                <a:srgbClr val="C969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6459920" y="4324525"/>
            <a:ext cx="701675" cy="49466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R="5080" indent="38100">
              <a:lnSpc>
                <a:spcPts val="1820"/>
              </a:lnSpc>
              <a:spcBef>
                <a:spcPts val="204"/>
              </a:spcBef>
            </a:pPr>
            <a:r>
              <a:rPr sz="1550" b="1" dirty="0">
                <a:solidFill>
                  <a:srgbClr val="19459D"/>
                </a:solidFill>
                <a:latin typeface="Carlito"/>
                <a:cs typeface="Carlito"/>
              </a:rPr>
              <a:t>6. Varış  bildirimi</a:t>
            </a:r>
            <a:endParaRPr sz="1550">
              <a:latin typeface="Carlito"/>
              <a:cs typeface="Carlito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744237" y="4023845"/>
            <a:ext cx="2842895" cy="1077595"/>
            <a:chOff x="4744237" y="4023845"/>
            <a:chExt cx="2842895" cy="1077595"/>
          </a:xfrm>
        </p:grpSpPr>
        <p:sp>
          <p:nvSpPr>
            <p:cNvPr id="25" name="object 25"/>
            <p:cNvSpPr/>
            <p:nvPr/>
          </p:nvSpPr>
          <p:spPr>
            <a:xfrm>
              <a:off x="7327874" y="4358271"/>
              <a:ext cx="248285" cy="420370"/>
            </a:xfrm>
            <a:custGeom>
              <a:avLst/>
              <a:gdLst/>
              <a:ahLst/>
              <a:cxnLst/>
              <a:rect l="l" t="t" r="r" b="b"/>
              <a:pathLst>
                <a:path w="248284" h="420370">
                  <a:moveTo>
                    <a:pt x="123863" y="0"/>
                  </a:moveTo>
                  <a:lnTo>
                    <a:pt x="0" y="210083"/>
                  </a:lnTo>
                  <a:lnTo>
                    <a:pt x="123863" y="420166"/>
                  </a:lnTo>
                  <a:lnTo>
                    <a:pt x="123863" y="315125"/>
                  </a:lnTo>
                  <a:lnTo>
                    <a:pt x="247738" y="315125"/>
                  </a:lnTo>
                  <a:lnTo>
                    <a:pt x="247738" y="105041"/>
                  </a:lnTo>
                  <a:lnTo>
                    <a:pt x="123863" y="105041"/>
                  </a:lnTo>
                  <a:lnTo>
                    <a:pt x="123863" y="0"/>
                  </a:lnTo>
                  <a:close/>
                </a:path>
              </a:pathLst>
            </a:custGeom>
            <a:solidFill>
              <a:srgbClr val="5A9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327874" y="4358271"/>
              <a:ext cx="248285" cy="420370"/>
            </a:xfrm>
            <a:custGeom>
              <a:avLst/>
              <a:gdLst/>
              <a:ahLst/>
              <a:cxnLst/>
              <a:rect l="l" t="t" r="r" b="b"/>
              <a:pathLst>
                <a:path w="248284" h="420370">
                  <a:moveTo>
                    <a:pt x="0" y="210083"/>
                  </a:moveTo>
                  <a:lnTo>
                    <a:pt x="123863" y="0"/>
                  </a:lnTo>
                  <a:lnTo>
                    <a:pt x="123863" y="105041"/>
                  </a:lnTo>
                  <a:lnTo>
                    <a:pt x="247738" y="105041"/>
                  </a:lnTo>
                  <a:lnTo>
                    <a:pt x="247738" y="315125"/>
                  </a:lnTo>
                  <a:lnTo>
                    <a:pt x="123863" y="315125"/>
                  </a:lnTo>
                  <a:lnTo>
                    <a:pt x="123863" y="420166"/>
                  </a:lnTo>
                  <a:lnTo>
                    <a:pt x="0" y="210083"/>
                  </a:lnTo>
                  <a:close/>
                </a:path>
              </a:pathLst>
            </a:custGeom>
            <a:ln w="22021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744237" y="4023845"/>
              <a:ext cx="1203528" cy="107740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788598" y="4048607"/>
              <a:ext cx="1114805" cy="99094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88598" y="4048607"/>
              <a:ext cx="1115060" cy="991235"/>
            </a:xfrm>
            <a:custGeom>
              <a:avLst/>
              <a:gdLst/>
              <a:ahLst/>
              <a:cxnLst/>
              <a:rect l="l" t="t" r="r" b="b"/>
              <a:pathLst>
                <a:path w="1115060" h="991235">
                  <a:moveTo>
                    <a:pt x="0" y="247738"/>
                  </a:moveTo>
                  <a:lnTo>
                    <a:pt x="247738" y="247738"/>
                  </a:lnTo>
                  <a:lnTo>
                    <a:pt x="247738" y="0"/>
                  </a:lnTo>
                  <a:lnTo>
                    <a:pt x="867067" y="0"/>
                  </a:lnTo>
                  <a:lnTo>
                    <a:pt x="867067" y="247738"/>
                  </a:lnTo>
                  <a:lnTo>
                    <a:pt x="1114806" y="247738"/>
                  </a:lnTo>
                  <a:lnTo>
                    <a:pt x="1114806" y="743204"/>
                  </a:lnTo>
                  <a:lnTo>
                    <a:pt x="867067" y="743204"/>
                  </a:lnTo>
                  <a:lnTo>
                    <a:pt x="867067" y="990942"/>
                  </a:lnTo>
                  <a:lnTo>
                    <a:pt x="247738" y="990942"/>
                  </a:lnTo>
                  <a:lnTo>
                    <a:pt x="247738" y="743204"/>
                  </a:lnTo>
                  <a:lnTo>
                    <a:pt x="0" y="743204"/>
                  </a:lnTo>
                  <a:lnTo>
                    <a:pt x="0" y="247738"/>
                  </a:lnTo>
                  <a:close/>
                </a:path>
              </a:pathLst>
            </a:custGeom>
            <a:ln w="8255">
              <a:solidFill>
                <a:srgbClr val="C865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5084860" y="4293562"/>
            <a:ext cx="540385" cy="49466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R="5080" indent="19050">
              <a:lnSpc>
                <a:spcPts val="1820"/>
              </a:lnSpc>
              <a:spcBef>
                <a:spcPts val="204"/>
              </a:spcBef>
            </a:pPr>
            <a:r>
              <a:rPr sz="1550" b="1" dirty="0">
                <a:solidFill>
                  <a:srgbClr val="19459D"/>
                </a:solidFill>
                <a:latin typeface="Carlito"/>
                <a:cs typeface="Carlito"/>
              </a:rPr>
              <a:t>7.Risk  analizi</a:t>
            </a:r>
            <a:endParaRPr sz="1550">
              <a:latin typeface="Carlito"/>
              <a:cs typeface="Carlito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2452471" y="4085102"/>
            <a:ext cx="2007235" cy="1016635"/>
            <a:chOff x="2452471" y="4085102"/>
            <a:chExt cx="2007235" cy="1016635"/>
          </a:xfrm>
        </p:grpSpPr>
        <p:sp>
          <p:nvSpPr>
            <p:cNvPr id="32" name="object 32"/>
            <p:cNvSpPr/>
            <p:nvPr/>
          </p:nvSpPr>
          <p:spPr>
            <a:xfrm>
              <a:off x="2452471" y="4085102"/>
              <a:ext cx="2007082" cy="101614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497048" y="4110545"/>
              <a:ext cx="1919947" cy="92900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497048" y="4110545"/>
              <a:ext cx="1920239" cy="929005"/>
            </a:xfrm>
            <a:custGeom>
              <a:avLst/>
              <a:gdLst/>
              <a:ahLst/>
              <a:cxnLst/>
              <a:rect l="l" t="t" r="r" b="b"/>
              <a:pathLst>
                <a:path w="1920239" h="929004">
                  <a:moveTo>
                    <a:pt x="0" y="464502"/>
                  </a:moveTo>
                  <a:lnTo>
                    <a:pt x="232257" y="0"/>
                  </a:lnTo>
                  <a:lnTo>
                    <a:pt x="1687690" y="0"/>
                  </a:lnTo>
                  <a:lnTo>
                    <a:pt x="1919947" y="464502"/>
                  </a:lnTo>
                  <a:lnTo>
                    <a:pt x="1687690" y="929004"/>
                  </a:lnTo>
                  <a:lnTo>
                    <a:pt x="232257" y="929004"/>
                  </a:lnTo>
                  <a:lnTo>
                    <a:pt x="0" y="464502"/>
                  </a:lnTo>
                  <a:close/>
                </a:path>
              </a:pathLst>
            </a:custGeom>
            <a:ln w="8255">
              <a:solidFill>
                <a:srgbClr val="5690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2917393" y="4324525"/>
            <a:ext cx="1097915" cy="49466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14960" marR="5080" indent="-315595">
              <a:lnSpc>
                <a:spcPts val="1820"/>
              </a:lnSpc>
              <a:spcBef>
                <a:spcPts val="204"/>
              </a:spcBef>
            </a:pPr>
            <a:r>
              <a:rPr sz="1550" b="1" dirty="0">
                <a:solidFill>
                  <a:srgbClr val="19459D"/>
                </a:solidFill>
                <a:latin typeface="Carlito"/>
                <a:cs typeface="Carlito"/>
              </a:rPr>
              <a:t>8.Özet</a:t>
            </a:r>
            <a:r>
              <a:rPr sz="1550" b="1" spc="-65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550" b="1" spc="5" dirty="0">
                <a:solidFill>
                  <a:srgbClr val="19459D"/>
                </a:solidFill>
                <a:latin typeface="Carlito"/>
                <a:cs typeface="Carlito"/>
              </a:rPr>
              <a:t>beyan  </a:t>
            </a:r>
            <a:r>
              <a:rPr sz="1550" b="1" dirty="0">
                <a:solidFill>
                  <a:srgbClr val="19459D"/>
                </a:solidFill>
                <a:latin typeface="Carlito"/>
                <a:cs typeface="Carlito"/>
              </a:rPr>
              <a:t>onayı</a:t>
            </a:r>
            <a:endParaRPr sz="1550">
              <a:latin typeface="Carlito"/>
              <a:cs typeface="Carlito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2981401" y="4391386"/>
            <a:ext cx="3334385" cy="2133600"/>
            <a:chOff x="2981401" y="4391386"/>
            <a:chExt cx="3334385" cy="2133600"/>
          </a:xfrm>
        </p:grpSpPr>
        <p:sp>
          <p:nvSpPr>
            <p:cNvPr id="37" name="object 37"/>
            <p:cNvSpPr/>
            <p:nvPr/>
          </p:nvSpPr>
          <p:spPr>
            <a:xfrm>
              <a:off x="5731560" y="4456252"/>
              <a:ext cx="583750" cy="34231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936170" y="4606556"/>
              <a:ext cx="339090" cy="5715"/>
            </a:xfrm>
            <a:custGeom>
              <a:avLst/>
              <a:gdLst/>
              <a:ahLst/>
              <a:cxnLst/>
              <a:rect l="l" t="t" r="r" b="b"/>
              <a:pathLst>
                <a:path w="339089" h="5714">
                  <a:moveTo>
                    <a:pt x="-16516" y="2825"/>
                  </a:moveTo>
                  <a:lnTo>
                    <a:pt x="355352" y="2825"/>
                  </a:lnTo>
                </a:path>
              </a:pathLst>
            </a:custGeom>
            <a:ln w="38684">
              <a:solidFill>
                <a:srgbClr val="5A92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903404" y="4533996"/>
              <a:ext cx="149235" cy="14835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059593" y="4391386"/>
              <a:ext cx="706264" cy="34232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263961" y="4544174"/>
              <a:ext cx="462915" cy="1905"/>
            </a:xfrm>
            <a:custGeom>
              <a:avLst/>
              <a:gdLst/>
              <a:ahLst/>
              <a:cxnLst/>
              <a:rect l="l" t="t" r="r" b="b"/>
              <a:pathLst>
                <a:path w="462914" h="1904">
                  <a:moveTo>
                    <a:pt x="462699" y="1282"/>
                  </a:moveTo>
                  <a:lnTo>
                    <a:pt x="0" y="0"/>
                  </a:lnTo>
                </a:path>
              </a:pathLst>
            </a:custGeom>
            <a:ln w="33032">
              <a:solidFill>
                <a:srgbClr val="5A92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231195" y="4470256"/>
              <a:ext cx="148417" cy="14838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992513" y="5163413"/>
              <a:ext cx="748030" cy="867410"/>
            </a:xfrm>
            <a:custGeom>
              <a:avLst/>
              <a:gdLst/>
              <a:ahLst/>
              <a:cxnLst/>
              <a:rect l="l" t="t" r="r" b="b"/>
              <a:pathLst>
                <a:path w="748029" h="867410">
                  <a:moveTo>
                    <a:pt x="186918" y="0"/>
                  </a:moveTo>
                  <a:lnTo>
                    <a:pt x="0" y="0"/>
                  </a:lnTo>
                  <a:lnTo>
                    <a:pt x="0" y="773620"/>
                  </a:lnTo>
                  <a:lnTo>
                    <a:pt x="560743" y="773620"/>
                  </a:lnTo>
                  <a:lnTo>
                    <a:pt x="560743" y="867067"/>
                  </a:lnTo>
                  <a:lnTo>
                    <a:pt x="747661" y="680161"/>
                  </a:lnTo>
                  <a:lnTo>
                    <a:pt x="560743" y="493242"/>
                  </a:lnTo>
                  <a:lnTo>
                    <a:pt x="560743" y="586701"/>
                  </a:lnTo>
                  <a:lnTo>
                    <a:pt x="186918" y="586701"/>
                  </a:lnTo>
                  <a:lnTo>
                    <a:pt x="186918" y="0"/>
                  </a:lnTo>
                  <a:close/>
                </a:path>
              </a:pathLst>
            </a:custGeom>
            <a:solidFill>
              <a:srgbClr val="5A9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992513" y="5163413"/>
              <a:ext cx="748030" cy="867410"/>
            </a:xfrm>
            <a:custGeom>
              <a:avLst/>
              <a:gdLst/>
              <a:ahLst/>
              <a:cxnLst/>
              <a:rect l="l" t="t" r="r" b="b"/>
              <a:pathLst>
                <a:path w="748029" h="867410">
                  <a:moveTo>
                    <a:pt x="186918" y="0"/>
                  </a:moveTo>
                  <a:lnTo>
                    <a:pt x="186918" y="586701"/>
                  </a:lnTo>
                  <a:lnTo>
                    <a:pt x="560743" y="586701"/>
                  </a:lnTo>
                  <a:lnTo>
                    <a:pt x="560743" y="493242"/>
                  </a:lnTo>
                  <a:lnTo>
                    <a:pt x="747661" y="680161"/>
                  </a:lnTo>
                  <a:lnTo>
                    <a:pt x="560743" y="867067"/>
                  </a:lnTo>
                  <a:lnTo>
                    <a:pt x="560743" y="773620"/>
                  </a:lnTo>
                  <a:lnTo>
                    <a:pt x="0" y="773620"/>
                  </a:lnTo>
                  <a:lnTo>
                    <a:pt x="0" y="0"/>
                  </a:lnTo>
                  <a:lnTo>
                    <a:pt x="186918" y="0"/>
                  </a:lnTo>
                  <a:close/>
                </a:path>
              </a:pathLst>
            </a:custGeom>
            <a:ln w="22021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753307" y="5508437"/>
              <a:ext cx="2068334" cy="1016157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797655" y="5535015"/>
              <a:ext cx="1981873" cy="929017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797655" y="5535015"/>
              <a:ext cx="1982470" cy="929005"/>
            </a:xfrm>
            <a:custGeom>
              <a:avLst/>
              <a:gdLst/>
              <a:ahLst/>
              <a:cxnLst/>
              <a:rect l="l" t="t" r="r" b="b"/>
              <a:pathLst>
                <a:path w="1982470" h="929004">
                  <a:moveTo>
                    <a:pt x="0" y="154838"/>
                  </a:moveTo>
                  <a:lnTo>
                    <a:pt x="7893" y="105899"/>
                  </a:lnTo>
                  <a:lnTo>
                    <a:pt x="29872" y="63395"/>
                  </a:lnTo>
                  <a:lnTo>
                    <a:pt x="63389" y="29876"/>
                  </a:lnTo>
                  <a:lnTo>
                    <a:pt x="105894" y="7894"/>
                  </a:lnTo>
                  <a:lnTo>
                    <a:pt x="154838" y="0"/>
                  </a:lnTo>
                  <a:lnTo>
                    <a:pt x="1827047" y="0"/>
                  </a:lnTo>
                  <a:lnTo>
                    <a:pt x="1875986" y="7894"/>
                  </a:lnTo>
                  <a:lnTo>
                    <a:pt x="1918490" y="29876"/>
                  </a:lnTo>
                  <a:lnTo>
                    <a:pt x="1952009" y="63395"/>
                  </a:lnTo>
                  <a:lnTo>
                    <a:pt x="1973991" y="105899"/>
                  </a:lnTo>
                  <a:lnTo>
                    <a:pt x="1981885" y="154838"/>
                  </a:lnTo>
                  <a:lnTo>
                    <a:pt x="1981885" y="774166"/>
                  </a:lnTo>
                  <a:lnTo>
                    <a:pt x="1973991" y="823110"/>
                  </a:lnTo>
                  <a:lnTo>
                    <a:pt x="1952009" y="865615"/>
                  </a:lnTo>
                  <a:lnTo>
                    <a:pt x="1918490" y="899132"/>
                  </a:lnTo>
                  <a:lnTo>
                    <a:pt x="1875986" y="921111"/>
                  </a:lnTo>
                  <a:lnTo>
                    <a:pt x="1827047" y="929004"/>
                  </a:lnTo>
                  <a:lnTo>
                    <a:pt x="154838" y="929004"/>
                  </a:lnTo>
                  <a:lnTo>
                    <a:pt x="105894" y="921111"/>
                  </a:lnTo>
                  <a:lnTo>
                    <a:pt x="63389" y="899132"/>
                  </a:lnTo>
                  <a:lnTo>
                    <a:pt x="29872" y="865615"/>
                  </a:lnTo>
                  <a:lnTo>
                    <a:pt x="7893" y="823110"/>
                  </a:lnTo>
                  <a:lnTo>
                    <a:pt x="0" y="774166"/>
                  </a:lnTo>
                  <a:lnTo>
                    <a:pt x="0" y="154838"/>
                  </a:lnTo>
                  <a:close/>
                </a:path>
              </a:pathLst>
            </a:custGeom>
            <a:ln w="8255">
              <a:solidFill>
                <a:srgbClr val="9DC2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4081625" y="5630085"/>
            <a:ext cx="1430020" cy="73723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631825">
              <a:lnSpc>
                <a:spcPts val="1839"/>
              </a:lnSpc>
              <a:spcBef>
                <a:spcPts val="110"/>
              </a:spcBef>
            </a:pPr>
            <a:r>
              <a:rPr sz="1550" b="1" dirty="0">
                <a:solidFill>
                  <a:srgbClr val="19459D"/>
                </a:solidFill>
                <a:latin typeface="Carlito"/>
                <a:cs typeface="Carlito"/>
              </a:rPr>
              <a:t>9.</a:t>
            </a:r>
            <a:endParaRPr sz="1550">
              <a:latin typeface="Carlito"/>
              <a:cs typeface="Carlito"/>
            </a:endParaRPr>
          </a:p>
          <a:p>
            <a:pPr marL="157480" indent="-158115">
              <a:lnSpc>
                <a:spcPts val="1839"/>
              </a:lnSpc>
              <a:buSzPct val="93548"/>
              <a:buFont typeface="Wingdings"/>
              <a:buChar char=""/>
              <a:tabLst>
                <a:tab pos="158115" algn="l"/>
              </a:tabLst>
            </a:pPr>
            <a:r>
              <a:rPr sz="1550" b="1" dirty="0">
                <a:solidFill>
                  <a:srgbClr val="19459D"/>
                </a:solidFill>
                <a:latin typeface="Carlito"/>
                <a:cs typeface="Carlito"/>
              </a:rPr>
              <a:t>Geçici</a:t>
            </a:r>
            <a:r>
              <a:rPr sz="1550" b="1" spc="-100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550" b="1" dirty="0">
                <a:solidFill>
                  <a:srgbClr val="19459D"/>
                </a:solidFill>
                <a:latin typeface="Carlito"/>
                <a:cs typeface="Carlito"/>
              </a:rPr>
              <a:t>depolma</a:t>
            </a:r>
            <a:endParaRPr sz="1550">
              <a:latin typeface="Carlito"/>
              <a:cs typeface="Carlito"/>
            </a:endParaRPr>
          </a:p>
          <a:p>
            <a:pPr marL="448945" lvl="1" indent="-158750">
              <a:lnSpc>
                <a:spcPct val="100000"/>
              </a:lnSpc>
              <a:spcBef>
                <a:spcPts val="45"/>
              </a:spcBef>
              <a:buSzPct val="93548"/>
              <a:buFont typeface="Wingdings"/>
              <a:buChar char=""/>
              <a:tabLst>
                <a:tab pos="449580" algn="l"/>
              </a:tabLst>
            </a:pPr>
            <a:r>
              <a:rPr sz="1550" b="1" spc="5" dirty="0">
                <a:solidFill>
                  <a:srgbClr val="19459D"/>
                </a:solidFill>
                <a:latin typeface="Carlito"/>
                <a:cs typeface="Carlito"/>
              </a:rPr>
              <a:t>Antrepo</a:t>
            </a:r>
            <a:endParaRPr sz="1550">
              <a:latin typeface="Carlito"/>
              <a:cs typeface="Carlito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5830455" y="5259802"/>
            <a:ext cx="2964180" cy="1438275"/>
            <a:chOff x="5830455" y="5259802"/>
            <a:chExt cx="2964180" cy="1438275"/>
          </a:xfrm>
        </p:grpSpPr>
        <p:sp>
          <p:nvSpPr>
            <p:cNvPr id="50" name="object 50"/>
            <p:cNvSpPr/>
            <p:nvPr/>
          </p:nvSpPr>
          <p:spPr>
            <a:xfrm>
              <a:off x="5841466" y="5782767"/>
              <a:ext cx="805180" cy="495934"/>
            </a:xfrm>
            <a:custGeom>
              <a:avLst/>
              <a:gdLst/>
              <a:ahLst/>
              <a:cxnLst/>
              <a:rect l="l" t="t" r="r" b="b"/>
              <a:pathLst>
                <a:path w="805179" h="495935">
                  <a:moveTo>
                    <a:pt x="557403" y="0"/>
                  </a:moveTo>
                  <a:lnTo>
                    <a:pt x="557403" y="123863"/>
                  </a:lnTo>
                  <a:lnTo>
                    <a:pt x="0" y="123863"/>
                  </a:lnTo>
                  <a:lnTo>
                    <a:pt x="0" y="371601"/>
                  </a:lnTo>
                  <a:lnTo>
                    <a:pt x="557403" y="371601"/>
                  </a:lnTo>
                  <a:lnTo>
                    <a:pt x="557403" y="495465"/>
                  </a:lnTo>
                  <a:lnTo>
                    <a:pt x="805141" y="247726"/>
                  </a:lnTo>
                  <a:lnTo>
                    <a:pt x="557403" y="0"/>
                  </a:lnTo>
                  <a:close/>
                </a:path>
              </a:pathLst>
            </a:custGeom>
            <a:solidFill>
              <a:srgbClr val="5A9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841466" y="5782767"/>
              <a:ext cx="805180" cy="495934"/>
            </a:xfrm>
            <a:custGeom>
              <a:avLst/>
              <a:gdLst/>
              <a:ahLst/>
              <a:cxnLst/>
              <a:rect l="l" t="t" r="r" b="b"/>
              <a:pathLst>
                <a:path w="805179" h="495935">
                  <a:moveTo>
                    <a:pt x="0" y="123863"/>
                  </a:moveTo>
                  <a:lnTo>
                    <a:pt x="557403" y="123863"/>
                  </a:lnTo>
                  <a:lnTo>
                    <a:pt x="557403" y="0"/>
                  </a:lnTo>
                  <a:lnTo>
                    <a:pt x="805141" y="247726"/>
                  </a:lnTo>
                  <a:lnTo>
                    <a:pt x="557403" y="495465"/>
                  </a:lnTo>
                  <a:lnTo>
                    <a:pt x="557403" y="371601"/>
                  </a:lnTo>
                  <a:lnTo>
                    <a:pt x="0" y="371601"/>
                  </a:lnTo>
                  <a:lnTo>
                    <a:pt x="0" y="123863"/>
                  </a:lnTo>
                  <a:close/>
                </a:path>
              </a:pathLst>
            </a:custGeom>
            <a:ln w="22021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664845" y="5259802"/>
              <a:ext cx="2129599" cy="143774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708546" y="5287289"/>
              <a:ext cx="2043798" cy="1350137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708546" y="5287276"/>
              <a:ext cx="2044064" cy="1350645"/>
            </a:xfrm>
            <a:custGeom>
              <a:avLst/>
              <a:gdLst/>
              <a:ahLst/>
              <a:cxnLst/>
              <a:rect l="l" t="t" r="r" b="b"/>
              <a:pathLst>
                <a:path w="2044065" h="1350645">
                  <a:moveTo>
                    <a:pt x="0" y="675081"/>
                  </a:moveTo>
                  <a:lnTo>
                    <a:pt x="337540" y="0"/>
                  </a:lnTo>
                  <a:lnTo>
                    <a:pt x="1706270" y="0"/>
                  </a:lnTo>
                  <a:lnTo>
                    <a:pt x="2043811" y="675081"/>
                  </a:lnTo>
                  <a:lnTo>
                    <a:pt x="1706270" y="1350162"/>
                  </a:lnTo>
                  <a:lnTo>
                    <a:pt x="337540" y="1350162"/>
                  </a:lnTo>
                  <a:lnTo>
                    <a:pt x="0" y="675081"/>
                  </a:lnTo>
                  <a:close/>
                </a:path>
              </a:pathLst>
            </a:custGeom>
            <a:ln w="8255">
              <a:solidFill>
                <a:srgbClr val="4BB9C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7191815" y="5421169"/>
            <a:ext cx="1096010" cy="10737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indent="30480">
              <a:lnSpc>
                <a:spcPct val="101600"/>
              </a:lnSpc>
              <a:spcBef>
                <a:spcPts val="110"/>
              </a:spcBef>
            </a:pPr>
            <a:r>
              <a:rPr sz="1350" b="1" spc="15" dirty="0">
                <a:solidFill>
                  <a:srgbClr val="19459D"/>
                </a:solidFill>
                <a:latin typeface="Carlito"/>
                <a:cs typeface="Carlito"/>
              </a:rPr>
              <a:t>10. </a:t>
            </a:r>
            <a:r>
              <a:rPr sz="1350" b="1" spc="10" dirty="0">
                <a:solidFill>
                  <a:srgbClr val="19459D"/>
                </a:solidFill>
                <a:latin typeface="Carlito"/>
                <a:cs typeface="Carlito"/>
              </a:rPr>
              <a:t>Gümrükçe  </a:t>
            </a:r>
            <a:r>
              <a:rPr sz="1350" b="1" spc="15" dirty="0">
                <a:solidFill>
                  <a:srgbClr val="19459D"/>
                </a:solidFill>
                <a:latin typeface="Carlito"/>
                <a:cs typeface="Carlito"/>
              </a:rPr>
              <a:t>onaylanmış</a:t>
            </a:r>
            <a:r>
              <a:rPr sz="1350" b="1" spc="-50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350" b="1" spc="10" dirty="0">
                <a:solidFill>
                  <a:srgbClr val="19459D"/>
                </a:solidFill>
                <a:latin typeface="Carlito"/>
                <a:cs typeface="Carlito"/>
              </a:rPr>
              <a:t>bir</a:t>
            </a:r>
            <a:endParaRPr sz="1350">
              <a:latin typeface="Carlito"/>
              <a:cs typeface="Carlito"/>
            </a:endParaRPr>
          </a:p>
          <a:p>
            <a:pPr marL="17145" marR="22860" algn="ctr">
              <a:lnSpc>
                <a:spcPct val="101600"/>
              </a:lnSpc>
            </a:pPr>
            <a:r>
              <a:rPr sz="1350" b="1" spc="15" dirty="0">
                <a:solidFill>
                  <a:srgbClr val="19459D"/>
                </a:solidFill>
                <a:latin typeface="Carlito"/>
                <a:cs typeface="Carlito"/>
              </a:rPr>
              <a:t>işlem veya  kullanıma</a:t>
            </a:r>
            <a:r>
              <a:rPr sz="1350" b="1" spc="-75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350" b="1" spc="15" dirty="0">
                <a:solidFill>
                  <a:srgbClr val="19459D"/>
                </a:solidFill>
                <a:latin typeface="Carlito"/>
                <a:cs typeface="Carlito"/>
              </a:rPr>
              <a:t>tabi  tutma</a:t>
            </a:r>
            <a:endParaRPr sz="135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66393" y="1966861"/>
            <a:ext cx="8114030" cy="4888230"/>
            <a:chOff x="1066393" y="1966861"/>
            <a:chExt cx="8114030" cy="4888230"/>
          </a:xfrm>
        </p:grpSpPr>
        <p:sp>
          <p:nvSpPr>
            <p:cNvPr id="3" name="object 3"/>
            <p:cNvSpPr/>
            <p:nvPr/>
          </p:nvSpPr>
          <p:spPr>
            <a:xfrm>
              <a:off x="1066393" y="1966861"/>
              <a:ext cx="8114030" cy="4888230"/>
            </a:xfrm>
            <a:custGeom>
              <a:avLst/>
              <a:gdLst/>
              <a:ahLst/>
              <a:cxnLst/>
              <a:rect l="l" t="t" r="r" b="b"/>
              <a:pathLst>
                <a:path w="8114030" h="4888230">
                  <a:moveTo>
                    <a:pt x="8113610" y="0"/>
                  </a:moveTo>
                  <a:lnTo>
                    <a:pt x="0" y="0"/>
                  </a:lnTo>
                  <a:lnTo>
                    <a:pt x="0" y="4887747"/>
                  </a:lnTo>
                  <a:lnTo>
                    <a:pt x="8113610" y="4887747"/>
                  </a:lnTo>
                  <a:lnTo>
                    <a:pt x="8113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11789" y="2058708"/>
              <a:ext cx="7846059" cy="4751070"/>
            </a:xfrm>
            <a:custGeom>
              <a:avLst/>
              <a:gdLst/>
              <a:ahLst/>
              <a:cxnLst/>
              <a:rect l="l" t="t" r="r" b="b"/>
              <a:pathLst>
                <a:path w="7846059" h="4751070">
                  <a:moveTo>
                    <a:pt x="0" y="0"/>
                  </a:moveTo>
                  <a:lnTo>
                    <a:pt x="7845513" y="0"/>
                  </a:lnTo>
                  <a:lnTo>
                    <a:pt x="7845513" y="4750612"/>
                  </a:lnTo>
                  <a:lnTo>
                    <a:pt x="0" y="4750612"/>
                  </a:lnTo>
                  <a:lnTo>
                    <a:pt x="0" y="0"/>
                  </a:lnTo>
                  <a:close/>
                </a:path>
              </a:pathLst>
            </a:custGeom>
            <a:ln w="242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431946" y="2331123"/>
            <a:ext cx="1430655" cy="953769"/>
          </a:xfrm>
          <a:prstGeom prst="rect">
            <a:avLst/>
          </a:prstGeom>
          <a:ln w="24218">
            <a:solidFill>
              <a:srgbClr val="C96962"/>
            </a:solidFill>
          </a:ln>
        </p:spPr>
        <p:txBody>
          <a:bodyPr vert="horz" wrap="square" lIns="0" tIns="229870" rIns="0" bIns="0" rtlCol="0">
            <a:spAutoFit/>
          </a:bodyPr>
          <a:lstStyle/>
          <a:p>
            <a:pPr marL="355600" marR="149225" indent="-194310">
              <a:lnSpc>
                <a:spcPts val="2000"/>
              </a:lnSpc>
              <a:spcBef>
                <a:spcPts val="1810"/>
              </a:spcBef>
            </a:pPr>
            <a:r>
              <a:rPr sz="1700" b="1" spc="5" dirty="0">
                <a:solidFill>
                  <a:srgbClr val="19459D"/>
                </a:solidFill>
                <a:latin typeface="Carlito"/>
                <a:cs typeface="Carlito"/>
              </a:rPr>
              <a:t>2.TESLİM</a:t>
            </a:r>
            <a:r>
              <a:rPr sz="1700" b="1" spc="-70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700" b="1" dirty="0">
                <a:solidFill>
                  <a:srgbClr val="19459D"/>
                </a:solidFill>
                <a:latin typeface="Carlito"/>
                <a:cs typeface="Carlito"/>
              </a:rPr>
              <a:t>VE  TAŞIMA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165288" y="2182533"/>
            <a:ext cx="1727835" cy="1114425"/>
            <a:chOff x="7165288" y="2182533"/>
            <a:chExt cx="1727835" cy="1114425"/>
          </a:xfrm>
        </p:grpSpPr>
        <p:sp>
          <p:nvSpPr>
            <p:cNvPr id="7" name="object 7"/>
            <p:cNvSpPr/>
            <p:nvPr/>
          </p:nvSpPr>
          <p:spPr>
            <a:xfrm>
              <a:off x="7177671" y="2194915"/>
              <a:ext cx="1703070" cy="1089660"/>
            </a:xfrm>
            <a:custGeom>
              <a:avLst/>
              <a:gdLst/>
              <a:ahLst/>
              <a:cxnLst/>
              <a:rect l="l" t="t" r="r" b="b"/>
              <a:pathLst>
                <a:path w="1703070" h="1089660">
                  <a:moveTo>
                    <a:pt x="1520977" y="0"/>
                  </a:moveTo>
                  <a:lnTo>
                    <a:pt x="181610" y="0"/>
                  </a:lnTo>
                  <a:lnTo>
                    <a:pt x="133329" y="6486"/>
                  </a:lnTo>
                  <a:lnTo>
                    <a:pt x="89946" y="24794"/>
                  </a:lnTo>
                  <a:lnTo>
                    <a:pt x="53190" y="53190"/>
                  </a:lnTo>
                  <a:lnTo>
                    <a:pt x="24794" y="89946"/>
                  </a:lnTo>
                  <a:lnTo>
                    <a:pt x="6486" y="133329"/>
                  </a:lnTo>
                  <a:lnTo>
                    <a:pt x="0" y="181610"/>
                  </a:lnTo>
                  <a:lnTo>
                    <a:pt x="0" y="908050"/>
                  </a:lnTo>
                  <a:lnTo>
                    <a:pt x="6486" y="956326"/>
                  </a:lnTo>
                  <a:lnTo>
                    <a:pt x="24794" y="999708"/>
                  </a:lnTo>
                  <a:lnTo>
                    <a:pt x="53190" y="1036464"/>
                  </a:lnTo>
                  <a:lnTo>
                    <a:pt x="89946" y="1064863"/>
                  </a:lnTo>
                  <a:lnTo>
                    <a:pt x="133329" y="1083172"/>
                  </a:lnTo>
                  <a:lnTo>
                    <a:pt x="181610" y="1089660"/>
                  </a:lnTo>
                  <a:lnTo>
                    <a:pt x="1520977" y="1089660"/>
                  </a:lnTo>
                  <a:lnTo>
                    <a:pt x="1569258" y="1083172"/>
                  </a:lnTo>
                  <a:lnTo>
                    <a:pt x="1612644" y="1064863"/>
                  </a:lnTo>
                  <a:lnTo>
                    <a:pt x="1649402" y="1036464"/>
                  </a:lnTo>
                  <a:lnTo>
                    <a:pt x="1677802" y="999708"/>
                  </a:lnTo>
                  <a:lnTo>
                    <a:pt x="1696112" y="956326"/>
                  </a:lnTo>
                  <a:lnTo>
                    <a:pt x="1702600" y="908050"/>
                  </a:lnTo>
                  <a:lnTo>
                    <a:pt x="1702600" y="181610"/>
                  </a:lnTo>
                  <a:lnTo>
                    <a:pt x="1696112" y="133329"/>
                  </a:lnTo>
                  <a:lnTo>
                    <a:pt x="1677802" y="89946"/>
                  </a:lnTo>
                  <a:lnTo>
                    <a:pt x="1649402" y="53190"/>
                  </a:lnTo>
                  <a:lnTo>
                    <a:pt x="1612644" y="24794"/>
                  </a:lnTo>
                  <a:lnTo>
                    <a:pt x="1569258" y="6486"/>
                  </a:lnTo>
                  <a:lnTo>
                    <a:pt x="15209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177671" y="2194915"/>
              <a:ext cx="1703070" cy="1089660"/>
            </a:xfrm>
            <a:custGeom>
              <a:avLst/>
              <a:gdLst/>
              <a:ahLst/>
              <a:cxnLst/>
              <a:rect l="l" t="t" r="r" b="b"/>
              <a:pathLst>
                <a:path w="1703070" h="1089660">
                  <a:moveTo>
                    <a:pt x="0" y="181610"/>
                  </a:moveTo>
                  <a:lnTo>
                    <a:pt x="6486" y="133329"/>
                  </a:lnTo>
                  <a:lnTo>
                    <a:pt x="24794" y="89946"/>
                  </a:lnTo>
                  <a:lnTo>
                    <a:pt x="53190" y="53190"/>
                  </a:lnTo>
                  <a:lnTo>
                    <a:pt x="89946" y="24794"/>
                  </a:lnTo>
                  <a:lnTo>
                    <a:pt x="133329" y="6486"/>
                  </a:lnTo>
                  <a:lnTo>
                    <a:pt x="181610" y="0"/>
                  </a:lnTo>
                  <a:lnTo>
                    <a:pt x="1520990" y="0"/>
                  </a:lnTo>
                  <a:lnTo>
                    <a:pt x="1569266" y="6486"/>
                  </a:lnTo>
                  <a:lnTo>
                    <a:pt x="1612648" y="24794"/>
                  </a:lnTo>
                  <a:lnTo>
                    <a:pt x="1649404" y="53190"/>
                  </a:lnTo>
                  <a:lnTo>
                    <a:pt x="1677803" y="89946"/>
                  </a:lnTo>
                  <a:lnTo>
                    <a:pt x="1696112" y="133329"/>
                  </a:lnTo>
                  <a:lnTo>
                    <a:pt x="1702600" y="181610"/>
                  </a:lnTo>
                  <a:lnTo>
                    <a:pt x="1702600" y="908050"/>
                  </a:lnTo>
                  <a:lnTo>
                    <a:pt x="1696112" y="956326"/>
                  </a:lnTo>
                  <a:lnTo>
                    <a:pt x="1677803" y="999708"/>
                  </a:lnTo>
                  <a:lnTo>
                    <a:pt x="1649404" y="1036464"/>
                  </a:lnTo>
                  <a:lnTo>
                    <a:pt x="1612648" y="1064863"/>
                  </a:lnTo>
                  <a:lnTo>
                    <a:pt x="1569266" y="1083172"/>
                  </a:lnTo>
                  <a:lnTo>
                    <a:pt x="1520990" y="1089660"/>
                  </a:lnTo>
                  <a:lnTo>
                    <a:pt x="181610" y="1089660"/>
                  </a:lnTo>
                  <a:lnTo>
                    <a:pt x="133329" y="1083172"/>
                  </a:lnTo>
                  <a:lnTo>
                    <a:pt x="89946" y="1064863"/>
                  </a:lnTo>
                  <a:lnTo>
                    <a:pt x="53190" y="1036464"/>
                  </a:lnTo>
                  <a:lnTo>
                    <a:pt x="24794" y="999708"/>
                  </a:lnTo>
                  <a:lnTo>
                    <a:pt x="6486" y="956326"/>
                  </a:lnTo>
                  <a:lnTo>
                    <a:pt x="0" y="908050"/>
                  </a:lnTo>
                  <a:lnTo>
                    <a:pt x="0" y="181610"/>
                  </a:lnTo>
                  <a:close/>
                </a:path>
              </a:pathLst>
            </a:custGeom>
            <a:ln w="24218">
              <a:solidFill>
                <a:srgbClr val="F9A4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354163" y="2378350"/>
            <a:ext cx="1369695" cy="71818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R="5080" algn="ctr">
              <a:lnSpc>
                <a:spcPct val="100600"/>
              </a:lnSpc>
              <a:spcBef>
                <a:spcPts val="115"/>
              </a:spcBef>
            </a:pPr>
            <a:r>
              <a:rPr sz="1500" b="1" spc="10" dirty="0">
                <a:solidFill>
                  <a:srgbClr val="19459D"/>
                </a:solidFill>
                <a:latin typeface="Carlito"/>
                <a:cs typeface="Carlito"/>
              </a:rPr>
              <a:t>4.Kurum</a:t>
            </a:r>
            <a:r>
              <a:rPr sz="1500" b="1" spc="-40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500" b="1" spc="5" dirty="0">
                <a:solidFill>
                  <a:srgbClr val="19459D"/>
                </a:solidFill>
                <a:latin typeface="Carlito"/>
                <a:cs typeface="Carlito"/>
              </a:rPr>
              <a:t>izinleri/  </a:t>
            </a:r>
            <a:r>
              <a:rPr sz="1500" b="1" spc="10" dirty="0">
                <a:solidFill>
                  <a:srgbClr val="19459D"/>
                </a:solidFill>
                <a:latin typeface="Carlito"/>
                <a:cs typeface="Carlito"/>
              </a:rPr>
              <a:t>uygunluk  değerlendirmesi</a:t>
            </a:r>
            <a:endParaRPr sz="1500">
              <a:latin typeface="Carlito"/>
              <a:cs typeface="Carlito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06961" y="2263013"/>
            <a:ext cx="1362075" cy="1076325"/>
          </a:xfrm>
          <a:prstGeom prst="rect">
            <a:avLst/>
          </a:prstGeom>
          <a:ln w="24218">
            <a:solidFill>
              <a:srgbClr val="A0C374"/>
            </a:solidFill>
          </a:ln>
        </p:spPr>
        <p:txBody>
          <a:bodyPr vert="horz" wrap="square" lIns="0" tIns="74930" rIns="0" bIns="0" rtlCol="0">
            <a:spAutoFit/>
          </a:bodyPr>
          <a:lstStyle/>
          <a:p>
            <a:pPr marL="96520" marR="83820" algn="ctr">
              <a:lnSpc>
                <a:spcPct val="100600"/>
              </a:lnSpc>
              <a:spcBef>
                <a:spcPts val="590"/>
              </a:spcBef>
            </a:pPr>
            <a:r>
              <a:rPr sz="1500" b="1" spc="5" dirty="0">
                <a:solidFill>
                  <a:srgbClr val="19459D"/>
                </a:solidFill>
                <a:latin typeface="Carlito"/>
                <a:cs typeface="Carlito"/>
              </a:rPr>
              <a:t>3.Sınır  gümrüğünde  </a:t>
            </a:r>
            <a:r>
              <a:rPr sz="1500" b="1" spc="10" dirty="0">
                <a:solidFill>
                  <a:srgbClr val="19459D"/>
                </a:solidFill>
                <a:latin typeface="Carlito"/>
                <a:cs typeface="Carlito"/>
              </a:rPr>
              <a:t>kontrol</a:t>
            </a:r>
            <a:r>
              <a:rPr sz="1500" b="1" dirty="0">
                <a:solidFill>
                  <a:srgbClr val="19459D"/>
                </a:solidFill>
                <a:latin typeface="Carlito"/>
                <a:cs typeface="Carlito"/>
              </a:rPr>
              <a:t>(</a:t>
            </a:r>
            <a:r>
              <a:rPr sz="1500" b="1" spc="10" dirty="0">
                <a:solidFill>
                  <a:srgbClr val="19459D"/>
                </a:solidFill>
                <a:latin typeface="Carlito"/>
                <a:cs typeface="Carlito"/>
              </a:rPr>
              <a:t>kantar</a:t>
            </a:r>
            <a:endParaRPr sz="1500">
              <a:latin typeface="Carlito"/>
              <a:cs typeface="Carlito"/>
            </a:endParaRPr>
          </a:p>
          <a:p>
            <a:pPr marL="5080" algn="ctr">
              <a:lnSpc>
                <a:spcPct val="100000"/>
              </a:lnSpc>
              <a:spcBef>
                <a:spcPts val="10"/>
              </a:spcBef>
            </a:pPr>
            <a:r>
              <a:rPr sz="1500" b="1" spc="10" dirty="0">
                <a:solidFill>
                  <a:srgbClr val="19459D"/>
                </a:solidFill>
                <a:latin typeface="Carlito"/>
                <a:cs typeface="Carlito"/>
              </a:rPr>
              <a:t>/x-rey)</a:t>
            </a:r>
            <a:endParaRPr sz="1500">
              <a:latin typeface="Carlito"/>
              <a:cs typeface="Carlito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7165288" y="3817023"/>
            <a:ext cx="1795780" cy="1114425"/>
            <a:chOff x="7165288" y="3817023"/>
            <a:chExt cx="1795780" cy="1114425"/>
          </a:xfrm>
        </p:grpSpPr>
        <p:sp>
          <p:nvSpPr>
            <p:cNvPr id="12" name="object 12"/>
            <p:cNvSpPr/>
            <p:nvPr/>
          </p:nvSpPr>
          <p:spPr>
            <a:xfrm>
              <a:off x="7177671" y="3829405"/>
              <a:ext cx="1771014" cy="1089660"/>
            </a:xfrm>
            <a:custGeom>
              <a:avLst/>
              <a:gdLst/>
              <a:ahLst/>
              <a:cxnLst/>
              <a:rect l="l" t="t" r="r" b="b"/>
              <a:pathLst>
                <a:path w="1771015" h="1089660">
                  <a:moveTo>
                    <a:pt x="1589087" y="0"/>
                  </a:moveTo>
                  <a:lnTo>
                    <a:pt x="181610" y="0"/>
                  </a:lnTo>
                  <a:lnTo>
                    <a:pt x="133329" y="6486"/>
                  </a:lnTo>
                  <a:lnTo>
                    <a:pt x="89946" y="24794"/>
                  </a:lnTo>
                  <a:lnTo>
                    <a:pt x="53190" y="53190"/>
                  </a:lnTo>
                  <a:lnTo>
                    <a:pt x="24794" y="89946"/>
                  </a:lnTo>
                  <a:lnTo>
                    <a:pt x="6486" y="133329"/>
                  </a:lnTo>
                  <a:lnTo>
                    <a:pt x="0" y="181610"/>
                  </a:lnTo>
                  <a:lnTo>
                    <a:pt x="0" y="908050"/>
                  </a:lnTo>
                  <a:lnTo>
                    <a:pt x="6486" y="956326"/>
                  </a:lnTo>
                  <a:lnTo>
                    <a:pt x="24794" y="999708"/>
                  </a:lnTo>
                  <a:lnTo>
                    <a:pt x="53190" y="1036464"/>
                  </a:lnTo>
                  <a:lnTo>
                    <a:pt x="89946" y="1064863"/>
                  </a:lnTo>
                  <a:lnTo>
                    <a:pt x="133329" y="1083172"/>
                  </a:lnTo>
                  <a:lnTo>
                    <a:pt x="181610" y="1089660"/>
                  </a:lnTo>
                  <a:lnTo>
                    <a:pt x="1589087" y="1089660"/>
                  </a:lnTo>
                  <a:lnTo>
                    <a:pt x="1637368" y="1083172"/>
                  </a:lnTo>
                  <a:lnTo>
                    <a:pt x="1680751" y="1064863"/>
                  </a:lnTo>
                  <a:lnTo>
                    <a:pt x="1717506" y="1036464"/>
                  </a:lnTo>
                  <a:lnTo>
                    <a:pt x="1745903" y="999708"/>
                  </a:lnTo>
                  <a:lnTo>
                    <a:pt x="1764210" y="956326"/>
                  </a:lnTo>
                  <a:lnTo>
                    <a:pt x="1770697" y="908050"/>
                  </a:lnTo>
                  <a:lnTo>
                    <a:pt x="1770697" y="181610"/>
                  </a:lnTo>
                  <a:lnTo>
                    <a:pt x="1764210" y="133329"/>
                  </a:lnTo>
                  <a:lnTo>
                    <a:pt x="1745903" y="89946"/>
                  </a:lnTo>
                  <a:lnTo>
                    <a:pt x="1717506" y="53190"/>
                  </a:lnTo>
                  <a:lnTo>
                    <a:pt x="1680751" y="24794"/>
                  </a:lnTo>
                  <a:lnTo>
                    <a:pt x="1637368" y="6486"/>
                  </a:lnTo>
                  <a:lnTo>
                    <a:pt x="15890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77671" y="3829405"/>
              <a:ext cx="1771014" cy="1089660"/>
            </a:xfrm>
            <a:custGeom>
              <a:avLst/>
              <a:gdLst/>
              <a:ahLst/>
              <a:cxnLst/>
              <a:rect l="l" t="t" r="r" b="b"/>
              <a:pathLst>
                <a:path w="1771015" h="1089660">
                  <a:moveTo>
                    <a:pt x="0" y="181610"/>
                  </a:moveTo>
                  <a:lnTo>
                    <a:pt x="6486" y="133329"/>
                  </a:lnTo>
                  <a:lnTo>
                    <a:pt x="24794" y="89946"/>
                  </a:lnTo>
                  <a:lnTo>
                    <a:pt x="53190" y="53190"/>
                  </a:lnTo>
                  <a:lnTo>
                    <a:pt x="89946" y="24794"/>
                  </a:lnTo>
                  <a:lnTo>
                    <a:pt x="133329" y="6486"/>
                  </a:lnTo>
                  <a:lnTo>
                    <a:pt x="181610" y="0"/>
                  </a:lnTo>
                  <a:lnTo>
                    <a:pt x="1589087" y="0"/>
                  </a:lnTo>
                  <a:lnTo>
                    <a:pt x="1637368" y="6486"/>
                  </a:lnTo>
                  <a:lnTo>
                    <a:pt x="1680751" y="24794"/>
                  </a:lnTo>
                  <a:lnTo>
                    <a:pt x="1717506" y="53190"/>
                  </a:lnTo>
                  <a:lnTo>
                    <a:pt x="1745903" y="89946"/>
                  </a:lnTo>
                  <a:lnTo>
                    <a:pt x="1764210" y="133329"/>
                  </a:lnTo>
                  <a:lnTo>
                    <a:pt x="1770697" y="181610"/>
                  </a:lnTo>
                  <a:lnTo>
                    <a:pt x="1770697" y="908050"/>
                  </a:lnTo>
                  <a:lnTo>
                    <a:pt x="1764210" y="956326"/>
                  </a:lnTo>
                  <a:lnTo>
                    <a:pt x="1745903" y="999708"/>
                  </a:lnTo>
                  <a:lnTo>
                    <a:pt x="1717506" y="1036464"/>
                  </a:lnTo>
                  <a:lnTo>
                    <a:pt x="1680751" y="1064863"/>
                  </a:lnTo>
                  <a:lnTo>
                    <a:pt x="1637368" y="1083172"/>
                  </a:lnTo>
                  <a:lnTo>
                    <a:pt x="1589087" y="1089660"/>
                  </a:lnTo>
                  <a:lnTo>
                    <a:pt x="181610" y="1089660"/>
                  </a:lnTo>
                  <a:lnTo>
                    <a:pt x="133329" y="1083172"/>
                  </a:lnTo>
                  <a:lnTo>
                    <a:pt x="89946" y="1064863"/>
                  </a:lnTo>
                  <a:lnTo>
                    <a:pt x="53190" y="1036464"/>
                  </a:lnTo>
                  <a:lnTo>
                    <a:pt x="24794" y="999708"/>
                  </a:lnTo>
                  <a:lnTo>
                    <a:pt x="6486" y="956326"/>
                  </a:lnTo>
                  <a:lnTo>
                    <a:pt x="0" y="908050"/>
                  </a:lnTo>
                  <a:lnTo>
                    <a:pt x="0" y="181610"/>
                  </a:lnTo>
                  <a:close/>
                </a:path>
              </a:pathLst>
            </a:custGeom>
            <a:ln w="242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319471" y="3969259"/>
            <a:ext cx="1504950" cy="8077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R="4445" algn="ctr">
              <a:lnSpc>
                <a:spcPts val="2020"/>
              </a:lnSpc>
              <a:spcBef>
                <a:spcPts val="114"/>
              </a:spcBef>
            </a:pPr>
            <a:r>
              <a:rPr sz="1700" b="1" spc="5" dirty="0">
                <a:solidFill>
                  <a:srgbClr val="19459D"/>
                </a:solidFill>
                <a:latin typeface="Carlito"/>
                <a:cs typeface="Carlito"/>
              </a:rPr>
              <a:t>5.</a:t>
            </a:r>
            <a:endParaRPr sz="1700">
              <a:latin typeface="Carlito"/>
              <a:cs typeface="Carlito"/>
            </a:endParaRPr>
          </a:p>
          <a:p>
            <a:pPr marR="5080" algn="ctr">
              <a:lnSpc>
                <a:spcPts val="2100"/>
              </a:lnSpc>
            </a:pPr>
            <a:r>
              <a:rPr sz="1700" b="1" dirty="0">
                <a:solidFill>
                  <a:srgbClr val="19459D"/>
                </a:solidFill>
                <a:latin typeface="Carlito"/>
                <a:cs typeface="Carlito"/>
              </a:rPr>
              <a:t>Muayene/varış  gümrüğüne</a:t>
            </a:r>
            <a:r>
              <a:rPr sz="1700" b="1" spc="-55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700" b="1" spc="5" dirty="0">
                <a:solidFill>
                  <a:srgbClr val="19459D"/>
                </a:solidFill>
                <a:latin typeface="Carlito"/>
                <a:cs typeface="Carlito"/>
              </a:rPr>
              <a:t>sevk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376451" y="2182533"/>
            <a:ext cx="1441450" cy="1441450"/>
            <a:chOff x="1376451" y="2182533"/>
            <a:chExt cx="1441450" cy="1441450"/>
          </a:xfrm>
        </p:grpSpPr>
        <p:sp>
          <p:nvSpPr>
            <p:cNvPr id="16" name="object 16"/>
            <p:cNvSpPr/>
            <p:nvPr/>
          </p:nvSpPr>
          <p:spPr>
            <a:xfrm>
              <a:off x="1388833" y="2194915"/>
              <a:ext cx="1416685" cy="1416685"/>
            </a:xfrm>
            <a:custGeom>
              <a:avLst/>
              <a:gdLst/>
              <a:ahLst/>
              <a:cxnLst/>
              <a:rect l="l" t="t" r="r" b="b"/>
              <a:pathLst>
                <a:path w="1416685" h="1416685">
                  <a:moveTo>
                    <a:pt x="708279" y="0"/>
                  </a:moveTo>
                  <a:lnTo>
                    <a:pt x="659785" y="1634"/>
                  </a:lnTo>
                  <a:lnTo>
                    <a:pt x="612169" y="6465"/>
                  </a:lnTo>
                  <a:lnTo>
                    <a:pt x="565535" y="14389"/>
                  </a:lnTo>
                  <a:lnTo>
                    <a:pt x="519990" y="25300"/>
                  </a:lnTo>
                  <a:lnTo>
                    <a:pt x="475637" y="39092"/>
                  </a:lnTo>
                  <a:lnTo>
                    <a:pt x="432584" y="55659"/>
                  </a:lnTo>
                  <a:lnTo>
                    <a:pt x="390935" y="74897"/>
                  </a:lnTo>
                  <a:lnTo>
                    <a:pt x="350796" y="96700"/>
                  </a:lnTo>
                  <a:lnTo>
                    <a:pt x="312273" y="120962"/>
                  </a:lnTo>
                  <a:lnTo>
                    <a:pt x="275470" y="147578"/>
                  </a:lnTo>
                  <a:lnTo>
                    <a:pt x="240494" y="176442"/>
                  </a:lnTo>
                  <a:lnTo>
                    <a:pt x="207449" y="207449"/>
                  </a:lnTo>
                  <a:lnTo>
                    <a:pt x="176442" y="240494"/>
                  </a:lnTo>
                  <a:lnTo>
                    <a:pt x="147578" y="275470"/>
                  </a:lnTo>
                  <a:lnTo>
                    <a:pt x="120962" y="312273"/>
                  </a:lnTo>
                  <a:lnTo>
                    <a:pt x="96700" y="350796"/>
                  </a:lnTo>
                  <a:lnTo>
                    <a:pt x="74897" y="390935"/>
                  </a:lnTo>
                  <a:lnTo>
                    <a:pt x="55659" y="432584"/>
                  </a:lnTo>
                  <a:lnTo>
                    <a:pt x="39092" y="475637"/>
                  </a:lnTo>
                  <a:lnTo>
                    <a:pt x="25300" y="519990"/>
                  </a:lnTo>
                  <a:lnTo>
                    <a:pt x="14389" y="565535"/>
                  </a:lnTo>
                  <a:lnTo>
                    <a:pt x="6465" y="612169"/>
                  </a:lnTo>
                  <a:lnTo>
                    <a:pt x="1634" y="659785"/>
                  </a:lnTo>
                  <a:lnTo>
                    <a:pt x="0" y="708278"/>
                  </a:lnTo>
                  <a:lnTo>
                    <a:pt x="1634" y="756772"/>
                  </a:lnTo>
                  <a:lnTo>
                    <a:pt x="6465" y="804388"/>
                  </a:lnTo>
                  <a:lnTo>
                    <a:pt x="14389" y="851022"/>
                  </a:lnTo>
                  <a:lnTo>
                    <a:pt x="25300" y="896567"/>
                  </a:lnTo>
                  <a:lnTo>
                    <a:pt x="39092" y="940920"/>
                  </a:lnTo>
                  <a:lnTo>
                    <a:pt x="55659" y="983973"/>
                  </a:lnTo>
                  <a:lnTo>
                    <a:pt x="74897" y="1025622"/>
                  </a:lnTo>
                  <a:lnTo>
                    <a:pt x="96700" y="1065761"/>
                  </a:lnTo>
                  <a:lnTo>
                    <a:pt x="120962" y="1104284"/>
                  </a:lnTo>
                  <a:lnTo>
                    <a:pt x="147578" y="1141087"/>
                  </a:lnTo>
                  <a:lnTo>
                    <a:pt x="176442" y="1176063"/>
                  </a:lnTo>
                  <a:lnTo>
                    <a:pt x="207449" y="1209108"/>
                  </a:lnTo>
                  <a:lnTo>
                    <a:pt x="240494" y="1240115"/>
                  </a:lnTo>
                  <a:lnTo>
                    <a:pt x="275470" y="1268979"/>
                  </a:lnTo>
                  <a:lnTo>
                    <a:pt x="312273" y="1295595"/>
                  </a:lnTo>
                  <a:lnTo>
                    <a:pt x="350796" y="1319857"/>
                  </a:lnTo>
                  <a:lnTo>
                    <a:pt x="390935" y="1341660"/>
                  </a:lnTo>
                  <a:lnTo>
                    <a:pt x="432584" y="1360898"/>
                  </a:lnTo>
                  <a:lnTo>
                    <a:pt x="475637" y="1377465"/>
                  </a:lnTo>
                  <a:lnTo>
                    <a:pt x="519990" y="1391257"/>
                  </a:lnTo>
                  <a:lnTo>
                    <a:pt x="565535" y="1402168"/>
                  </a:lnTo>
                  <a:lnTo>
                    <a:pt x="612169" y="1410092"/>
                  </a:lnTo>
                  <a:lnTo>
                    <a:pt x="659785" y="1414923"/>
                  </a:lnTo>
                  <a:lnTo>
                    <a:pt x="708279" y="1416558"/>
                  </a:lnTo>
                  <a:lnTo>
                    <a:pt x="756772" y="1414923"/>
                  </a:lnTo>
                  <a:lnTo>
                    <a:pt x="804388" y="1410092"/>
                  </a:lnTo>
                  <a:lnTo>
                    <a:pt x="851022" y="1402168"/>
                  </a:lnTo>
                  <a:lnTo>
                    <a:pt x="896567" y="1391257"/>
                  </a:lnTo>
                  <a:lnTo>
                    <a:pt x="940920" y="1377465"/>
                  </a:lnTo>
                  <a:lnTo>
                    <a:pt x="983973" y="1360898"/>
                  </a:lnTo>
                  <a:lnTo>
                    <a:pt x="1025622" y="1341660"/>
                  </a:lnTo>
                  <a:lnTo>
                    <a:pt x="1065761" y="1319857"/>
                  </a:lnTo>
                  <a:lnTo>
                    <a:pt x="1104284" y="1295595"/>
                  </a:lnTo>
                  <a:lnTo>
                    <a:pt x="1141087" y="1268979"/>
                  </a:lnTo>
                  <a:lnTo>
                    <a:pt x="1176063" y="1240115"/>
                  </a:lnTo>
                  <a:lnTo>
                    <a:pt x="1209108" y="1209108"/>
                  </a:lnTo>
                  <a:lnTo>
                    <a:pt x="1240115" y="1176063"/>
                  </a:lnTo>
                  <a:lnTo>
                    <a:pt x="1268979" y="1141087"/>
                  </a:lnTo>
                  <a:lnTo>
                    <a:pt x="1295595" y="1104284"/>
                  </a:lnTo>
                  <a:lnTo>
                    <a:pt x="1319857" y="1065761"/>
                  </a:lnTo>
                  <a:lnTo>
                    <a:pt x="1341660" y="1025622"/>
                  </a:lnTo>
                  <a:lnTo>
                    <a:pt x="1360898" y="983973"/>
                  </a:lnTo>
                  <a:lnTo>
                    <a:pt x="1377465" y="940920"/>
                  </a:lnTo>
                  <a:lnTo>
                    <a:pt x="1391257" y="896567"/>
                  </a:lnTo>
                  <a:lnTo>
                    <a:pt x="1402168" y="851022"/>
                  </a:lnTo>
                  <a:lnTo>
                    <a:pt x="1410092" y="804388"/>
                  </a:lnTo>
                  <a:lnTo>
                    <a:pt x="1414923" y="756772"/>
                  </a:lnTo>
                  <a:lnTo>
                    <a:pt x="1416558" y="708278"/>
                  </a:lnTo>
                  <a:lnTo>
                    <a:pt x="1414923" y="659785"/>
                  </a:lnTo>
                  <a:lnTo>
                    <a:pt x="1410092" y="612169"/>
                  </a:lnTo>
                  <a:lnTo>
                    <a:pt x="1402168" y="565535"/>
                  </a:lnTo>
                  <a:lnTo>
                    <a:pt x="1391257" y="519990"/>
                  </a:lnTo>
                  <a:lnTo>
                    <a:pt x="1377465" y="475637"/>
                  </a:lnTo>
                  <a:lnTo>
                    <a:pt x="1360898" y="432584"/>
                  </a:lnTo>
                  <a:lnTo>
                    <a:pt x="1341660" y="390935"/>
                  </a:lnTo>
                  <a:lnTo>
                    <a:pt x="1319857" y="350796"/>
                  </a:lnTo>
                  <a:lnTo>
                    <a:pt x="1295595" y="312273"/>
                  </a:lnTo>
                  <a:lnTo>
                    <a:pt x="1268979" y="275470"/>
                  </a:lnTo>
                  <a:lnTo>
                    <a:pt x="1240115" y="240494"/>
                  </a:lnTo>
                  <a:lnTo>
                    <a:pt x="1209108" y="207449"/>
                  </a:lnTo>
                  <a:lnTo>
                    <a:pt x="1176063" y="176442"/>
                  </a:lnTo>
                  <a:lnTo>
                    <a:pt x="1141087" y="147578"/>
                  </a:lnTo>
                  <a:lnTo>
                    <a:pt x="1104284" y="120962"/>
                  </a:lnTo>
                  <a:lnTo>
                    <a:pt x="1065761" y="96700"/>
                  </a:lnTo>
                  <a:lnTo>
                    <a:pt x="1025622" y="74897"/>
                  </a:lnTo>
                  <a:lnTo>
                    <a:pt x="983973" y="55659"/>
                  </a:lnTo>
                  <a:lnTo>
                    <a:pt x="940920" y="39092"/>
                  </a:lnTo>
                  <a:lnTo>
                    <a:pt x="896567" y="25300"/>
                  </a:lnTo>
                  <a:lnTo>
                    <a:pt x="851022" y="14389"/>
                  </a:lnTo>
                  <a:lnTo>
                    <a:pt x="804388" y="6465"/>
                  </a:lnTo>
                  <a:lnTo>
                    <a:pt x="756772" y="1634"/>
                  </a:lnTo>
                  <a:lnTo>
                    <a:pt x="7082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388833" y="2194915"/>
              <a:ext cx="1416685" cy="1416685"/>
            </a:xfrm>
            <a:custGeom>
              <a:avLst/>
              <a:gdLst/>
              <a:ahLst/>
              <a:cxnLst/>
              <a:rect l="l" t="t" r="r" b="b"/>
              <a:pathLst>
                <a:path w="1416685" h="1416685">
                  <a:moveTo>
                    <a:pt x="0" y="708278"/>
                  </a:moveTo>
                  <a:lnTo>
                    <a:pt x="1634" y="659785"/>
                  </a:lnTo>
                  <a:lnTo>
                    <a:pt x="6465" y="612169"/>
                  </a:lnTo>
                  <a:lnTo>
                    <a:pt x="14389" y="565535"/>
                  </a:lnTo>
                  <a:lnTo>
                    <a:pt x="25300" y="519990"/>
                  </a:lnTo>
                  <a:lnTo>
                    <a:pt x="39092" y="475637"/>
                  </a:lnTo>
                  <a:lnTo>
                    <a:pt x="55659" y="432584"/>
                  </a:lnTo>
                  <a:lnTo>
                    <a:pt x="74897" y="390935"/>
                  </a:lnTo>
                  <a:lnTo>
                    <a:pt x="96700" y="350796"/>
                  </a:lnTo>
                  <a:lnTo>
                    <a:pt x="120962" y="312273"/>
                  </a:lnTo>
                  <a:lnTo>
                    <a:pt x="147578" y="275470"/>
                  </a:lnTo>
                  <a:lnTo>
                    <a:pt x="176442" y="240494"/>
                  </a:lnTo>
                  <a:lnTo>
                    <a:pt x="207449" y="207449"/>
                  </a:lnTo>
                  <a:lnTo>
                    <a:pt x="240494" y="176442"/>
                  </a:lnTo>
                  <a:lnTo>
                    <a:pt x="275470" y="147578"/>
                  </a:lnTo>
                  <a:lnTo>
                    <a:pt x="312273" y="120962"/>
                  </a:lnTo>
                  <a:lnTo>
                    <a:pt x="350796" y="96700"/>
                  </a:lnTo>
                  <a:lnTo>
                    <a:pt x="390935" y="74897"/>
                  </a:lnTo>
                  <a:lnTo>
                    <a:pt x="432584" y="55659"/>
                  </a:lnTo>
                  <a:lnTo>
                    <a:pt x="475637" y="39092"/>
                  </a:lnTo>
                  <a:lnTo>
                    <a:pt x="519990" y="25300"/>
                  </a:lnTo>
                  <a:lnTo>
                    <a:pt x="565535" y="14389"/>
                  </a:lnTo>
                  <a:lnTo>
                    <a:pt x="612169" y="6465"/>
                  </a:lnTo>
                  <a:lnTo>
                    <a:pt x="659785" y="1634"/>
                  </a:lnTo>
                  <a:lnTo>
                    <a:pt x="708279" y="0"/>
                  </a:lnTo>
                  <a:lnTo>
                    <a:pt x="756772" y="1634"/>
                  </a:lnTo>
                  <a:lnTo>
                    <a:pt x="804388" y="6465"/>
                  </a:lnTo>
                  <a:lnTo>
                    <a:pt x="851022" y="14389"/>
                  </a:lnTo>
                  <a:lnTo>
                    <a:pt x="896567" y="25300"/>
                  </a:lnTo>
                  <a:lnTo>
                    <a:pt x="940920" y="39092"/>
                  </a:lnTo>
                  <a:lnTo>
                    <a:pt x="983973" y="55659"/>
                  </a:lnTo>
                  <a:lnTo>
                    <a:pt x="1025622" y="74897"/>
                  </a:lnTo>
                  <a:lnTo>
                    <a:pt x="1065761" y="96700"/>
                  </a:lnTo>
                  <a:lnTo>
                    <a:pt x="1104284" y="120962"/>
                  </a:lnTo>
                  <a:lnTo>
                    <a:pt x="1141087" y="147578"/>
                  </a:lnTo>
                  <a:lnTo>
                    <a:pt x="1176063" y="176442"/>
                  </a:lnTo>
                  <a:lnTo>
                    <a:pt x="1209108" y="207449"/>
                  </a:lnTo>
                  <a:lnTo>
                    <a:pt x="1240115" y="240494"/>
                  </a:lnTo>
                  <a:lnTo>
                    <a:pt x="1268979" y="275470"/>
                  </a:lnTo>
                  <a:lnTo>
                    <a:pt x="1295595" y="312273"/>
                  </a:lnTo>
                  <a:lnTo>
                    <a:pt x="1319857" y="350796"/>
                  </a:lnTo>
                  <a:lnTo>
                    <a:pt x="1341660" y="390935"/>
                  </a:lnTo>
                  <a:lnTo>
                    <a:pt x="1360898" y="432584"/>
                  </a:lnTo>
                  <a:lnTo>
                    <a:pt x="1377465" y="475637"/>
                  </a:lnTo>
                  <a:lnTo>
                    <a:pt x="1391257" y="519990"/>
                  </a:lnTo>
                  <a:lnTo>
                    <a:pt x="1402168" y="565535"/>
                  </a:lnTo>
                  <a:lnTo>
                    <a:pt x="1410092" y="612169"/>
                  </a:lnTo>
                  <a:lnTo>
                    <a:pt x="1414923" y="659785"/>
                  </a:lnTo>
                  <a:lnTo>
                    <a:pt x="1416558" y="708278"/>
                  </a:lnTo>
                  <a:lnTo>
                    <a:pt x="1414923" y="756772"/>
                  </a:lnTo>
                  <a:lnTo>
                    <a:pt x="1410092" y="804388"/>
                  </a:lnTo>
                  <a:lnTo>
                    <a:pt x="1402168" y="851022"/>
                  </a:lnTo>
                  <a:lnTo>
                    <a:pt x="1391257" y="896567"/>
                  </a:lnTo>
                  <a:lnTo>
                    <a:pt x="1377465" y="940920"/>
                  </a:lnTo>
                  <a:lnTo>
                    <a:pt x="1360898" y="983973"/>
                  </a:lnTo>
                  <a:lnTo>
                    <a:pt x="1341660" y="1025622"/>
                  </a:lnTo>
                  <a:lnTo>
                    <a:pt x="1319857" y="1065761"/>
                  </a:lnTo>
                  <a:lnTo>
                    <a:pt x="1295595" y="1104284"/>
                  </a:lnTo>
                  <a:lnTo>
                    <a:pt x="1268979" y="1141087"/>
                  </a:lnTo>
                  <a:lnTo>
                    <a:pt x="1240115" y="1176063"/>
                  </a:lnTo>
                  <a:lnTo>
                    <a:pt x="1209108" y="1209108"/>
                  </a:lnTo>
                  <a:lnTo>
                    <a:pt x="1176063" y="1240115"/>
                  </a:lnTo>
                  <a:lnTo>
                    <a:pt x="1141087" y="1268979"/>
                  </a:lnTo>
                  <a:lnTo>
                    <a:pt x="1104284" y="1295595"/>
                  </a:lnTo>
                  <a:lnTo>
                    <a:pt x="1065761" y="1319857"/>
                  </a:lnTo>
                  <a:lnTo>
                    <a:pt x="1025622" y="1341660"/>
                  </a:lnTo>
                  <a:lnTo>
                    <a:pt x="983973" y="1360898"/>
                  </a:lnTo>
                  <a:lnTo>
                    <a:pt x="940920" y="1377465"/>
                  </a:lnTo>
                  <a:lnTo>
                    <a:pt x="896567" y="1391257"/>
                  </a:lnTo>
                  <a:lnTo>
                    <a:pt x="851022" y="1402168"/>
                  </a:lnTo>
                  <a:lnTo>
                    <a:pt x="804388" y="1410092"/>
                  </a:lnTo>
                  <a:lnTo>
                    <a:pt x="756772" y="1414923"/>
                  </a:lnTo>
                  <a:lnTo>
                    <a:pt x="708279" y="1416558"/>
                  </a:lnTo>
                  <a:lnTo>
                    <a:pt x="659785" y="1414923"/>
                  </a:lnTo>
                  <a:lnTo>
                    <a:pt x="612169" y="1410092"/>
                  </a:lnTo>
                  <a:lnTo>
                    <a:pt x="565535" y="1402168"/>
                  </a:lnTo>
                  <a:lnTo>
                    <a:pt x="519990" y="1391257"/>
                  </a:lnTo>
                  <a:lnTo>
                    <a:pt x="475637" y="1377465"/>
                  </a:lnTo>
                  <a:lnTo>
                    <a:pt x="432584" y="1360898"/>
                  </a:lnTo>
                  <a:lnTo>
                    <a:pt x="390935" y="1341660"/>
                  </a:lnTo>
                  <a:lnTo>
                    <a:pt x="350796" y="1319857"/>
                  </a:lnTo>
                  <a:lnTo>
                    <a:pt x="312273" y="1295595"/>
                  </a:lnTo>
                  <a:lnTo>
                    <a:pt x="275470" y="1268979"/>
                  </a:lnTo>
                  <a:lnTo>
                    <a:pt x="240494" y="1240115"/>
                  </a:lnTo>
                  <a:lnTo>
                    <a:pt x="207449" y="1209108"/>
                  </a:lnTo>
                  <a:lnTo>
                    <a:pt x="176442" y="1176063"/>
                  </a:lnTo>
                  <a:lnTo>
                    <a:pt x="147578" y="1141087"/>
                  </a:lnTo>
                  <a:lnTo>
                    <a:pt x="120962" y="1104284"/>
                  </a:lnTo>
                  <a:lnTo>
                    <a:pt x="96700" y="1065761"/>
                  </a:lnTo>
                  <a:lnTo>
                    <a:pt x="74897" y="1025622"/>
                  </a:lnTo>
                  <a:lnTo>
                    <a:pt x="55659" y="983973"/>
                  </a:lnTo>
                  <a:lnTo>
                    <a:pt x="39092" y="940920"/>
                  </a:lnTo>
                  <a:lnTo>
                    <a:pt x="25300" y="896567"/>
                  </a:lnTo>
                  <a:lnTo>
                    <a:pt x="14389" y="851022"/>
                  </a:lnTo>
                  <a:lnTo>
                    <a:pt x="6465" y="804388"/>
                  </a:lnTo>
                  <a:lnTo>
                    <a:pt x="1634" y="756772"/>
                  </a:lnTo>
                  <a:lnTo>
                    <a:pt x="0" y="708278"/>
                  </a:lnTo>
                  <a:close/>
                </a:path>
              </a:pathLst>
            </a:custGeom>
            <a:ln w="24218">
              <a:solidFill>
                <a:srgbClr val="5A92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718373" y="2628977"/>
            <a:ext cx="776605" cy="54165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07314" marR="5080" indent="-107950">
              <a:lnSpc>
                <a:spcPts val="2000"/>
              </a:lnSpc>
              <a:spcBef>
                <a:spcPts val="215"/>
              </a:spcBef>
            </a:pPr>
            <a:r>
              <a:rPr sz="1700" b="1" spc="5" dirty="0">
                <a:solidFill>
                  <a:srgbClr val="19459D"/>
                </a:solidFill>
                <a:latin typeface="Carlito"/>
                <a:cs typeface="Carlito"/>
              </a:rPr>
              <a:t>1.</a:t>
            </a:r>
            <a:r>
              <a:rPr sz="1700" b="1" spc="-80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700" b="1" spc="5" dirty="0">
                <a:solidFill>
                  <a:srgbClr val="19459D"/>
                </a:solidFill>
                <a:latin typeface="Carlito"/>
                <a:cs typeface="Carlito"/>
              </a:rPr>
              <a:t>SATIN  </a:t>
            </a:r>
            <a:r>
              <a:rPr sz="1700" b="1" spc="10" dirty="0">
                <a:solidFill>
                  <a:srgbClr val="19459D"/>
                </a:solidFill>
                <a:latin typeface="Carlito"/>
                <a:cs typeface="Carlito"/>
              </a:rPr>
              <a:t>ALMA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874733" y="2591155"/>
            <a:ext cx="5541645" cy="2613025"/>
            <a:chOff x="2874733" y="2591155"/>
            <a:chExt cx="5541645" cy="2613025"/>
          </a:xfrm>
        </p:grpSpPr>
        <p:sp>
          <p:nvSpPr>
            <p:cNvPr id="20" name="object 20"/>
            <p:cNvSpPr/>
            <p:nvPr/>
          </p:nvSpPr>
          <p:spPr>
            <a:xfrm>
              <a:off x="2887116" y="2603538"/>
              <a:ext cx="476884" cy="462280"/>
            </a:xfrm>
            <a:custGeom>
              <a:avLst/>
              <a:gdLst/>
              <a:ahLst/>
              <a:cxnLst/>
              <a:rect l="l" t="t" r="r" b="b"/>
              <a:pathLst>
                <a:path w="476885" h="462280">
                  <a:moveTo>
                    <a:pt x="245719" y="0"/>
                  </a:moveTo>
                  <a:lnTo>
                    <a:pt x="245719" y="115506"/>
                  </a:lnTo>
                  <a:lnTo>
                    <a:pt x="0" y="115506"/>
                  </a:lnTo>
                  <a:lnTo>
                    <a:pt x="0" y="346519"/>
                  </a:lnTo>
                  <a:lnTo>
                    <a:pt x="245719" y="346519"/>
                  </a:lnTo>
                  <a:lnTo>
                    <a:pt x="245719" y="462013"/>
                  </a:lnTo>
                  <a:lnTo>
                    <a:pt x="476732" y="231013"/>
                  </a:lnTo>
                  <a:lnTo>
                    <a:pt x="245719" y="0"/>
                  </a:lnTo>
                  <a:close/>
                </a:path>
              </a:pathLst>
            </a:custGeom>
            <a:solidFill>
              <a:srgbClr val="5A9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887116" y="2603538"/>
              <a:ext cx="476884" cy="462280"/>
            </a:xfrm>
            <a:custGeom>
              <a:avLst/>
              <a:gdLst/>
              <a:ahLst/>
              <a:cxnLst/>
              <a:rect l="l" t="t" r="r" b="b"/>
              <a:pathLst>
                <a:path w="476885" h="462280">
                  <a:moveTo>
                    <a:pt x="0" y="115506"/>
                  </a:moveTo>
                  <a:lnTo>
                    <a:pt x="245719" y="115506"/>
                  </a:lnTo>
                  <a:lnTo>
                    <a:pt x="245719" y="0"/>
                  </a:lnTo>
                  <a:lnTo>
                    <a:pt x="476732" y="231013"/>
                  </a:lnTo>
                  <a:lnTo>
                    <a:pt x="245719" y="462013"/>
                  </a:lnTo>
                  <a:lnTo>
                    <a:pt x="245719" y="346519"/>
                  </a:lnTo>
                  <a:lnTo>
                    <a:pt x="0" y="346519"/>
                  </a:lnTo>
                  <a:lnTo>
                    <a:pt x="0" y="115506"/>
                  </a:lnTo>
                  <a:close/>
                </a:path>
              </a:pathLst>
            </a:custGeom>
            <a:ln w="24218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862131" y="2603538"/>
              <a:ext cx="544830" cy="408940"/>
            </a:xfrm>
            <a:custGeom>
              <a:avLst/>
              <a:gdLst/>
              <a:ahLst/>
              <a:cxnLst/>
              <a:rect l="l" t="t" r="r" b="b"/>
              <a:pathLst>
                <a:path w="544829" h="408939">
                  <a:moveTo>
                    <a:pt x="340525" y="0"/>
                  </a:moveTo>
                  <a:lnTo>
                    <a:pt x="340525" y="102158"/>
                  </a:lnTo>
                  <a:lnTo>
                    <a:pt x="0" y="102158"/>
                  </a:lnTo>
                  <a:lnTo>
                    <a:pt x="0" y="306476"/>
                  </a:lnTo>
                  <a:lnTo>
                    <a:pt x="340525" y="306476"/>
                  </a:lnTo>
                  <a:lnTo>
                    <a:pt x="340525" y="408622"/>
                  </a:lnTo>
                  <a:lnTo>
                    <a:pt x="544830" y="204317"/>
                  </a:lnTo>
                  <a:lnTo>
                    <a:pt x="340525" y="0"/>
                  </a:lnTo>
                  <a:close/>
                </a:path>
              </a:pathLst>
            </a:custGeom>
            <a:solidFill>
              <a:srgbClr val="5A9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862131" y="2603538"/>
              <a:ext cx="544830" cy="408940"/>
            </a:xfrm>
            <a:custGeom>
              <a:avLst/>
              <a:gdLst/>
              <a:ahLst/>
              <a:cxnLst/>
              <a:rect l="l" t="t" r="r" b="b"/>
              <a:pathLst>
                <a:path w="544829" h="408939">
                  <a:moveTo>
                    <a:pt x="0" y="102158"/>
                  </a:moveTo>
                  <a:lnTo>
                    <a:pt x="340525" y="102158"/>
                  </a:lnTo>
                  <a:lnTo>
                    <a:pt x="340525" y="0"/>
                  </a:lnTo>
                  <a:lnTo>
                    <a:pt x="544830" y="204317"/>
                  </a:lnTo>
                  <a:lnTo>
                    <a:pt x="340525" y="408622"/>
                  </a:lnTo>
                  <a:lnTo>
                    <a:pt x="340525" y="306476"/>
                  </a:lnTo>
                  <a:lnTo>
                    <a:pt x="0" y="306476"/>
                  </a:lnTo>
                  <a:lnTo>
                    <a:pt x="0" y="102158"/>
                  </a:lnTo>
                  <a:close/>
                </a:path>
              </a:pathLst>
            </a:custGeom>
            <a:ln w="24218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769036" y="2603538"/>
              <a:ext cx="340995" cy="394335"/>
            </a:xfrm>
            <a:custGeom>
              <a:avLst/>
              <a:gdLst/>
              <a:ahLst/>
              <a:cxnLst/>
              <a:rect l="l" t="t" r="r" b="b"/>
              <a:pathLst>
                <a:path w="340995" h="394335">
                  <a:moveTo>
                    <a:pt x="170256" y="0"/>
                  </a:moveTo>
                  <a:lnTo>
                    <a:pt x="170256" y="98475"/>
                  </a:lnTo>
                  <a:lnTo>
                    <a:pt x="0" y="98475"/>
                  </a:lnTo>
                  <a:lnTo>
                    <a:pt x="0" y="295427"/>
                  </a:lnTo>
                  <a:lnTo>
                    <a:pt x="170256" y="295427"/>
                  </a:lnTo>
                  <a:lnTo>
                    <a:pt x="170256" y="393903"/>
                  </a:lnTo>
                  <a:lnTo>
                    <a:pt x="340525" y="196951"/>
                  </a:lnTo>
                  <a:lnTo>
                    <a:pt x="170256" y="0"/>
                  </a:lnTo>
                  <a:close/>
                </a:path>
              </a:pathLst>
            </a:custGeom>
            <a:solidFill>
              <a:srgbClr val="5A9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769036" y="2603538"/>
              <a:ext cx="340995" cy="394335"/>
            </a:xfrm>
            <a:custGeom>
              <a:avLst/>
              <a:gdLst/>
              <a:ahLst/>
              <a:cxnLst/>
              <a:rect l="l" t="t" r="r" b="b"/>
              <a:pathLst>
                <a:path w="340995" h="394335">
                  <a:moveTo>
                    <a:pt x="0" y="98475"/>
                  </a:moveTo>
                  <a:lnTo>
                    <a:pt x="170256" y="98475"/>
                  </a:lnTo>
                  <a:lnTo>
                    <a:pt x="170256" y="0"/>
                  </a:lnTo>
                  <a:lnTo>
                    <a:pt x="340512" y="196951"/>
                  </a:lnTo>
                  <a:lnTo>
                    <a:pt x="170256" y="393903"/>
                  </a:lnTo>
                  <a:lnTo>
                    <a:pt x="170256" y="295427"/>
                  </a:lnTo>
                  <a:lnTo>
                    <a:pt x="0" y="295427"/>
                  </a:lnTo>
                  <a:lnTo>
                    <a:pt x="0" y="98475"/>
                  </a:lnTo>
                  <a:close/>
                </a:path>
              </a:pathLst>
            </a:custGeom>
            <a:ln w="24218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063014" y="3216465"/>
              <a:ext cx="340995" cy="544830"/>
            </a:xfrm>
            <a:custGeom>
              <a:avLst/>
              <a:gdLst/>
              <a:ahLst/>
              <a:cxnLst/>
              <a:rect l="l" t="t" r="r" b="b"/>
              <a:pathLst>
                <a:path w="340995" h="544829">
                  <a:moveTo>
                    <a:pt x="255384" y="0"/>
                  </a:moveTo>
                  <a:lnTo>
                    <a:pt x="85128" y="0"/>
                  </a:lnTo>
                  <a:lnTo>
                    <a:pt x="85128" y="374573"/>
                  </a:lnTo>
                  <a:lnTo>
                    <a:pt x="0" y="374573"/>
                  </a:lnTo>
                  <a:lnTo>
                    <a:pt x="170256" y="544829"/>
                  </a:lnTo>
                  <a:lnTo>
                    <a:pt x="340525" y="374573"/>
                  </a:lnTo>
                  <a:lnTo>
                    <a:pt x="255384" y="374573"/>
                  </a:lnTo>
                  <a:lnTo>
                    <a:pt x="255384" y="0"/>
                  </a:lnTo>
                  <a:close/>
                </a:path>
              </a:pathLst>
            </a:custGeom>
            <a:solidFill>
              <a:srgbClr val="5A9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063014" y="3216465"/>
              <a:ext cx="340995" cy="544830"/>
            </a:xfrm>
            <a:custGeom>
              <a:avLst/>
              <a:gdLst/>
              <a:ahLst/>
              <a:cxnLst/>
              <a:rect l="l" t="t" r="r" b="b"/>
              <a:pathLst>
                <a:path w="340995" h="544829">
                  <a:moveTo>
                    <a:pt x="0" y="374573"/>
                  </a:moveTo>
                  <a:lnTo>
                    <a:pt x="85128" y="374573"/>
                  </a:lnTo>
                  <a:lnTo>
                    <a:pt x="85128" y="0"/>
                  </a:lnTo>
                  <a:lnTo>
                    <a:pt x="255384" y="0"/>
                  </a:lnTo>
                  <a:lnTo>
                    <a:pt x="255384" y="374573"/>
                  </a:lnTo>
                  <a:lnTo>
                    <a:pt x="340525" y="374573"/>
                  </a:lnTo>
                  <a:lnTo>
                    <a:pt x="170256" y="544829"/>
                  </a:lnTo>
                  <a:lnTo>
                    <a:pt x="0" y="374573"/>
                  </a:lnTo>
                  <a:close/>
                </a:path>
              </a:pathLst>
            </a:custGeom>
            <a:ln w="24218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543169" y="3693198"/>
              <a:ext cx="1430655" cy="1498600"/>
            </a:xfrm>
            <a:custGeom>
              <a:avLst/>
              <a:gdLst/>
              <a:ahLst/>
              <a:cxnLst/>
              <a:rect l="l" t="t" r="r" b="b"/>
              <a:pathLst>
                <a:path w="1430654" h="1498600">
                  <a:moveTo>
                    <a:pt x="1191818" y="0"/>
                  </a:moveTo>
                  <a:lnTo>
                    <a:pt x="238366" y="0"/>
                  </a:lnTo>
                  <a:lnTo>
                    <a:pt x="190326" y="4842"/>
                  </a:lnTo>
                  <a:lnTo>
                    <a:pt x="145582" y="18731"/>
                  </a:lnTo>
                  <a:lnTo>
                    <a:pt x="105092" y="40708"/>
                  </a:lnTo>
                  <a:lnTo>
                    <a:pt x="69815" y="69815"/>
                  </a:lnTo>
                  <a:lnTo>
                    <a:pt x="40708" y="105092"/>
                  </a:lnTo>
                  <a:lnTo>
                    <a:pt x="18731" y="145582"/>
                  </a:lnTo>
                  <a:lnTo>
                    <a:pt x="4842" y="190326"/>
                  </a:lnTo>
                  <a:lnTo>
                    <a:pt x="0" y="238366"/>
                  </a:lnTo>
                  <a:lnTo>
                    <a:pt x="0" y="1259916"/>
                  </a:lnTo>
                  <a:lnTo>
                    <a:pt x="4842" y="1307955"/>
                  </a:lnTo>
                  <a:lnTo>
                    <a:pt x="18731" y="1352700"/>
                  </a:lnTo>
                  <a:lnTo>
                    <a:pt x="40708" y="1393190"/>
                  </a:lnTo>
                  <a:lnTo>
                    <a:pt x="69815" y="1428467"/>
                  </a:lnTo>
                  <a:lnTo>
                    <a:pt x="105092" y="1457573"/>
                  </a:lnTo>
                  <a:lnTo>
                    <a:pt x="145582" y="1479550"/>
                  </a:lnTo>
                  <a:lnTo>
                    <a:pt x="190326" y="1493439"/>
                  </a:lnTo>
                  <a:lnTo>
                    <a:pt x="238366" y="1498282"/>
                  </a:lnTo>
                  <a:lnTo>
                    <a:pt x="1191818" y="1498282"/>
                  </a:lnTo>
                  <a:lnTo>
                    <a:pt x="1239854" y="1493439"/>
                  </a:lnTo>
                  <a:lnTo>
                    <a:pt x="1284597" y="1479550"/>
                  </a:lnTo>
                  <a:lnTo>
                    <a:pt x="1325087" y="1457573"/>
                  </a:lnTo>
                  <a:lnTo>
                    <a:pt x="1360365" y="1428467"/>
                  </a:lnTo>
                  <a:lnTo>
                    <a:pt x="1389473" y="1393190"/>
                  </a:lnTo>
                  <a:lnTo>
                    <a:pt x="1411451" y="1352700"/>
                  </a:lnTo>
                  <a:lnTo>
                    <a:pt x="1425341" y="1307955"/>
                  </a:lnTo>
                  <a:lnTo>
                    <a:pt x="1430185" y="1259916"/>
                  </a:lnTo>
                  <a:lnTo>
                    <a:pt x="1430185" y="238366"/>
                  </a:lnTo>
                  <a:lnTo>
                    <a:pt x="1425341" y="190326"/>
                  </a:lnTo>
                  <a:lnTo>
                    <a:pt x="1411451" y="145582"/>
                  </a:lnTo>
                  <a:lnTo>
                    <a:pt x="1389473" y="105092"/>
                  </a:lnTo>
                  <a:lnTo>
                    <a:pt x="1360365" y="69815"/>
                  </a:lnTo>
                  <a:lnTo>
                    <a:pt x="1325087" y="40708"/>
                  </a:lnTo>
                  <a:lnTo>
                    <a:pt x="1284597" y="18731"/>
                  </a:lnTo>
                  <a:lnTo>
                    <a:pt x="1239854" y="4842"/>
                  </a:lnTo>
                  <a:lnTo>
                    <a:pt x="11918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543169" y="3693198"/>
              <a:ext cx="1430655" cy="1498600"/>
            </a:xfrm>
            <a:custGeom>
              <a:avLst/>
              <a:gdLst/>
              <a:ahLst/>
              <a:cxnLst/>
              <a:rect l="l" t="t" r="r" b="b"/>
              <a:pathLst>
                <a:path w="1430654" h="1498600">
                  <a:moveTo>
                    <a:pt x="0" y="238366"/>
                  </a:moveTo>
                  <a:lnTo>
                    <a:pt x="4842" y="190326"/>
                  </a:lnTo>
                  <a:lnTo>
                    <a:pt x="18731" y="145582"/>
                  </a:lnTo>
                  <a:lnTo>
                    <a:pt x="40708" y="105092"/>
                  </a:lnTo>
                  <a:lnTo>
                    <a:pt x="69815" y="69815"/>
                  </a:lnTo>
                  <a:lnTo>
                    <a:pt x="105092" y="40708"/>
                  </a:lnTo>
                  <a:lnTo>
                    <a:pt x="145582" y="18731"/>
                  </a:lnTo>
                  <a:lnTo>
                    <a:pt x="190326" y="4842"/>
                  </a:lnTo>
                  <a:lnTo>
                    <a:pt x="238366" y="0"/>
                  </a:lnTo>
                  <a:lnTo>
                    <a:pt x="1191818" y="0"/>
                  </a:lnTo>
                  <a:lnTo>
                    <a:pt x="1239858" y="4842"/>
                  </a:lnTo>
                  <a:lnTo>
                    <a:pt x="1284602" y="18731"/>
                  </a:lnTo>
                  <a:lnTo>
                    <a:pt x="1325092" y="40708"/>
                  </a:lnTo>
                  <a:lnTo>
                    <a:pt x="1360370" y="69815"/>
                  </a:lnTo>
                  <a:lnTo>
                    <a:pt x="1389476" y="105092"/>
                  </a:lnTo>
                  <a:lnTo>
                    <a:pt x="1411453" y="145582"/>
                  </a:lnTo>
                  <a:lnTo>
                    <a:pt x="1425342" y="190326"/>
                  </a:lnTo>
                  <a:lnTo>
                    <a:pt x="1430185" y="238366"/>
                  </a:lnTo>
                  <a:lnTo>
                    <a:pt x="1430185" y="1259916"/>
                  </a:lnTo>
                  <a:lnTo>
                    <a:pt x="1425342" y="1307955"/>
                  </a:lnTo>
                  <a:lnTo>
                    <a:pt x="1411453" y="1352700"/>
                  </a:lnTo>
                  <a:lnTo>
                    <a:pt x="1389476" y="1393190"/>
                  </a:lnTo>
                  <a:lnTo>
                    <a:pt x="1360370" y="1428467"/>
                  </a:lnTo>
                  <a:lnTo>
                    <a:pt x="1325092" y="1457573"/>
                  </a:lnTo>
                  <a:lnTo>
                    <a:pt x="1284602" y="1479550"/>
                  </a:lnTo>
                  <a:lnTo>
                    <a:pt x="1239858" y="1493439"/>
                  </a:lnTo>
                  <a:lnTo>
                    <a:pt x="1191818" y="1498282"/>
                  </a:lnTo>
                  <a:lnTo>
                    <a:pt x="238366" y="1498282"/>
                  </a:lnTo>
                  <a:lnTo>
                    <a:pt x="190326" y="1493439"/>
                  </a:lnTo>
                  <a:lnTo>
                    <a:pt x="145582" y="1479550"/>
                  </a:lnTo>
                  <a:lnTo>
                    <a:pt x="105092" y="1457573"/>
                  </a:lnTo>
                  <a:lnTo>
                    <a:pt x="69815" y="1428467"/>
                  </a:lnTo>
                  <a:lnTo>
                    <a:pt x="40708" y="1393190"/>
                  </a:lnTo>
                  <a:lnTo>
                    <a:pt x="18731" y="1352700"/>
                  </a:lnTo>
                  <a:lnTo>
                    <a:pt x="4842" y="1307955"/>
                  </a:lnTo>
                  <a:lnTo>
                    <a:pt x="0" y="1259916"/>
                  </a:lnTo>
                  <a:lnTo>
                    <a:pt x="0" y="238366"/>
                  </a:lnTo>
                  <a:close/>
                </a:path>
              </a:pathLst>
            </a:custGeom>
            <a:ln w="24218">
              <a:solidFill>
                <a:srgbClr val="C969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5741447" y="4037369"/>
            <a:ext cx="1050925" cy="8077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indent="182880">
              <a:lnSpc>
                <a:spcPct val="100499"/>
              </a:lnSpc>
              <a:spcBef>
                <a:spcPts val="105"/>
              </a:spcBef>
            </a:pPr>
            <a:r>
              <a:rPr sz="1700" b="1" spc="5" dirty="0">
                <a:solidFill>
                  <a:srgbClr val="19459D"/>
                </a:solidFill>
                <a:latin typeface="Carlito"/>
                <a:cs typeface="Carlito"/>
              </a:rPr>
              <a:t>6. Varış  </a:t>
            </a:r>
            <a:r>
              <a:rPr sz="1700" b="1" dirty="0">
                <a:solidFill>
                  <a:srgbClr val="19459D"/>
                </a:solidFill>
                <a:latin typeface="Carlito"/>
                <a:cs typeface="Carlito"/>
              </a:rPr>
              <a:t>gümrüğün</a:t>
            </a:r>
            <a:r>
              <a:rPr sz="1700" b="1" spc="5" dirty="0">
                <a:solidFill>
                  <a:srgbClr val="19459D"/>
                </a:solidFill>
                <a:latin typeface="Carlito"/>
                <a:cs typeface="Carlito"/>
              </a:rPr>
              <a:t>e  sunulması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929989" y="3802169"/>
            <a:ext cx="3192145" cy="1184910"/>
            <a:chOff x="3929989" y="3802169"/>
            <a:chExt cx="3192145" cy="1184910"/>
          </a:xfrm>
        </p:grpSpPr>
        <p:sp>
          <p:nvSpPr>
            <p:cNvPr id="32" name="object 32"/>
            <p:cNvSpPr/>
            <p:nvPr/>
          </p:nvSpPr>
          <p:spPr>
            <a:xfrm>
              <a:off x="6837146" y="4101820"/>
              <a:ext cx="272415" cy="462280"/>
            </a:xfrm>
            <a:custGeom>
              <a:avLst/>
              <a:gdLst/>
              <a:ahLst/>
              <a:cxnLst/>
              <a:rect l="l" t="t" r="r" b="b"/>
              <a:pathLst>
                <a:path w="272415" h="462279">
                  <a:moveTo>
                    <a:pt x="136207" y="0"/>
                  </a:moveTo>
                  <a:lnTo>
                    <a:pt x="0" y="231012"/>
                  </a:lnTo>
                  <a:lnTo>
                    <a:pt x="136207" y="462025"/>
                  </a:lnTo>
                  <a:lnTo>
                    <a:pt x="136207" y="346519"/>
                  </a:lnTo>
                  <a:lnTo>
                    <a:pt x="272415" y="346519"/>
                  </a:lnTo>
                  <a:lnTo>
                    <a:pt x="272415" y="115506"/>
                  </a:lnTo>
                  <a:lnTo>
                    <a:pt x="136207" y="115506"/>
                  </a:lnTo>
                  <a:lnTo>
                    <a:pt x="136207" y="0"/>
                  </a:lnTo>
                  <a:close/>
                </a:path>
              </a:pathLst>
            </a:custGeom>
            <a:solidFill>
              <a:srgbClr val="5A9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837146" y="4101820"/>
              <a:ext cx="272415" cy="462280"/>
            </a:xfrm>
            <a:custGeom>
              <a:avLst/>
              <a:gdLst/>
              <a:ahLst/>
              <a:cxnLst/>
              <a:rect l="l" t="t" r="r" b="b"/>
              <a:pathLst>
                <a:path w="272415" h="462279">
                  <a:moveTo>
                    <a:pt x="0" y="231012"/>
                  </a:moveTo>
                  <a:lnTo>
                    <a:pt x="136207" y="0"/>
                  </a:lnTo>
                  <a:lnTo>
                    <a:pt x="136207" y="115506"/>
                  </a:lnTo>
                  <a:lnTo>
                    <a:pt x="272415" y="115506"/>
                  </a:lnTo>
                  <a:lnTo>
                    <a:pt x="272415" y="346519"/>
                  </a:lnTo>
                  <a:lnTo>
                    <a:pt x="136207" y="346519"/>
                  </a:lnTo>
                  <a:lnTo>
                    <a:pt x="136207" y="462025"/>
                  </a:lnTo>
                  <a:lnTo>
                    <a:pt x="0" y="231012"/>
                  </a:lnTo>
                  <a:close/>
                </a:path>
              </a:pathLst>
            </a:custGeom>
            <a:ln w="24218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929989" y="3802169"/>
              <a:ext cx="1252105" cy="118475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976788" y="3829405"/>
              <a:ext cx="1157757" cy="108965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976776" y="3829405"/>
              <a:ext cx="1158240" cy="1089660"/>
            </a:xfrm>
            <a:custGeom>
              <a:avLst/>
              <a:gdLst/>
              <a:ahLst/>
              <a:cxnLst/>
              <a:rect l="l" t="t" r="r" b="b"/>
              <a:pathLst>
                <a:path w="1158239" h="1089660">
                  <a:moveTo>
                    <a:pt x="0" y="272414"/>
                  </a:moveTo>
                  <a:lnTo>
                    <a:pt x="272415" y="272414"/>
                  </a:lnTo>
                  <a:lnTo>
                    <a:pt x="272415" y="0"/>
                  </a:lnTo>
                  <a:lnTo>
                    <a:pt x="885355" y="0"/>
                  </a:lnTo>
                  <a:lnTo>
                    <a:pt x="885355" y="272414"/>
                  </a:lnTo>
                  <a:lnTo>
                    <a:pt x="1157770" y="272414"/>
                  </a:lnTo>
                  <a:lnTo>
                    <a:pt x="1157770" y="817244"/>
                  </a:lnTo>
                  <a:lnTo>
                    <a:pt x="885355" y="817244"/>
                  </a:lnTo>
                  <a:lnTo>
                    <a:pt x="885355" y="1089659"/>
                  </a:lnTo>
                  <a:lnTo>
                    <a:pt x="272415" y="1089659"/>
                  </a:lnTo>
                  <a:lnTo>
                    <a:pt x="272415" y="817244"/>
                  </a:lnTo>
                  <a:lnTo>
                    <a:pt x="0" y="817244"/>
                  </a:lnTo>
                  <a:lnTo>
                    <a:pt x="0" y="272414"/>
                  </a:lnTo>
                  <a:close/>
                </a:path>
              </a:pathLst>
            </a:custGeom>
            <a:ln w="9080">
              <a:solidFill>
                <a:srgbClr val="C865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4264113" y="4100018"/>
            <a:ext cx="601345" cy="54165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6510" marR="5080" indent="-17145">
              <a:lnSpc>
                <a:spcPts val="2000"/>
              </a:lnSpc>
              <a:spcBef>
                <a:spcPts val="215"/>
              </a:spcBef>
            </a:pPr>
            <a:r>
              <a:rPr sz="1700" b="1" spc="5" dirty="0">
                <a:solidFill>
                  <a:srgbClr val="19459D"/>
                </a:solidFill>
                <a:latin typeface="Carlito"/>
                <a:cs typeface="Carlito"/>
              </a:rPr>
              <a:t>7.Özet  beyan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1271219" y="3869537"/>
            <a:ext cx="2005330" cy="1319530"/>
            <a:chOff x="1271219" y="3869537"/>
            <a:chExt cx="2005330" cy="1319530"/>
          </a:xfrm>
        </p:grpSpPr>
        <p:sp>
          <p:nvSpPr>
            <p:cNvPr id="39" name="object 39"/>
            <p:cNvSpPr/>
            <p:nvPr/>
          </p:nvSpPr>
          <p:spPr>
            <a:xfrm>
              <a:off x="1271219" y="3869537"/>
              <a:ext cx="2004961" cy="131946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320723" y="3897515"/>
              <a:ext cx="1906917" cy="122586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320723" y="3897502"/>
              <a:ext cx="1906905" cy="1226185"/>
            </a:xfrm>
            <a:custGeom>
              <a:avLst/>
              <a:gdLst/>
              <a:ahLst/>
              <a:cxnLst/>
              <a:rect l="l" t="t" r="r" b="b"/>
              <a:pathLst>
                <a:path w="1906905" h="1226185">
                  <a:moveTo>
                    <a:pt x="0" y="612940"/>
                  </a:moveTo>
                  <a:lnTo>
                    <a:pt x="306463" y="0"/>
                  </a:lnTo>
                  <a:lnTo>
                    <a:pt x="1600441" y="0"/>
                  </a:lnTo>
                  <a:lnTo>
                    <a:pt x="1906905" y="612940"/>
                  </a:lnTo>
                  <a:lnTo>
                    <a:pt x="1600441" y="1225880"/>
                  </a:lnTo>
                  <a:lnTo>
                    <a:pt x="306463" y="1225880"/>
                  </a:lnTo>
                  <a:lnTo>
                    <a:pt x="0" y="612940"/>
                  </a:lnTo>
                  <a:close/>
                </a:path>
              </a:pathLst>
            </a:custGeom>
            <a:ln w="9080">
              <a:solidFill>
                <a:srgbClr val="5690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1775154" y="3974707"/>
            <a:ext cx="1015365" cy="10623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416559">
              <a:lnSpc>
                <a:spcPts val="2020"/>
              </a:lnSpc>
              <a:spcBef>
                <a:spcPts val="114"/>
              </a:spcBef>
            </a:pPr>
            <a:r>
              <a:rPr sz="1700" b="1" spc="5" dirty="0">
                <a:solidFill>
                  <a:srgbClr val="19459D"/>
                </a:solidFill>
                <a:latin typeface="Carlito"/>
                <a:cs typeface="Carlito"/>
              </a:rPr>
              <a:t>8.</a:t>
            </a:r>
            <a:endParaRPr sz="1700">
              <a:latin typeface="Carlito"/>
              <a:cs typeface="Carlito"/>
            </a:endParaRPr>
          </a:p>
          <a:p>
            <a:pPr marL="125095" indent="-125730">
              <a:lnSpc>
                <a:spcPts val="2020"/>
              </a:lnSpc>
              <a:buFont typeface="Arial"/>
              <a:buChar char="•"/>
              <a:tabLst>
                <a:tab pos="125730" algn="l"/>
              </a:tabLst>
            </a:pPr>
            <a:r>
              <a:rPr sz="1700" b="1" dirty="0">
                <a:solidFill>
                  <a:srgbClr val="19459D"/>
                </a:solidFill>
                <a:latin typeface="Carlito"/>
                <a:cs typeface="Carlito"/>
              </a:rPr>
              <a:t>Taşıt</a:t>
            </a:r>
            <a:r>
              <a:rPr sz="1700" b="1" spc="-85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700" b="1" spc="5" dirty="0">
                <a:solidFill>
                  <a:srgbClr val="19459D"/>
                </a:solidFill>
                <a:latin typeface="Carlito"/>
                <a:cs typeface="Carlito"/>
              </a:rPr>
              <a:t>üstü</a:t>
            </a:r>
            <a:endParaRPr sz="1700">
              <a:latin typeface="Carlito"/>
              <a:cs typeface="Carlito"/>
            </a:endParaRPr>
          </a:p>
          <a:p>
            <a:pPr marL="344805" lvl="1" indent="-77470">
              <a:lnSpc>
                <a:spcPts val="2020"/>
              </a:lnSpc>
              <a:spcBef>
                <a:spcPts val="55"/>
              </a:spcBef>
              <a:buSzPct val="94117"/>
              <a:buFont typeface="Arial"/>
              <a:buChar char="•"/>
              <a:tabLst>
                <a:tab pos="345440" algn="l"/>
              </a:tabLst>
            </a:pPr>
            <a:r>
              <a:rPr sz="1700" b="1" dirty="0">
                <a:solidFill>
                  <a:srgbClr val="19459D"/>
                </a:solidFill>
                <a:latin typeface="Carlito"/>
                <a:cs typeface="Carlito"/>
              </a:rPr>
              <a:t>GDY</a:t>
            </a:r>
            <a:endParaRPr sz="1700">
              <a:latin typeface="Carlito"/>
              <a:cs typeface="Carlito"/>
            </a:endParaRPr>
          </a:p>
          <a:p>
            <a:pPr marL="167005" indent="-77470">
              <a:lnSpc>
                <a:spcPts val="2020"/>
              </a:lnSpc>
              <a:buSzPct val="94117"/>
              <a:buFont typeface="Arial"/>
              <a:buChar char="•"/>
              <a:tabLst>
                <a:tab pos="167640" algn="l"/>
              </a:tabLst>
            </a:pPr>
            <a:r>
              <a:rPr sz="1700" b="1" spc="5" dirty="0">
                <a:solidFill>
                  <a:srgbClr val="19459D"/>
                </a:solidFill>
                <a:latin typeface="Carlito"/>
                <a:cs typeface="Carlito"/>
              </a:rPr>
              <a:t>Antrepo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2534208" y="5042890"/>
            <a:ext cx="3123565" cy="1549400"/>
            <a:chOff x="2534208" y="5042890"/>
            <a:chExt cx="3123565" cy="1549400"/>
          </a:xfrm>
        </p:grpSpPr>
        <p:sp>
          <p:nvSpPr>
            <p:cNvPr id="44" name="object 44"/>
            <p:cNvSpPr/>
            <p:nvPr/>
          </p:nvSpPr>
          <p:spPr>
            <a:xfrm>
              <a:off x="2546591" y="5055273"/>
              <a:ext cx="822325" cy="953769"/>
            </a:xfrm>
            <a:custGeom>
              <a:avLst/>
              <a:gdLst/>
              <a:ahLst/>
              <a:cxnLst/>
              <a:rect l="l" t="t" r="r" b="b"/>
              <a:pathLst>
                <a:path w="822325" h="953770">
                  <a:moveTo>
                    <a:pt x="205536" y="0"/>
                  </a:moveTo>
                  <a:lnTo>
                    <a:pt x="0" y="0"/>
                  </a:lnTo>
                  <a:lnTo>
                    <a:pt x="0" y="850684"/>
                  </a:lnTo>
                  <a:lnTo>
                    <a:pt x="616610" y="850684"/>
                  </a:lnTo>
                  <a:lnTo>
                    <a:pt x="616610" y="953452"/>
                  </a:lnTo>
                  <a:lnTo>
                    <a:pt x="822147" y="747915"/>
                  </a:lnTo>
                  <a:lnTo>
                    <a:pt x="616610" y="542378"/>
                  </a:lnTo>
                  <a:lnTo>
                    <a:pt x="616610" y="645147"/>
                  </a:lnTo>
                  <a:lnTo>
                    <a:pt x="205536" y="645147"/>
                  </a:lnTo>
                  <a:lnTo>
                    <a:pt x="205536" y="0"/>
                  </a:lnTo>
                  <a:close/>
                </a:path>
              </a:pathLst>
            </a:custGeom>
            <a:solidFill>
              <a:srgbClr val="5A9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546591" y="5055273"/>
              <a:ext cx="822325" cy="953769"/>
            </a:xfrm>
            <a:custGeom>
              <a:avLst/>
              <a:gdLst/>
              <a:ahLst/>
              <a:cxnLst/>
              <a:rect l="l" t="t" r="r" b="b"/>
              <a:pathLst>
                <a:path w="822325" h="953770">
                  <a:moveTo>
                    <a:pt x="205536" y="0"/>
                  </a:moveTo>
                  <a:lnTo>
                    <a:pt x="205536" y="645147"/>
                  </a:lnTo>
                  <a:lnTo>
                    <a:pt x="616610" y="645147"/>
                  </a:lnTo>
                  <a:lnTo>
                    <a:pt x="616610" y="542378"/>
                  </a:lnTo>
                  <a:lnTo>
                    <a:pt x="822147" y="747915"/>
                  </a:lnTo>
                  <a:lnTo>
                    <a:pt x="616610" y="953452"/>
                  </a:lnTo>
                  <a:lnTo>
                    <a:pt x="616610" y="850684"/>
                  </a:lnTo>
                  <a:lnTo>
                    <a:pt x="0" y="850684"/>
                  </a:lnTo>
                  <a:lnTo>
                    <a:pt x="0" y="0"/>
                  </a:lnTo>
                  <a:lnTo>
                    <a:pt x="205536" y="0"/>
                  </a:lnTo>
                  <a:close/>
                </a:path>
              </a:pathLst>
            </a:custGeom>
            <a:ln w="24218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383178" y="5402973"/>
              <a:ext cx="2274404" cy="114908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672433" y="6485458"/>
              <a:ext cx="1684007" cy="10622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431946" y="5463908"/>
              <a:ext cx="2179319" cy="102154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431946" y="5463895"/>
              <a:ext cx="2179320" cy="1021715"/>
            </a:xfrm>
            <a:custGeom>
              <a:avLst/>
              <a:gdLst/>
              <a:ahLst/>
              <a:cxnLst/>
              <a:rect l="l" t="t" r="r" b="b"/>
              <a:pathLst>
                <a:path w="2179320" h="1021714">
                  <a:moveTo>
                    <a:pt x="0" y="170268"/>
                  </a:moveTo>
                  <a:lnTo>
                    <a:pt x="6081" y="125006"/>
                  </a:lnTo>
                  <a:lnTo>
                    <a:pt x="23245" y="84333"/>
                  </a:lnTo>
                  <a:lnTo>
                    <a:pt x="49868" y="49872"/>
                  </a:lnTo>
                  <a:lnTo>
                    <a:pt x="84328" y="23248"/>
                  </a:lnTo>
                  <a:lnTo>
                    <a:pt x="125002" y="6082"/>
                  </a:lnTo>
                  <a:lnTo>
                    <a:pt x="170268" y="0"/>
                  </a:lnTo>
                  <a:lnTo>
                    <a:pt x="2009063" y="0"/>
                  </a:lnTo>
                  <a:lnTo>
                    <a:pt x="2054324" y="6082"/>
                  </a:lnTo>
                  <a:lnTo>
                    <a:pt x="2094995" y="23248"/>
                  </a:lnTo>
                  <a:lnTo>
                    <a:pt x="2129453" y="49872"/>
                  </a:lnTo>
                  <a:lnTo>
                    <a:pt x="2156075" y="84333"/>
                  </a:lnTo>
                  <a:lnTo>
                    <a:pt x="2173238" y="125006"/>
                  </a:lnTo>
                  <a:lnTo>
                    <a:pt x="2179320" y="170268"/>
                  </a:lnTo>
                  <a:lnTo>
                    <a:pt x="2179320" y="851306"/>
                  </a:lnTo>
                  <a:lnTo>
                    <a:pt x="2173238" y="896567"/>
                  </a:lnTo>
                  <a:lnTo>
                    <a:pt x="2156075" y="937238"/>
                  </a:lnTo>
                  <a:lnTo>
                    <a:pt x="2129453" y="971696"/>
                  </a:lnTo>
                  <a:lnTo>
                    <a:pt x="2094995" y="998317"/>
                  </a:lnTo>
                  <a:lnTo>
                    <a:pt x="2054324" y="1015480"/>
                  </a:lnTo>
                  <a:lnTo>
                    <a:pt x="2009063" y="1021562"/>
                  </a:lnTo>
                  <a:lnTo>
                    <a:pt x="170268" y="1021562"/>
                  </a:lnTo>
                  <a:lnTo>
                    <a:pt x="125002" y="1015480"/>
                  </a:lnTo>
                  <a:lnTo>
                    <a:pt x="84327" y="998317"/>
                  </a:lnTo>
                  <a:lnTo>
                    <a:pt x="49868" y="971696"/>
                  </a:lnTo>
                  <a:lnTo>
                    <a:pt x="23245" y="937238"/>
                  </a:lnTo>
                  <a:lnTo>
                    <a:pt x="6081" y="896567"/>
                  </a:lnTo>
                  <a:lnTo>
                    <a:pt x="0" y="851306"/>
                  </a:lnTo>
                  <a:lnTo>
                    <a:pt x="0" y="170268"/>
                  </a:lnTo>
                  <a:close/>
                </a:path>
              </a:pathLst>
            </a:custGeom>
            <a:ln w="9080">
              <a:solidFill>
                <a:srgbClr val="9DC2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3748774" y="5438941"/>
            <a:ext cx="1561465" cy="10623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R="3175" algn="ctr">
              <a:lnSpc>
                <a:spcPts val="2020"/>
              </a:lnSpc>
              <a:spcBef>
                <a:spcPts val="114"/>
              </a:spcBef>
            </a:pPr>
            <a:r>
              <a:rPr sz="1700" b="1" spc="5" dirty="0">
                <a:solidFill>
                  <a:srgbClr val="19459D"/>
                </a:solidFill>
                <a:latin typeface="Carlito"/>
                <a:cs typeface="Carlito"/>
              </a:rPr>
              <a:t>9.</a:t>
            </a:r>
            <a:endParaRPr sz="1700">
              <a:latin typeface="Carlito"/>
              <a:cs typeface="Carlito"/>
            </a:endParaRPr>
          </a:p>
          <a:p>
            <a:pPr marR="5080" algn="ctr">
              <a:lnSpc>
                <a:spcPts val="2020"/>
              </a:lnSpc>
            </a:pPr>
            <a:r>
              <a:rPr sz="1700" b="1" dirty="0">
                <a:solidFill>
                  <a:srgbClr val="19459D"/>
                </a:solidFill>
                <a:latin typeface="Carlito"/>
                <a:cs typeface="Carlito"/>
              </a:rPr>
              <a:t>Varsa özet</a:t>
            </a:r>
            <a:r>
              <a:rPr sz="1700" b="1" spc="-50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700" b="1" dirty="0">
                <a:solidFill>
                  <a:srgbClr val="19459D"/>
                </a:solidFill>
                <a:latin typeface="Carlito"/>
                <a:cs typeface="Carlito"/>
              </a:rPr>
              <a:t>beyan</a:t>
            </a:r>
            <a:endParaRPr sz="1700">
              <a:latin typeface="Carlito"/>
              <a:cs typeface="Carlito"/>
            </a:endParaRPr>
          </a:p>
          <a:p>
            <a:pPr marL="74930" marR="80645" algn="ctr">
              <a:lnSpc>
                <a:spcPts val="2000"/>
              </a:lnSpc>
              <a:spcBef>
                <a:spcPts val="155"/>
              </a:spcBef>
            </a:pPr>
            <a:r>
              <a:rPr sz="1700" b="1" dirty="0">
                <a:solidFill>
                  <a:srgbClr val="19459D"/>
                </a:solidFill>
                <a:latin typeface="Carlito"/>
                <a:cs typeface="Carlito"/>
              </a:rPr>
              <a:t>eksiklik/fazlalık  </a:t>
            </a:r>
            <a:r>
              <a:rPr sz="1700" b="1" spc="5" dirty="0">
                <a:solidFill>
                  <a:srgbClr val="19459D"/>
                </a:solidFill>
                <a:latin typeface="Carlito"/>
                <a:cs typeface="Carlito"/>
              </a:rPr>
              <a:t>takibi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5666994" y="5161271"/>
            <a:ext cx="3260090" cy="1581150"/>
            <a:chOff x="5666994" y="5161271"/>
            <a:chExt cx="3260090" cy="1581150"/>
          </a:xfrm>
        </p:grpSpPr>
        <p:sp>
          <p:nvSpPr>
            <p:cNvPr id="52" name="object 52"/>
            <p:cNvSpPr/>
            <p:nvPr/>
          </p:nvSpPr>
          <p:spPr>
            <a:xfrm>
              <a:off x="5679376" y="5736323"/>
              <a:ext cx="885825" cy="544830"/>
            </a:xfrm>
            <a:custGeom>
              <a:avLst/>
              <a:gdLst/>
              <a:ahLst/>
              <a:cxnLst/>
              <a:rect l="l" t="t" r="r" b="b"/>
              <a:pathLst>
                <a:path w="885825" h="544829">
                  <a:moveTo>
                    <a:pt x="612940" y="0"/>
                  </a:moveTo>
                  <a:lnTo>
                    <a:pt x="612940" y="136207"/>
                  </a:lnTo>
                  <a:lnTo>
                    <a:pt x="0" y="136207"/>
                  </a:lnTo>
                  <a:lnTo>
                    <a:pt x="0" y="408622"/>
                  </a:lnTo>
                  <a:lnTo>
                    <a:pt x="612940" y="408622"/>
                  </a:lnTo>
                  <a:lnTo>
                    <a:pt x="612940" y="544829"/>
                  </a:lnTo>
                  <a:lnTo>
                    <a:pt x="885355" y="272414"/>
                  </a:lnTo>
                  <a:lnTo>
                    <a:pt x="612940" y="0"/>
                  </a:lnTo>
                  <a:close/>
                </a:path>
              </a:pathLst>
            </a:custGeom>
            <a:solidFill>
              <a:srgbClr val="5A9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679376" y="5736323"/>
              <a:ext cx="885825" cy="544830"/>
            </a:xfrm>
            <a:custGeom>
              <a:avLst/>
              <a:gdLst/>
              <a:ahLst/>
              <a:cxnLst/>
              <a:rect l="l" t="t" r="r" b="b"/>
              <a:pathLst>
                <a:path w="885825" h="544829">
                  <a:moveTo>
                    <a:pt x="0" y="136207"/>
                  </a:moveTo>
                  <a:lnTo>
                    <a:pt x="612940" y="136207"/>
                  </a:lnTo>
                  <a:lnTo>
                    <a:pt x="612940" y="0"/>
                  </a:lnTo>
                  <a:lnTo>
                    <a:pt x="885355" y="272414"/>
                  </a:lnTo>
                  <a:lnTo>
                    <a:pt x="612940" y="544829"/>
                  </a:lnTo>
                  <a:lnTo>
                    <a:pt x="612940" y="408622"/>
                  </a:lnTo>
                  <a:lnTo>
                    <a:pt x="0" y="408622"/>
                  </a:lnTo>
                  <a:lnTo>
                    <a:pt x="0" y="136207"/>
                  </a:lnTo>
                  <a:close/>
                </a:path>
              </a:pathLst>
            </a:custGeom>
            <a:ln w="24218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584784" y="5161271"/>
              <a:ext cx="2341753" cy="158098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632828" y="5191480"/>
              <a:ext cx="2247430" cy="148466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632829" y="5191493"/>
              <a:ext cx="2247900" cy="1485265"/>
            </a:xfrm>
            <a:custGeom>
              <a:avLst/>
              <a:gdLst/>
              <a:ahLst/>
              <a:cxnLst/>
              <a:rect l="l" t="t" r="r" b="b"/>
              <a:pathLst>
                <a:path w="2247900" h="1485265">
                  <a:moveTo>
                    <a:pt x="0" y="742327"/>
                  </a:moveTo>
                  <a:lnTo>
                    <a:pt x="371170" y="0"/>
                  </a:lnTo>
                  <a:lnTo>
                    <a:pt x="1876259" y="0"/>
                  </a:lnTo>
                  <a:lnTo>
                    <a:pt x="2247430" y="742327"/>
                  </a:lnTo>
                  <a:lnTo>
                    <a:pt x="1876259" y="1484655"/>
                  </a:lnTo>
                  <a:lnTo>
                    <a:pt x="371170" y="1484655"/>
                  </a:lnTo>
                  <a:lnTo>
                    <a:pt x="0" y="742327"/>
                  </a:lnTo>
                  <a:close/>
                </a:path>
              </a:pathLst>
            </a:custGeom>
            <a:ln w="9080">
              <a:solidFill>
                <a:srgbClr val="4BB9C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 txBox="1"/>
          <p:nvPr/>
        </p:nvSpPr>
        <p:spPr>
          <a:xfrm>
            <a:off x="7164253" y="5339965"/>
            <a:ext cx="1203325" cy="117792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R="5080" indent="33655">
              <a:lnSpc>
                <a:spcPct val="100600"/>
              </a:lnSpc>
              <a:spcBef>
                <a:spcPts val="115"/>
              </a:spcBef>
            </a:pPr>
            <a:r>
              <a:rPr sz="1500" b="1" spc="10" dirty="0">
                <a:solidFill>
                  <a:srgbClr val="19459D"/>
                </a:solidFill>
                <a:latin typeface="Carlito"/>
                <a:cs typeface="Carlito"/>
              </a:rPr>
              <a:t>10. </a:t>
            </a:r>
            <a:r>
              <a:rPr sz="1500" b="1" spc="5" dirty="0">
                <a:solidFill>
                  <a:srgbClr val="19459D"/>
                </a:solidFill>
                <a:latin typeface="Carlito"/>
                <a:cs typeface="Carlito"/>
              </a:rPr>
              <a:t>Gümrükçe  </a:t>
            </a:r>
            <a:r>
              <a:rPr sz="1500" b="1" spc="10" dirty="0">
                <a:solidFill>
                  <a:srgbClr val="19459D"/>
                </a:solidFill>
                <a:latin typeface="Carlito"/>
                <a:cs typeface="Carlito"/>
              </a:rPr>
              <a:t>onaylanmış</a:t>
            </a:r>
            <a:r>
              <a:rPr sz="1500" b="1" spc="-60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500" b="1" spc="5" dirty="0">
                <a:solidFill>
                  <a:srgbClr val="19459D"/>
                </a:solidFill>
                <a:latin typeface="Carlito"/>
                <a:cs typeface="Carlito"/>
              </a:rPr>
              <a:t>bir</a:t>
            </a:r>
            <a:endParaRPr sz="1500">
              <a:latin typeface="Carlito"/>
              <a:cs typeface="Carlito"/>
            </a:endParaRPr>
          </a:p>
          <a:p>
            <a:pPr marL="19050" marR="24765" algn="ctr">
              <a:lnSpc>
                <a:spcPct val="100600"/>
              </a:lnSpc>
            </a:pPr>
            <a:r>
              <a:rPr sz="1500" b="1" spc="10" dirty="0">
                <a:solidFill>
                  <a:srgbClr val="19459D"/>
                </a:solidFill>
                <a:latin typeface="Carlito"/>
                <a:cs typeface="Carlito"/>
              </a:rPr>
              <a:t>işlem veya  kullanıma</a:t>
            </a:r>
            <a:r>
              <a:rPr sz="1500" b="1" spc="-80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500" b="1" spc="10" dirty="0">
                <a:solidFill>
                  <a:srgbClr val="19459D"/>
                </a:solidFill>
                <a:latin typeface="Carlito"/>
                <a:cs typeface="Carlito"/>
              </a:rPr>
              <a:t>tabi </a:t>
            </a:r>
            <a:r>
              <a:rPr sz="1500" b="1" spc="5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500" b="1" spc="10" dirty="0">
                <a:solidFill>
                  <a:srgbClr val="19459D"/>
                </a:solidFill>
                <a:latin typeface="Carlito"/>
                <a:cs typeface="Carlito"/>
              </a:rPr>
              <a:t>tutma</a:t>
            </a:r>
            <a:endParaRPr sz="1500">
              <a:latin typeface="Carlito"/>
              <a:cs typeface="Carlito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3283629" y="4225918"/>
            <a:ext cx="2272030" cy="365125"/>
            <a:chOff x="3283629" y="4225918"/>
            <a:chExt cx="2272030" cy="365125"/>
          </a:xfrm>
        </p:grpSpPr>
        <p:sp>
          <p:nvSpPr>
            <p:cNvPr id="59" name="object 59"/>
            <p:cNvSpPr/>
            <p:nvPr/>
          </p:nvSpPr>
          <p:spPr>
            <a:xfrm>
              <a:off x="5134546" y="4238028"/>
              <a:ext cx="408940" cy="340995"/>
            </a:xfrm>
            <a:custGeom>
              <a:avLst/>
              <a:gdLst/>
              <a:ahLst/>
              <a:cxnLst/>
              <a:rect l="l" t="t" r="r" b="b"/>
              <a:pathLst>
                <a:path w="408939" h="340995">
                  <a:moveTo>
                    <a:pt x="107086" y="0"/>
                  </a:moveTo>
                  <a:lnTo>
                    <a:pt x="0" y="170256"/>
                  </a:lnTo>
                  <a:lnTo>
                    <a:pt x="107086" y="340512"/>
                  </a:lnTo>
                  <a:lnTo>
                    <a:pt x="107086" y="255384"/>
                  </a:lnTo>
                  <a:lnTo>
                    <a:pt x="408622" y="255384"/>
                  </a:lnTo>
                  <a:lnTo>
                    <a:pt x="408622" y="85128"/>
                  </a:lnTo>
                  <a:lnTo>
                    <a:pt x="107086" y="85128"/>
                  </a:lnTo>
                  <a:lnTo>
                    <a:pt x="107086" y="0"/>
                  </a:lnTo>
                  <a:close/>
                </a:path>
              </a:pathLst>
            </a:custGeom>
            <a:solidFill>
              <a:srgbClr val="5A9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134546" y="4238028"/>
              <a:ext cx="408940" cy="340995"/>
            </a:xfrm>
            <a:custGeom>
              <a:avLst/>
              <a:gdLst/>
              <a:ahLst/>
              <a:cxnLst/>
              <a:rect l="l" t="t" r="r" b="b"/>
              <a:pathLst>
                <a:path w="408939" h="340995">
                  <a:moveTo>
                    <a:pt x="0" y="170256"/>
                  </a:moveTo>
                  <a:lnTo>
                    <a:pt x="107086" y="340512"/>
                  </a:lnTo>
                  <a:lnTo>
                    <a:pt x="107086" y="255384"/>
                  </a:lnTo>
                  <a:lnTo>
                    <a:pt x="408622" y="255384"/>
                  </a:lnTo>
                  <a:lnTo>
                    <a:pt x="408622" y="85128"/>
                  </a:lnTo>
                  <a:lnTo>
                    <a:pt x="107086" y="85128"/>
                  </a:lnTo>
                  <a:lnTo>
                    <a:pt x="107086" y="0"/>
                  </a:lnTo>
                  <a:lnTo>
                    <a:pt x="0" y="170256"/>
                  </a:lnTo>
                  <a:close/>
                </a:path>
              </a:pathLst>
            </a:custGeom>
            <a:ln w="24218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3295738" y="4238028"/>
              <a:ext cx="613410" cy="272415"/>
            </a:xfrm>
            <a:custGeom>
              <a:avLst/>
              <a:gdLst/>
              <a:ahLst/>
              <a:cxnLst/>
              <a:rect l="l" t="t" r="r" b="b"/>
              <a:pathLst>
                <a:path w="613410" h="272414">
                  <a:moveTo>
                    <a:pt x="186740" y="0"/>
                  </a:moveTo>
                  <a:lnTo>
                    <a:pt x="0" y="136207"/>
                  </a:lnTo>
                  <a:lnTo>
                    <a:pt x="186740" y="272415"/>
                  </a:lnTo>
                  <a:lnTo>
                    <a:pt x="186740" y="204317"/>
                  </a:lnTo>
                  <a:lnTo>
                    <a:pt x="612940" y="204317"/>
                  </a:lnTo>
                  <a:lnTo>
                    <a:pt x="612940" y="68110"/>
                  </a:lnTo>
                  <a:lnTo>
                    <a:pt x="186740" y="68110"/>
                  </a:lnTo>
                  <a:lnTo>
                    <a:pt x="186740" y="0"/>
                  </a:lnTo>
                  <a:close/>
                </a:path>
              </a:pathLst>
            </a:custGeom>
            <a:solidFill>
              <a:srgbClr val="5A9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3295738" y="4238028"/>
              <a:ext cx="613410" cy="272415"/>
            </a:xfrm>
            <a:custGeom>
              <a:avLst/>
              <a:gdLst/>
              <a:ahLst/>
              <a:cxnLst/>
              <a:rect l="l" t="t" r="r" b="b"/>
              <a:pathLst>
                <a:path w="613410" h="272414">
                  <a:moveTo>
                    <a:pt x="0" y="136207"/>
                  </a:moveTo>
                  <a:lnTo>
                    <a:pt x="186740" y="0"/>
                  </a:lnTo>
                  <a:lnTo>
                    <a:pt x="186740" y="68097"/>
                  </a:lnTo>
                  <a:lnTo>
                    <a:pt x="612940" y="68097"/>
                  </a:lnTo>
                  <a:lnTo>
                    <a:pt x="612940" y="204304"/>
                  </a:lnTo>
                  <a:lnTo>
                    <a:pt x="186740" y="204304"/>
                  </a:lnTo>
                  <a:lnTo>
                    <a:pt x="186740" y="272415"/>
                  </a:lnTo>
                  <a:lnTo>
                    <a:pt x="0" y="136207"/>
                  </a:lnTo>
                  <a:close/>
                </a:path>
              </a:pathLst>
            </a:custGeom>
            <a:ln w="24218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>
            <a:spLocks noGrp="1"/>
          </p:cNvSpPr>
          <p:nvPr>
            <p:ph type="title"/>
          </p:nvPr>
        </p:nvSpPr>
        <p:spPr>
          <a:xfrm>
            <a:off x="773696" y="123825"/>
            <a:ext cx="6403975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75030" marR="5080" indent="-862965">
              <a:lnSpc>
                <a:spcPct val="100000"/>
              </a:lnSpc>
              <a:spcBef>
                <a:spcPts val="100"/>
              </a:spcBef>
            </a:pPr>
            <a:r>
              <a:rPr sz="3600" spc="-30" dirty="0"/>
              <a:t>KARAYOLU </a:t>
            </a:r>
            <a:r>
              <a:rPr sz="3600" spc="50" dirty="0"/>
              <a:t>İLE TÜRKİYE </a:t>
            </a:r>
            <a:r>
              <a:rPr sz="3600" spc="70" dirty="0"/>
              <a:t>GÜMRÜK  </a:t>
            </a:r>
            <a:r>
              <a:rPr sz="3600" spc="25" dirty="0"/>
              <a:t>BÖLGESİNE </a:t>
            </a:r>
            <a:r>
              <a:rPr sz="3600" spc="-55" dirty="0"/>
              <a:t>EŞYA</a:t>
            </a:r>
            <a:r>
              <a:rPr sz="3600" spc="180" dirty="0"/>
              <a:t> </a:t>
            </a:r>
            <a:r>
              <a:rPr sz="3600" spc="40" dirty="0"/>
              <a:t>GELİŞİ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70734" y="977049"/>
            <a:ext cx="6150610" cy="90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01470" marR="5080" indent="-1589405">
              <a:lnSpc>
                <a:spcPct val="100000"/>
              </a:lnSpc>
              <a:spcBef>
                <a:spcPts val="100"/>
              </a:spcBef>
            </a:pPr>
            <a:r>
              <a:rPr spc="30" dirty="0"/>
              <a:t>SERBEST </a:t>
            </a:r>
            <a:r>
              <a:rPr spc="15" dirty="0"/>
              <a:t>BÖLGEYE </a:t>
            </a:r>
            <a:r>
              <a:rPr spc="95" dirty="0"/>
              <a:t>DENİZ </a:t>
            </a:r>
            <a:r>
              <a:rPr spc="10" dirty="0"/>
              <a:t>YOLU  </a:t>
            </a:r>
            <a:r>
              <a:rPr spc="50" dirty="0"/>
              <a:t>İLE </a:t>
            </a:r>
            <a:r>
              <a:rPr spc="-55" dirty="0"/>
              <a:t>EŞYA</a:t>
            </a:r>
            <a:r>
              <a:rPr spc="150" dirty="0"/>
              <a:t> </a:t>
            </a:r>
            <a:r>
              <a:rPr spc="50" dirty="0"/>
              <a:t>GİRİŞİ</a:t>
            </a:r>
          </a:p>
        </p:txBody>
      </p:sp>
      <p:sp>
        <p:nvSpPr>
          <p:cNvPr id="3" name="object 3"/>
          <p:cNvSpPr/>
          <p:nvPr/>
        </p:nvSpPr>
        <p:spPr>
          <a:xfrm>
            <a:off x="1883994" y="1966861"/>
            <a:ext cx="7080250" cy="4888230"/>
          </a:xfrm>
          <a:custGeom>
            <a:avLst/>
            <a:gdLst/>
            <a:ahLst/>
            <a:cxnLst/>
            <a:rect l="l" t="t" r="r" b="b"/>
            <a:pathLst>
              <a:path w="7080250" h="4888230">
                <a:moveTo>
                  <a:pt x="7080008" y="0"/>
                </a:moveTo>
                <a:lnTo>
                  <a:pt x="0" y="0"/>
                </a:lnTo>
                <a:lnTo>
                  <a:pt x="0" y="4887747"/>
                </a:lnTo>
                <a:lnTo>
                  <a:pt x="7080008" y="4887747"/>
                </a:lnTo>
                <a:lnTo>
                  <a:pt x="70800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760624" y="2027175"/>
            <a:ext cx="430085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40"/>
              </a:lnSpc>
            </a:pPr>
            <a:r>
              <a:rPr sz="2000" b="1" spc="15" dirty="0">
                <a:solidFill>
                  <a:srgbClr val="BD5554"/>
                </a:solidFill>
                <a:latin typeface="Carlito"/>
                <a:cs typeface="Carlito"/>
              </a:rPr>
              <a:t>Serbest Bölgeye deniz yolu </a:t>
            </a:r>
            <a:r>
              <a:rPr sz="2000" b="1" spc="10" dirty="0">
                <a:solidFill>
                  <a:srgbClr val="BD5554"/>
                </a:solidFill>
                <a:latin typeface="Carlito"/>
                <a:cs typeface="Carlito"/>
              </a:rPr>
              <a:t>ile </a:t>
            </a:r>
            <a:r>
              <a:rPr sz="2000" b="1" spc="15" dirty="0">
                <a:solidFill>
                  <a:srgbClr val="BD5554"/>
                </a:solidFill>
                <a:latin typeface="Carlito"/>
                <a:cs typeface="Carlito"/>
              </a:rPr>
              <a:t>eşya</a:t>
            </a:r>
            <a:r>
              <a:rPr sz="2000" b="1" spc="-85" dirty="0">
                <a:solidFill>
                  <a:srgbClr val="BD5554"/>
                </a:solidFill>
                <a:latin typeface="Carlito"/>
                <a:cs typeface="Carlito"/>
              </a:rPr>
              <a:t> </a:t>
            </a:r>
            <a:r>
              <a:rPr sz="2000" b="1" spc="10" dirty="0">
                <a:solidFill>
                  <a:srgbClr val="BD5554"/>
                </a:solidFill>
                <a:latin typeface="Carlito"/>
                <a:cs typeface="Carlito"/>
              </a:rPr>
              <a:t>girişi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354214" y="2031880"/>
            <a:ext cx="1526959" cy="11607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829175" y="2693047"/>
            <a:ext cx="1162685" cy="581660"/>
          </a:xfrm>
          <a:prstGeom prst="rect">
            <a:avLst/>
          </a:prstGeom>
          <a:ln w="8077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50">
              <a:latin typeface="Times New Roman"/>
              <a:cs typeface="Times New Roman"/>
            </a:endParaRPr>
          </a:p>
          <a:p>
            <a:pPr marL="188595">
              <a:lnSpc>
                <a:spcPct val="100000"/>
              </a:lnSpc>
            </a:pPr>
            <a:r>
              <a:rPr sz="900" b="1" dirty="0">
                <a:latin typeface="Arial"/>
                <a:cs typeface="Arial"/>
              </a:rPr>
              <a:t>Varış</a:t>
            </a:r>
            <a:r>
              <a:rPr sz="900" b="1" spc="-5" dirty="0">
                <a:latin typeface="Arial"/>
                <a:cs typeface="Arial"/>
              </a:rPr>
              <a:t> </a:t>
            </a:r>
            <a:r>
              <a:rPr sz="900" b="1" spc="5" dirty="0">
                <a:latin typeface="Arial"/>
                <a:cs typeface="Arial"/>
              </a:rPr>
              <a:t>Bildirimi</a:t>
            </a:r>
            <a:endParaRPr sz="9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09558" y="2693047"/>
            <a:ext cx="1161415" cy="581660"/>
          </a:xfrm>
          <a:prstGeom prst="rect">
            <a:avLst/>
          </a:prstGeom>
          <a:ln w="8077">
            <a:solidFill>
              <a:srgbClr val="000000"/>
            </a:solidFill>
          </a:ln>
        </p:spPr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Times New Roman"/>
              <a:cs typeface="Times New Roman"/>
            </a:endParaRPr>
          </a:p>
          <a:p>
            <a:pPr marL="220345">
              <a:lnSpc>
                <a:spcPct val="100000"/>
              </a:lnSpc>
            </a:pPr>
            <a:r>
              <a:rPr sz="850" b="1" spc="-5" dirty="0">
                <a:latin typeface="Arial"/>
                <a:cs typeface="Arial"/>
              </a:rPr>
              <a:t>Eşyanın</a:t>
            </a:r>
            <a:r>
              <a:rPr sz="850" b="1" spc="-20" dirty="0">
                <a:latin typeface="Arial"/>
                <a:cs typeface="Arial"/>
              </a:rPr>
              <a:t> </a:t>
            </a:r>
            <a:r>
              <a:rPr sz="850" b="1" spc="-5" dirty="0">
                <a:latin typeface="Arial"/>
                <a:cs typeface="Arial"/>
              </a:rPr>
              <a:t>varışı</a:t>
            </a:r>
            <a:endParaRPr sz="85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465410" y="2952229"/>
            <a:ext cx="1364615" cy="64769"/>
            <a:chOff x="3465410" y="2952229"/>
            <a:chExt cx="1364615" cy="64769"/>
          </a:xfrm>
        </p:grpSpPr>
        <p:sp>
          <p:nvSpPr>
            <p:cNvPr id="9" name="object 9"/>
            <p:cNvSpPr/>
            <p:nvPr/>
          </p:nvSpPr>
          <p:spPr>
            <a:xfrm>
              <a:off x="3470808" y="2983903"/>
              <a:ext cx="1337310" cy="1270"/>
            </a:xfrm>
            <a:custGeom>
              <a:avLst/>
              <a:gdLst/>
              <a:ahLst/>
              <a:cxnLst/>
              <a:rect l="l" t="t" r="r" b="b"/>
              <a:pathLst>
                <a:path w="1337310" h="1269">
                  <a:moveTo>
                    <a:pt x="0" y="0"/>
                  </a:moveTo>
                  <a:lnTo>
                    <a:pt x="1337106" y="660"/>
                  </a:lnTo>
                </a:path>
              </a:pathLst>
            </a:custGeom>
            <a:ln w="107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64798" y="2952229"/>
              <a:ext cx="64769" cy="64769"/>
            </a:xfrm>
            <a:custGeom>
              <a:avLst/>
              <a:gdLst/>
              <a:ahLst/>
              <a:cxnLst/>
              <a:rect l="l" t="t" r="r" b="b"/>
              <a:pathLst>
                <a:path w="64770" h="64769">
                  <a:moveTo>
                    <a:pt x="38" y="0"/>
                  </a:moveTo>
                  <a:lnTo>
                    <a:pt x="0" y="64630"/>
                  </a:lnTo>
                  <a:lnTo>
                    <a:pt x="64655" y="3234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210447" y="3662553"/>
            <a:ext cx="1648460" cy="581660"/>
          </a:xfrm>
          <a:prstGeom prst="rect">
            <a:avLst/>
          </a:prstGeom>
          <a:ln w="8077">
            <a:solidFill>
              <a:srgbClr val="000000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155575" marR="142875" indent="-635" algn="ctr">
              <a:lnSpc>
                <a:spcPct val="100000"/>
              </a:lnSpc>
              <a:spcBef>
                <a:spcPts val="300"/>
              </a:spcBef>
            </a:pPr>
            <a:r>
              <a:rPr sz="850" b="1" spc="-15" dirty="0">
                <a:latin typeface="Arial"/>
                <a:cs typeface="Arial"/>
              </a:rPr>
              <a:t>Transit </a:t>
            </a:r>
            <a:r>
              <a:rPr sz="850" b="1" spc="-5" dirty="0">
                <a:latin typeface="Arial"/>
                <a:cs typeface="Arial"/>
              </a:rPr>
              <a:t>beyannamesinin  </a:t>
            </a:r>
            <a:r>
              <a:rPr sz="850" b="1" spc="-10" dirty="0">
                <a:latin typeface="Arial"/>
                <a:cs typeface="Arial"/>
              </a:rPr>
              <a:t>elektronik </a:t>
            </a:r>
            <a:r>
              <a:rPr sz="850" b="1" spc="-5" dirty="0">
                <a:latin typeface="Arial"/>
                <a:cs typeface="Arial"/>
              </a:rPr>
              <a:t>ortamda  düzenlenmesi ve</a:t>
            </a:r>
            <a:r>
              <a:rPr sz="850" b="1" spc="-25" dirty="0">
                <a:latin typeface="Arial"/>
                <a:cs typeface="Arial"/>
              </a:rPr>
              <a:t> </a:t>
            </a:r>
            <a:r>
              <a:rPr sz="850" b="1" spc="-5" dirty="0">
                <a:latin typeface="Arial"/>
                <a:cs typeface="Arial"/>
              </a:rPr>
              <a:t>idareden  onaylanması</a:t>
            </a:r>
            <a:endParaRPr sz="8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544866" y="3662553"/>
            <a:ext cx="1161415" cy="581660"/>
          </a:xfrm>
          <a:prstGeom prst="rect">
            <a:avLst/>
          </a:prstGeom>
          <a:ln w="8077">
            <a:solidFill>
              <a:srgbClr val="000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184785" marR="172085" algn="ctr">
              <a:lnSpc>
                <a:spcPct val="102099"/>
              </a:lnSpc>
              <a:spcBef>
                <a:spcPts val="315"/>
              </a:spcBef>
            </a:pPr>
            <a:r>
              <a:rPr sz="900" b="1" spc="15" dirty="0">
                <a:latin typeface="Arial"/>
                <a:cs typeface="Arial"/>
              </a:rPr>
              <a:t>Serbest</a:t>
            </a:r>
            <a:r>
              <a:rPr sz="900" b="1" spc="-60" dirty="0">
                <a:latin typeface="Arial"/>
                <a:cs typeface="Arial"/>
              </a:rPr>
              <a:t> </a:t>
            </a:r>
            <a:r>
              <a:rPr sz="900" b="1" spc="10" dirty="0">
                <a:latin typeface="Arial"/>
                <a:cs typeface="Arial"/>
              </a:rPr>
              <a:t>Bölge  evraklarının  </a:t>
            </a:r>
            <a:r>
              <a:rPr sz="900" b="1" spc="15" dirty="0">
                <a:latin typeface="Arial"/>
                <a:cs typeface="Arial"/>
              </a:rPr>
              <a:t>hazırlanması</a:t>
            </a:r>
            <a:endParaRPr sz="9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348804" y="4826495"/>
            <a:ext cx="1551305" cy="581660"/>
          </a:xfrm>
          <a:prstGeom prst="rect">
            <a:avLst/>
          </a:prstGeom>
          <a:ln w="8077">
            <a:solidFill>
              <a:srgbClr val="000000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204470" marR="192405" indent="635" algn="ctr">
              <a:lnSpc>
                <a:spcPts val="1100"/>
              </a:lnSpc>
              <a:spcBef>
                <a:spcPts val="355"/>
              </a:spcBef>
            </a:pPr>
            <a:r>
              <a:rPr sz="900" b="1" spc="10" dirty="0">
                <a:latin typeface="Arial"/>
                <a:cs typeface="Arial"/>
              </a:rPr>
              <a:t>Yukleme bilgilerinin  </a:t>
            </a:r>
            <a:r>
              <a:rPr sz="900" b="1" spc="20" dirty="0">
                <a:latin typeface="Arial"/>
                <a:cs typeface="Arial"/>
              </a:rPr>
              <a:t>SBBUP’a </a:t>
            </a:r>
            <a:r>
              <a:rPr sz="900" b="1" spc="10" dirty="0">
                <a:latin typeface="Arial"/>
                <a:cs typeface="Arial"/>
              </a:rPr>
              <a:t>elektronik  </a:t>
            </a:r>
            <a:r>
              <a:rPr sz="900" b="1" spc="15" dirty="0">
                <a:latin typeface="Arial"/>
                <a:cs typeface="Arial"/>
              </a:rPr>
              <a:t>ortamda</a:t>
            </a:r>
            <a:r>
              <a:rPr sz="900" b="1" spc="-35" dirty="0">
                <a:latin typeface="Arial"/>
                <a:cs typeface="Arial"/>
              </a:rPr>
              <a:t> </a:t>
            </a:r>
            <a:r>
              <a:rPr sz="900" b="1" spc="10" dirty="0">
                <a:latin typeface="Arial"/>
                <a:cs typeface="Arial"/>
              </a:rPr>
              <a:t>yüklenmesi  </a:t>
            </a:r>
            <a:r>
              <a:rPr sz="900" b="1" dirty="0">
                <a:latin typeface="Carlito"/>
                <a:cs typeface="Carlito"/>
              </a:rPr>
              <a:t>(</a:t>
            </a:r>
            <a:r>
              <a:rPr sz="850" b="1" dirty="0">
                <a:latin typeface="Carlito"/>
                <a:cs typeface="Carlito"/>
              </a:rPr>
              <a:t>*****)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816432" y="3662553"/>
            <a:ext cx="1174750" cy="581660"/>
          </a:xfrm>
          <a:prstGeom prst="rect">
            <a:avLst/>
          </a:prstGeom>
          <a:solidFill>
            <a:srgbClr val="8A79B0"/>
          </a:solidFill>
          <a:ln w="21539">
            <a:solidFill>
              <a:srgbClr val="6C5F8A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165100" marR="138430" indent="-3175" algn="ctr">
              <a:lnSpc>
                <a:spcPct val="100000"/>
              </a:lnSpc>
              <a:spcBef>
                <a:spcPts val="300"/>
              </a:spcBef>
            </a:pPr>
            <a:r>
              <a:rPr sz="850" b="1" spc="-5" dirty="0">
                <a:solidFill>
                  <a:srgbClr val="FFFFFF"/>
                </a:solidFill>
                <a:latin typeface="Carlito"/>
                <a:cs typeface="Carlito"/>
              </a:rPr>
              <a:t>Orjinal </a:t>
            </a:r>
            <a:r>
              <a:rPr sz="850" b="1" spc="-10" dirty="0">
                <a:solidFill>
                  <a:srgbClr val="FFFFFF"/>
                </a:solidFill>
                <a:latin typeface="Carlito"/>
                <a:cs typeface="Carlito"/>
              </a:rPr>
              <a:t>evrakların  </a:t>
            </a:r>
            <a:r>
              <a:rPr sz="850" b="1" spc="-5" dirty="0">
                <a:solidFill>
                  <a:srgbClr val="FFFFFF"/>
                </a:solidFill>
                <a:latin typeface="Carlito"/>
                <a:cs typeface="Carlito"/>
              </a:rPr>
              <a:t>nakliyeciden</a:t>
            </a:r>
            <a:r>
              <a:rPr sz="850" b="1" spc="-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850" b="1" spc="-5" dirty="0">
                <a:solidFill>
                  <a:srgbClr val="FFFFFF"/>
                </a:solidFill>
                <a:latin typeface="Carlito"/>
                <a:cs typeface="Carlito"/>
              </a:rPr>
              <a:t>teslim  alınması</a:t>
            </a:r>
            <a:endParaRPr sz="850">
              <a:latin typeface="Carlito"/>
              <a:cs typeface="Carlito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858602" y="3268814"/>
            <a:ext cx="4298315" cy="1558290"/>
            <a:chOff x="3858602" y="3268814"/>
            <a:chExt cx="4298315" cy="1558290"/>
          </a:xfrm>
        </p:grpSpPr>
        <p:sp>
          <p:nvSpPr>
            <p:cNvPr id="16" name="object 16"/>
            <p:cNvSpPr/>
            <p:nvPr/>
          </p:nvSpPr>
          <p:spPr>
            <a:xfrm>
              <a:off x="5409831" y="3274212"/>
              <a:ext cx="635" cy="367030"/>
            </a:xfrm>
            <a:custGeom>
              <a:avLst/>
              <a:gdLst/>
              <a:ahLst/>
              <a:cxnLst/>
              <a:rect l="l" t="t" r="r" b="b"/>
              <a:pathLst>
                <a:path w="635" h="367029">
                  <a:moveTo>
                    <a:pt x="508" y="0"/>
                  </a:moveTo>
                  <a:lnTo>
                    <a:pt x="0" y="366788"/>
                  </a:lnTo>
                </a:path>
              </a:pathLst>
            </a:custGeom>
            <a:ln w="107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377573" y="3597871"/>
              <a:ext cx="64769" cy="64769"/>
            </a:xfrm>
            <a:custGeom>
              <a:avLst/>
              <a:gdLst/>
              <a:ahLst/>
              <a:cxnLst/>
              <a:rect l="l" t="t" r="r" b="b"/>
              <a:pathLst>
                <a:path w="64770" h="64770">
                  <a:moveTo>
                    <a:pt x="64630" y="88"/>
                  </a:moveTo>
                  <a:lnTo>
                    <a:pt x="0" y="0"/>
                  </a:lnTo>
                  <a:lnTo>
                    <a:pt x="32232" y="64681"/>
                  </a:lnTo>
                  <a:lnTo>
                    <a:pt x="64630" y="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990970" y="3953408"/>
              <a:ext cx="1532890" cy="1270"/>
            </a:xfrm>
            <a:custGeom>
              <a:avLst/>
              <a:gdLst/>
              <a:ahLst/>
              <a:cxnLst/>
              <a:rect l="l" t="t" r="r" b="b"/>
              <a:pathLst>
                <a:path w="1532890" h="1270">
                  <a:moveTo>
                    <a:pt x="0" y="0"/>
                  </a:moveTo>
                  <a:lnTo>
                    <a:pt x="1532343" y="660"/>
                  </a:lnTo>
                </a:path>
              </a:pathLst>
            </a:custGeom>
            <a:ln w="107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480210" y="3921734"/>
              <a:ext cx="64769" cy="64769"/>
            </a:xfrm>
            <a:custGeom>
              <a:avLst/>
              <a:gdLst/>
              <a:ahLst/>
              <a:cxnLst/>
              <a:rect l="l" t="t" r="r" b="b"/>
              <a:pathLst>
                <a:path w="64770" h="64770">
                  <a:moveTo>
                    <a:pt x="25" y="0"/>
                  </a:moveTo>
                  <a:lnTo>
                    <a:pt x="0" y="64630"/>
                  </a:lnTo>
                  <a:lnTo>
                    <a:pt x="64642" y="32346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880142" y="3953408"/>
              <a:ext cx="948690" cy="635"/>
            </a:xfrm>
            <a:custGeom>
              <a:avLst/>
              <a:gdLst/>
              <a:ahLst/>
              <a:cxnLst/>
              <a:rect l="l" t="t" r="r" b="b"/>
              <a:pathLst>
                <a:path w="948689" h="635">
                  <a:moveTo>
                    <a:pt x="948499" y="0"/>
                  </a:moveTo>
                  <a:lnTo>
                    <a:pt x="0" y="520"/>
                  </a:lnTo>
                </a:path>
              </a:pathLst>
            </a:custGeom>
            <a:ln w="107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858602" y="3921594"/>
              <a:ext cx="64769" cy="64769"/>
            </a:xfrm>
            <a:custGeom>
              <a:avLst/>
              <a:gdLst/>
              <a:ahLst/>
              <a:cxnLst/>
              <a:rect l="l" t="t" r="r" b="b"/>
              <a:pathLst>
                <a:path w="64770" h="64770">
                  <a:moveTo>
                    <a:pt x="64617" y="0"/>
                  </a:moveTo>
                  <a:lnTo>
                    <a:pt x="0" y="32346"/>
                  </a:lnTo>
                  <a:lnTo>
                    <a:pt x="64655" y="64630"/>
                  </a:lnTo>
                  <a:lnTo>
                    <a:pt x="6461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124444" y="4243717"/>
              <a:ext cx="1270" cy="561340"/>
            </a:xfrm>
            <a:custGeom>
              <a:avLst/>
              <a:gdLst/>
              <a:ahLst/>
              <a:cxnLst/>
              <a:rect l="l" t="t" r="r" b="b"/>
              <a:pathLst>
                <a:path w="1270" h="561339">
                  <a:moveTo>
                    <a:pt x="1041" y="0"/>
                  </a:moveTo>
                  <a:lnTo>
                    <a:pt x="0" y="561238"/>
                  </a:lnTo>
                </a:path>
              </a:pathLst>
            </a:custGeom>
            <a:ln w="107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092211" y="4761801"/>
              <a:ext cx="64769" cy="64769"/>
            </a:xfrm>
            <a:custGeom>
              <a:avLst/>
              <a:gdLst/>
              <a:ahLst/>
              <a:cxnLst/>
              <a:rect l="l" t="t" r="r" b="b"/>
              <a:pathLst>
                <a:path w="64770" h="64770">
                  <a:moveTo>
                    <a:pt x="64630" y="114"/>
                  </a:moveTo>
                  <a:lnTo>
                    <a:pt x="0" y="0"/>
                  </a:lnTo>
                  <a:lnTo>
                    <a:pt x="32194" y="64693"/>
                  </a:lnTo>
                  <a:lnTo>
                    <a:pt x="64630" y="11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7348804" y="6183248"/>
            <a:ext cx="1551305" cy="579755"/>
          </a:xfrm>
          <a:prstGeom prst="rect">
            <a:avLst/>
          </a:prstGeom>
          <a:ln w="8077">
            <a:solidFill>
              <a:srgbClr val="000000"/>
            </a:solidFill>
          </a:ln>
        </p:spPr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Times New Roman"/>
              <a:cs typeface="Times New Roman"/>
            </a:endParaRPr>
          </a:p>
          <a:p>
            <a:pPr marL="325120">
              <a:lnSpc>
                <a:spcPct val="100000"/>
              </a:lnSpc>
            </a:pPr>
            <a:r>
              <a:rPr sz="850" b="1" spc="-5" dirty="0">
                <a:latin typeface="Arial"/>
                <a:cs typeface="Arial"/>
              </a:rPr>
              <a:t>Bölge Giriş</a:t>
            </a:r>
            <a:r>
              <a:rPr sz="850" b="1" spc="-15" dirty="0">
                <a:latin typeface="Arial"/>
                <a:cs typeface="Arial"/>
              </a:rPr>
              <a:t> </a:t>
            </a:r>
            <a:r>
              <a:rPr sz="850" b="1" spc="-5" dirty="0">
                <a:latin typeface="Arial"/>
                <a:cs typeface="Arial"/>
              </a:rPr>
              <a:t>Onayı</a:t>
            </a:r>
            <a:endParaRPr sz="8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919604" y="5407659"/>
            <a:ext cx="969644" cy="485140"/>
          </a:xfrm>
          <a:prstGeom prst="rect">
            <a:avLst/>
          </a:prstGeom>
          <a:solidFill>
            <a:srgbClr val="EFE92D"/>
          </a:solidFill>
          <a:ln w="8077">
            <a:solidFill>
              <a:srgbClr val="000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229870" marR="218440" algn="ctr">
              <a:lnSpc>
                <a:spcPct val="102099"/>
              </a:lnSpc>
              <a:spcBef>
                <a:spcPts val="315"/>
              </a:spcBef>
            </a:pPr>
            <a:r>
              <a:rPr sz="900" b="1" spc="15" dirty="0">
                <a:latin typeface="Arial"/>
                <a:cs typeface="Arial"/>
              </a:rPr>
              <a:t>Sarı </a:t>
            </a:r>
            <a:r>
              <a:rPr sz="900" b="1" spc="10" dirty="0">
                <a:latin typeface="Arial"/>
                <a:cs typeface="Arial"/>
              </a:rPr>
              <a:t>Hat  </a:t>
            </a:r>
            <a:r>
              <a:rPr sz="900" b="1" spc="15" dirty="0">
                <a:latin typeface="Carlito"/>
                <a:cs typeface="Carlito"/>
              </a:rPr>
              <a:t>(</a:t>
            </a:r>
            <a:r>
              <a:rPr sz="900" b="1" spc="15" dirty="0">
                <a:latin typeface="Arial"/>
                <a:cs typeface="Arial"/>
              </a:rPr>
              <a:t>belge  </a:t>
            </a:r>
            <a:r>
              <a:rPr sz="900" b="1" spc="10" dirty="0">
                <a:latin typeface="Arial"/>
                <a:cs typeface="Arial"/>
              </a:rPr>
              <a:t>kontrolü)</a:t>
            </a:r>
            <a:endParaRPr sz="9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034536" y="5407659"/>
            <a:ext cx="1115060" cy="485140"/>
          </a:xfrm>
          <a:prstGeom prst="rect">
            <a:avLst/>
          </a:prstGeom>
          <a:ln w="21539">
            <a:solidFill>
              <a:srgbClr val="C96962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125730" marR="187960">
              <a:lnSpc>
                <a:spcPct val="102099"/>
              </a:lnSpc>
              <a:spcBef>
                <a:spcPts val="315"/>
              </a:spcBef>
            </a:pPr>
            <a:r>
              <a:rPr sz="900" b="1" spc="10" dirty="0">
                <a:solidFill>
                  <a:srgbClr val="EE322D"/>
                </a:solidFill>
                <a:latin typeface="Carlito"/>
                <a:cs typeface="Carlito"/>
              </a:rPr>
              <a:t>Kırmızı </a:t>
            </a:r>
            <a:r>
              <a:rPr sz="900" b="1" spc="15" dirty="0">
                <a:solidFill>
                  <a:srgbClr val="EE322D"/>
                </a:solidFill>
                <a:latin typeface="Carlito"/>
                <a:cs typeface="Carlito"/>
              </a:rPr>
              <a:t>Hat  </a:t>
            </a:r>
            <a:r>
              <a:rPr sz="900" b="1" spc="10" dirty="0">
                <a:solidFill>
                  <a:srgbClr val="EE322D"/>
                </a:solidFill>
                <a:latin typeface="Carlito"/>
                <a:cs typeface="Carlito"/>
              </a:rPr>
              <a:t>(belge</a:t>
            </a:r>
            <a:r>
              <a:rPr sz="900" b="1" spc="-30" dirty="0">
                <a:solidFill>
                  <a:srgbClr val="EE322D"/>
                </a:solidFill>
                <a:latin typeface="Carlito"/>
                <a:cs typeface="Carlito"/>
              </a:rPr>
              <a:t> </a:t>
            </a:r>
            <a:r>
              <a:rPr sz="900" b="1" spc="10" dirty="0">
                <a:solidFill>
                  <a:srgbClr val="EE322D"/>
                </a:solidFill>
                <a:latin typeface="Carlito"/>
                <a:cs typeface="Carlito"/>
              </a:rPr>
              <a:t>kontrolü)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113495" y="6183248"/>
            <a:ext cx="1745614" cy="579755"/>
          </a:xfrm>
          <a:prstGeom prst="rect">
            <a:avLst/>
          </a:prstGeom>
          <a:ln w="8077">
            <a:solidFill>
              <a:srgbClr val="000000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500380" marR="386080" indent="-102235">
              <a:lnSpc>
                <a:spcPct val="100000"/>
              </a:lnSpc>
              <a:spcBef>
                <a:spcPts val="300"/>
              </a:spcBef>
            </a:pPr>
            <a:r>
              <a:rPr sz="850" b="1" spc="-15" dirty="0">
                <a:latin typeface="Arial"/>
                <a:cs typeface="Arial"/>
              </a:rPr>
              <a:t>Transt </a:t>
            </a:r>
            <a:r>
              <a:rPr sz="850" b="1" spc="-5" dirty="0">
                <a:latin typeface="Arial"/>
                <a:cs typeface="Arial"/>
              </a:rPr>
              <a:t>işlemlerinin  tamamlanması</a:t>
            </a:r>
            <a:endParaRPr sz="8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816432" y="6183248"/>
            <a:ext cx="1248410" cy="579755"/>
          </a:xfrm>
          <a:prstGeom prst="rect">
            <a:avLst/>
          </a:prstGeom>
          <a:solidFill>
            <a:srgbClr val="4A77BB"/>
          </a:solidFill>
          <a:ln w="8077">
            <a:solidFill>
              <a:srgbClr val="000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159385" marR="171450" indent="-635" algn="ctr">
              <a:lnSpc>
                <a:spcPct val="102099"/>
              </a:lnSpc>
              <a:spcBef>
                <a:spcPts val="315"/>
              </a:spcBef>
            </a:pPr>
            <a:r>
              <a:rPr sz="900" b="1" spc="10" dirty="0">
                <a:solidFill>
                  <a:srgbClr val="FFFFFF"/>
                </a:solidFill>
                <a:latin typeface="Arial"/>
                <a:cs typeface="Arial"/>
              </a:rPr>
              <a:t>Bölgeye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Varış  </a:t>
            </a:r>
            <a:r>
              <a:rPr sz="900" b="1" spc="15" dirty="0">
                <a:solidFill>
                  <a:srgbClr val="FFFFFF"/>
                </a:solidFill>
                <a:latin typeface="Arial"/>
                <a:cs typeface="Arial"/>
              </a:rPr>
              <a:t>(gümrük ve</a:t>
            </a:r>
            <a:r>
              <a:rPr sz="9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10" dirty="0">
                <a:solidFill>
                  <a:srgbClr val="FFFFFF"/>
                </a:solidFill>
                <a:latin typeface="Arial"/>
                <a:cs typeface="Arial"/>
              </a:rPr>
              <a:t>kapı  kontrolü)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3853205" y="5402262"/>
            <a:ext cx="4304665" cy="1102995"/>
            <a:chOff x="3853205" y="5402262"/>
            <a:chExt cx="4304665" cy="1102995"/>
          </a:xfrm>
        </p:grpSpPr>
        <p:sp>
          <p:nvSpPr>
            <p:cNvPr id="30" name="object 30"/>
            <p:cNvSpPr/>
            <p:nvPr/>
          </p:nvSpPr>
          <p:spPr>
            <a:xfrm>
              <a:off x="8124406" y="5407660"/>
              <a:ext cx="1270" cy="754380"/>
            </a:xfrm>
            <a:custGeom>
              <a:avLst/>
              <a:gdLst/>
              <a:ahLst/>
              <a:cxnLst/>
              <a:rect l="l" t="t" r="r" b="b"/>
              <a:pathLst>
                <a:path w="1270" h="754379">
                  <a:moveTo>
                    <a:pt x="0" y="0"/>
                  </a:moveTo>
                  <a:lnTo>
                    <a:pt x="660" y="754062"/>
                  </a:lnTo>
                </a:path>
              </a:pathLst>
            </a:custGeom>
            <a:ln w="107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092706" y="6118593"/>
              <a:ext cx="64769" cy="64769"/>
            </a:xfrm>
            <a:custGeom>
              <a:avLst/>
              <a:gdLst/>
              <a:ahLst/>
              <a:cxnLst/>
              <a:rect l="l" t="t" r="r" b="b"/>
              <a:pathLst>
                <a:path w="64770" h="64770">
                  <a:moveTo>
                    <a:pt x="64630" y="0"/>
                  </a:moveTo>
                  <a:lnTo>
                    <a:pt x="0" y="50"/>
                  </a:lnTo>
                  <a:lnTo>
                    <a:pt x="32372" y="64655"/>
                  </a:lnTo>
                  <a:lnTo>
                    <a:pt x="646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858603" y="6472245"/>
              <a:ext cx="911860" cy="1905"/>
            </a:xfrm>
            <a:custGeom>
              <a:avLst/>
              <a:gdLst/>
              <a:ahLst/>
              <a:cxnLst/>
              <a:rect l="l" t="t" r="r" b="b"/>
              <a:pathLst>
                <a:path w="911860" h="1904">
                  <a:moveTo>
                    <a:pt x="0" y="1320"/>
                  </a:moveTo>
                  <a:lnTo>
                    <a:pt x="911606" y="0"/>
                  </a:lnTo>
                </a:path>
              </a:pathLst>
            </a:custGeom>
            <a:ln w="107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727067" y="6439999"/>
              <a:ext cx="64769" cy="64769"/>
            </a:xfrm>
            <a:custGeom>
              <a:avLst/>
              <a:gdLst/>
              <a:ahLst/>
              <a:cxnLst/>
              <a:rect l="l" t="t" r="r" b="b"/>
              <a:pathLst>
                <a:path w="64770" h="64770">
                  <a:moveTo>
                    <a:pt x="0" y="0"/>
                  </a:moveTo>
                  <a:lnTo>
                    <a:pt x="88" y="64630"/>
                  </a:lnTo>
                  <a:lnTo>
                    <a:pt x="64681" y="322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085763" y="6471983"/>
              <a:ext cx="1263650" cy="2540"/>
            </a:xfrm>
            <a:custGeom>
              <a:avLst/>
              <a:gdLst/>
              <a:ahLst/>
              <a:cxnLst/>
              <a:rect l="l" t="t" r="r" b="b"/>
              <a:pathLst>
                <a:path w="1263650" h="2539">
                  <a:moveTo>
                    <a:pt x="1263040" y="2120"/>
                  </a:moveTo>
                  <a:lnTo>
                    <a:pt x="0" y="0"/>
                  </a:lnTo>
                </a:path>
              </a:pathLst>
            </a:custGeom>
            <a:ln w="107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064212" y="6439744"/>
              <a:ext cx="64769" cy="64769"/>
            </a:xfrm>
            <a:custGeom>
              <a:avLst/>
              <a:gdLst/>
              <a:ahLst/>
              <a:cxnLst/>
              <a:rect l="l" t="t" r="r" b="b"/>
              <a:pathLst>
                <a:path w="64770" h="64770">
                  <a:moveTo>
                    <a:pt x="64681" y="0"/>
                  </a:moveTo>
                  <a:lnTo>
                    <a:pt x="0" y="32207"/>
                  </a:lnTo>
                  <a:lnTo>
                    <a:pt x="64579" y="64630"/>
                  </a:lnTo>
                  <a:lnTo>
                    <a:pt x="6468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2404262" y="4535106"/>
            <a:ext cx="1228090" cy="581660"/>
          </a:xfrm>
          <a:prstGeom prst="rect">
            <a:avLst/>
          </a:prstGeom>
          <a:ln w="8077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50">
              <a:latin typeface="Times New Roman"/>
              <a:cs typeface="Times New Roman"/>
            </a:endParaRPr>
          </a:p>
          <a:p>
            <a:pPr marL="210185">
              <a:lnSpc>
                <a:spcPct val="100000"/>
              </a:lnSpc>
            </a:pPr>
            <a:r>
              <a:rPr sz="900" b="1" spc="20" dirty="0">
                <a:latin typeface="Arial"/>
                <a:cs typeface="Arial"/>
              </a:rPr>
              <a:t>Muayene</a:t>
            </a:r>
            <a:r>
              <a:rPr sz="900" b="1" spc="-50" dirty="0">
                <a:latin typeface="Arial"/>
                <a:cs typeface="Arial"/>
              </a:rPr>
              <a:t> </a:t>
            </a:r>
            <a:r>
              <a:rPr sz="900" b="1" spc="10" dirty="0">
                <a:latin typeface="Carlito"/>
                <a:cs typeface="Carlito"/>
              </a:rPr>
              <a:t>(****)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267873" y="6209334"/>
            <a:ext cx="58419" cy="1676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00" b="1" spc="5" dirty="0">
                <a:latin typeface="Arial"/>
                <a:cs typeface="Arial"/>
              </a:rPr>
              <a:t>.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2371775" y="2045131"/>
            <a:ext cx="4884420" cy="4336415"/>
            <a:chOff x="2371775" y="2045131"/>
            <a:chExt cx="4884420" cy="4336415"/>
          </a:xfrm>
        </p:grpSpPr>
        <p:sp>
          <p:nvSpPr>
            <p:cNvPr id="39" name="object 39"/>
            <p:cNvSpPr/>
            <p:nvPr/>
          </p:nvSpPr>
          <p:spPr>
            <a:xfrm>
              <a:off x="2404084" y="5116537"/>
              <a:ext cx="630555" cy="269875"/>
            </a:xfrm>
            <a:custGeom>
              <a:avLst/>
              <a:gdLst/>
              <a:ahLst/>
              <a:cxnLst/>
              <a:rect l="l" t="t" r="r" b="b"/>
              <a:pathLst>
                <a:path w="630555" h="269875">
                  <a:moveTo>
                    <a:pt x="630174" y="0"/>
                  </a:moveTo>
                  <a:lnTo>
                    <a:pt x="630174" y="145427"/>
                  </a:lnTo>
                  <a:lnTo>
                    <a:pt x="0" y="145427"/>
                  </a:lnTo>
                  <a:lnTo>
                    <a:pt x="0" y="269849"/>
                  </a:lnTo>
                </a:path>
              </a:pathLst>
            </a:custGeom>
            <a:ln w="107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371775" y="5343296"/>
              <a:ext cx="64769" cy="64769"/>
            </a:xfrm>
            <a:custGeom>
              <a:avLst/>
              <a:gdLst/>
              <a:ahLst/>
              <a:cxnLst/>
              <a:rect l="l" t="t" r="r" b="b"/>
              <a:pathLst>
                <a:path w="64769" h="64770">
                  <a:moveTo>
                    <a:pt x="64630" y="0"/>
                  </a:moveTo>
                  <a:lnTo>
                    <a:pt x="0" y="0"/>
                  </a:lnTo>
                  <a:lnTo>
                    <a:pt x="32308" y="64630"/>
                  </a:lnTo>
                  <a:lnTo>
                    <a:pt x="646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034258" y="5116537"/>
              <a:ext cx="582295" cy="269875"/>
            </a:xfrm>
            <a:custGeom>
              <a:avLst/>
              <a:gdLst/>
              <a:ahLst/>
              <a:cxnLst/>
              <a:rect l="l" t="t" r="r" b="b"/>
              <a:pathLst>
                <a:path w="582295" h="269875">
                  <a:moveTo>
                    <a:pt x="0" y="0"/>
                  </a:moveTo>
                  <a:lnTo>
                    <a:pt x="0" y="145427"/>
                  </a:lnTo>
                  <a:lnTo>
                    <a:pt x="581698" y="145427"/>
                  </a:lnTo>
                  <a:lnTo>
                    <a:pt x="581698" y="269849"/>
                  </a:lnTo>
                </a:path>
              </a:pathLst>
            </a:custGeom>
            <a:ln w="107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583647" y="5343296"/>
              <a:ext cx="64769" cy="64769"/>
            </a:xfrm>
            <a:custGeom>
              <a:avLst/>
              <a:gdLst/>
              <a:ahLst/>
              <a:cxnLst/>
              <a:rect l="l" t="t" r="r" b="b"/>
              <a:pathLst>
                <a:path w="64770" h="64770">
                  <a:moveTo>
                    <a:pt x="64630" y="0"/>
                  </a:moveTo>
                  <a:lnTo>
                    <a:pt x="0" y="0"/>
                  </a:lnTo>
                  <a:lnTo>
                    <a:pt x="32321" y="64630"/>
                  </a:lnTo>
                  <a:lnTo>
                    <a:pt x="646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404351" y="5892406"/>
              <a:ext cx="582295" cy="269875"/>
            </a:xfrm>
            <a:custGeom>
              <a:avLst/>
              <a:gdLst/>
              <a:ahLst/>
              <a:cxnLst/>
              <a:rect l="l" t="t" r="r" b="b"/>
              <a:pathLst>
                <a:path w="582294" h="269875">
                  <a:moveTo>
                    <a:pt x="0" y="0"/>
                  </a:moveTo>
                  <a:lnTo>
                    <a:pt x="0" y="145427"/>
                  </a:lnTo>
                  <a:lnTo>
                    <a:pt x="581698" y="145427"/>
                  </a:lnTo>
                  <a:lnTo>
                    <a:pt x="581698" y="269303"/>
                  </a:lnTo>
                </a:path>
              </a:pathLst>
            </a:custGeom>
            <a:ln w="107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953740" y="6118618"/>
              <a:ext cx="64769" cy="64769"/>
            </a:xfrm>
            <a:custGeom>
              <a:avLst/>
              <a:gdLst/>
              <a:ahLst/>
              <a:cxnLst/>
              <a:rect l="l" t="t" r="r" b="b"/>
              <a:pathLst>
                <a:path w="64769" h="64770">
                  <a:moveTo>
                    <a:pt x="64630" y="0"/>
                  </a:moveTo>
                  <a:lnTo>
                    <a:pt x="0" y="0"/>
                  </a:lnTo>
                  <a:lnTo>
                    <a:pt x="32321" y="64630"/>
                  </a:lnTo>
                  <a:lnTo>
                    <a:pt x="646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986049" y="5892406"/>
              <a:ext cx="630555" cy="269875"/>
            </a:xfrm>
            <a:custGeom>
              <a:avLst/>
              <a:gdLst/>
              <a:ahLst/>
              <a:cxnLst/>
              <a:rect l="l" t="t" r="r" b="b"/>
              <a:pathLst>
                <a:path w="630554" h="269875">
                  <a:moveTo>
                    <a:pt x="630174" y="0"/>
                  </a:moveTo>
                  <a:lnTo>
                    <a:pt x="630174" y="145427"/>
                  </a:lnTo>
                  <a:lnTo>
                    <a:pt x="0" y="145427"/>
                  </a:lnTo>
                  <a:lnTo>
                    <a:pt x="0" y="269303"/>
                  </a:lnTo>
                </a:path>
              </a:pathLst>
            </a:custGeom>
            <a:ln w="107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953740" y="6118618"/>
              <a:ext cx="64769" cy="64769"/>
            </a:xfrm>
            <a:custGeom>
              <a:avLst/>
              <a:gdLst/>
              <a:ahLst/>
              <a:cxnLst/>
              <a:rect l="l" t="t" r="r" b="b"/>
              <a:pathLst>
                <a:path w="64769" h="64770">
                  <a:moveTo>
                    <a:pt x="64630" y="0"/>
                  </a:moveTo>
                  <a:lnTo>
                    <a:pt x="0" y="0"/>
                  </a:lnTo>
                  <a:lnTo>
                    <a:pt x="32308" y="64630"/>
                  </a:lnTo>
                  <a:lnTo>
                    <a:pt x="646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034525" y="4244251"/>
              <a:ext cx="635" cy="269875"/>
            </a:xfrm>
            <a:custGeom>
              <a:avLst/>
              <a:gdLst/>
              <a:ahLst/>
              <a:cxnLst/>
              <a:rect l="l" t="t" r="r" b="b"/>
              <a:pathLst>
                <a:path w="635" h="269875">
                  <a:moveTo>
                    <a:pt x="0" y="0"/>
                  </a:moveTo>
                  <a:lnTo>
                    <a:pt x="622" y="269303"/>
                  </a:lnTo>
                </a:path>
              </a:pathLst>
            </a:custGeom>
            <a:ln w="107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002737" y="4470400"/>
              <a:ext cx="64769" cy="64769"/>
            </a:xfrm>
            <a:custGeom>
              <a:avLst/>
              <a:gdLst/>
              <a:ahLst/>
              <a:cxnLst/>
              <a:rect l="l" t="t" r="r" b="b"/>
              <a:pathLst>
                <a:path w="64769" h="64770">
                  <a:moveTo>
                    <a:pt x="64630" y="0"/>
                  </a:moveTo>
                  <a:lnTo>
                    <a:pt x="0" y="152"/>
                  </a:lnTo>
                  <a:lnTo>
                    <a:pt x="32461" y="64706"/>
                  </a:lnTo>
                  <a:lnTo>
                    <a:pt x="646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7057948" y="4050350"/>
              <a:ext cx="194310" cy="2327275"/>
            </a:xfrm>
            <a:custGeom>
              <a:avLst/>
              <a:gdLst/>
              <a:ahLst/>
              <a:cxnLst/>
              <a:rect l="l" t="t" r="r" b="b"/>
              <a:pathLst>
                <a:path w="194309" h="2327275">
                  <a:moveTo>
                    <a:pt x="193903" y="2326805"/>
                  </a:moveTo>
                  <a:lnTo>
                    <a:pt x="136645" y="2289391"/>
                  </a:lnTo>
                  <a:lnTo>
                    <a:pt x="115658" y="2247416"/>
                  </a:lnTo>
                  <a:lnTo>
                    <a:pt x="101894" y="2194188"/>
                  </a:lnTo>
                  <a:lnTo>
                    <a:pt x="96951" y="2132901"/>
                  </a:lnTo>
                  <a:lnTo>
                    <a:pt x="96951" y="1357299"/>
                  </a:lnTo>
                  <a:lnTo>
                    <a:pt x="92008" y="1296013"/>
                  </a:lnTo>
                  <a:lnTo>
                    <a:pt x="78245" y="1242788"/>
                  </a:lnTo>
                  <a:lnTo>
                    <a:pt x="57257" y="1200817"/>
                  </a:lnTo>
                  <a:lnTo>
                    <a:pt x="30643" y="1173293"/>
                  </a:lnTo>
                  <a:lnTo>
                    <a:pt x="0" y="1163408"/>
                  </a:lnTo>
                  <a:lnTo>
                    <a:pt x="30643" y="1153523"/>
                  </a:lnTo>
                  <a:lnTo>
                    <a:pt x="57257" y="1125995"/>
                  </a:lnTo>
                  <a:lnTo>
                    <a:pt x="78245" y="1084020"/>
                  </a:lnTo>
                  <a:lnTo>
                    <a:pt x="92008" y="1030792"/>
                  </a:lnTo>
                  <a:lnTo>
                    <a:pt x="96951" y="969505"/>
                  </a:lnTo>
                  <a:lnTo>
                    <a:pt x="96951" y="193903"/>
                  </a:lnTo>
                  <a:lnTo>
                    <a:pt x="101894" y="132616"/>
                  </a:lnTo>
                  <a:lnTo>
                    <a:pt x="115658" y="79388"/>
                  </a:lnTo>
                  <a:lnTo>
                    <a:pt x="136645" y="37413"/>
                  </a:lnTo>
                  <a:lnTo>
                    <a:pt x="163260" y="9885"/>
                  </a:lnTo>
                  <a:lnTo>
                    <a:pt x="193903" y="0"/>
                  </a:lnTo>
                </a:path>
              </a:pathLst>
            </a:custGeom>
            <a:ln w="807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568003" y="2045131"/>
              <a:ext cx="4596130" cy="342900"/>
            </a:xfrm>
            <a:custGeom>
              <a:avLst/>
              <a:gdLst/>
              <a:ahLst/>
              <a:cxnLst/>
              <a:rect l="l" t="t" r="r" b="b"/>
              <a:pathLst>
                <a:path w="4596130" h="342900">
                  <a:moveTo>
                    <a:pt x="4596003" y="0"/>
                  </a:moveTo>
                  <a:lnTo>
                    <a:pt x="0" y="0"/>
                  </a:lnTo>
                  <a:lnTo>
                    <a:pt x="0" y="342874"/>
                  </a:lnTo>
                  <a:lnTo>
                    <a:pt x="4596003" y="342874"/>
                  </a:lnTo>
                  <a:lnTo>
                    <a:pt x="45960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1596" y="2017966"/>
            <a:ext cx="8689340" cy="90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86535" marR="5080" indent="-147447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SATIŞ </a:t>
            </a:r>
            <a:r>
              <a:rPr spc="60" dirty="0"/>
              <a:t>SÖZLEŞMELERİNDE </a:t>
            </a:r>
            <a:r>
              <a:rPr spc="15" dirty="0"/>
              <a:t>SATICI </a:t>
            </a:r>
            <a:r>
              <a:rPr spc="-5" dirty="0"/>
              <a:t>VE </a:t>
            </a:r>
            <a:r>
              <a:rPr spc="60" dirty="0"/>
              <a:t>ALICININ  </a:t>
            </a:r>
            <a:r>
              <a:rPr spc="50" dirty="0"/>
              <a:t>YÜKÜMLÜLÜKLERİ</a:t>
            </a:r>
            <a:r>
              <a:rPr spc="100" dirty="0"/>
              <a:t> </a:t>
            </a:r>
            <a:r>
              <a:rPr spc="45" dirty="0"/>
              <a:t>(EDİMLERİ)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84000" y="3240011"/>
          <a:ext cx="9320530" cy="30051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60265"/>
                <a:gridCol w="4660265"/>
              </a:tblGrid>
              <a:tr h="303199">
                <a:tc gridSpan="2">
                  <a:txBody>
                    <a:bodyPr/>
                    <a:lstStyle/>
                    <a:p>
                      <a:pPr marR="50165" algn="ctr">
                        <a:lnSpc>
                          <a:spcPct val="100000"/>
                        </a:lnSpc>
                        <a:spcBef>
                          <a:spcPts val="235"/>
                        </a:spcBef>
                        <a:tabLst>
                          <a:tab pos="4718050" algn="l"/>
                        </a:tabLst>
                      </a:pPr>
                      <a:r>
                        <a:rPr sz="15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SATICININ</a:t>
                      </a:r>
                      <a:r>
                        <a:rPr sz="1500" b="1" spc="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b="1" spc="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EDİMLERİ	</a:t>
                      </a:r>
                      <a:r>
                        <a:rPr sz="1500" b="1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ALICININ</a:t>
                      </a:r>
                      <a:r>
                        <a:rPr sz="1500" b="1" spc="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b="1" spc="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EDİMLERİ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solidFill>
                      <a:srgbClr val="F6B0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701912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7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√ </a:t>
                      </a:r>
                      <a:r>
                        <a:rPr sz="1500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Malı </a:t>
                      </a:r>
                      <a:r>
                        <a:rPr sz="15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teslim</a:t>
                      </a:r>
                      <a:r>
                        <a:rPr sz="1500" spc="1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etmek</a:t>
                      </a:r>
                      <a:endParaRPr sz="1500">
                        <a:latin typeface="Arial"/>
                        <a:cs typeface="Arial"/>
                      </a:endParaRPr>
                    </a:p>
                    <a:p>
                      <a:pPr marL="50165" marR="575310">
                        <a:lnSpc>
                          <a:spcPct val="116700"/>
                        </a:lnSpc>
                      </a:pPr>
                      <a:r>
                        <a:rPr sz="1500" spc="-7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√ </a:t>
                      </a:r>
                      <a:r>
                        <a:rPr sz="15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Mala </a:t>
                      </a:r>
                      <a:r>
                        <a:rPr sz="15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ilişkin belgeleri </a:t>
                      </a:r>
                      <a:r>
                        <a:rPr sz="15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vermek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ve malın </a:t>
                      </a:r>
                      <a:r>
                        <a:rPr sz="15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mülkiyetini  </a:t>
                      </a:r>
                      <a:r>
                        <a:rPr sz="15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geçirmek</a:t>
                      </a:r>
                      <a:endParaRPr sz="1500">
                        <a:latin typeface="Arial"/>
                        <a:cs typeface="Arial"/>
                      </a:endParaRPr>
                    </a:p>
                    <a:p>
                      <a:pPr marL="50165" marR="229870">
                        <a:lnSpc>
                          <a:spcPct val="116700"/>
                        </a:lnSpc>
                      </a:pPr>
                      <a:r>
                        <a:rPr sz="1500" spc="-7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√ </a:t>
                      </a:r>
                      <a:r>
                        <a:rPr sz="15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Anlaşmaya </a:t>
                      </a:r>
                      <a:r>
                        <a:rPr sz="15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göre </a:t>
                      </a:r>
                      <a:r>
                        <a:rPr sz="15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üstlenilmiş </a:t>
                      </a:r>
                      <a:r>
                        <a:rPr sz="15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ise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eşyanın </a:t>
                      </a:r>
                      <a:r>
                        <a:rPr sz="15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teslim </a:t>
                      </a:r>
                      <a:r>
                        <a:rPr sz="15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yerine 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taşınmasını ve </a:t>
                      </a:r>
                      <a:r>
                        <a:rPr sz="15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teslimini</a:t>
                      </a:r>
                      <a:r>
                        <a:rPr sz="1500" spc="114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sağlamak</a:t>
                      </a:r>
                      <a:endParaRPr sz="1500">
                        <a:latin typeface="Arial"/>
                        <a:cs typeface="Arial"/>
                      </a:endParaRPr>
                    </a:p>
                    <a:p>
                      <a:pPr marL="50165" marR="201295">
                        <a:lnSpc>
                          <a:spcPct val="116700"/>
                        </a:lnSpc>
                      </a:pPr>
                      <a:r>
                        <a:rPr sz="1500" spc="-7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√ </a:t>
                      </a:r>
                      <a:r>
                        <a:rPr sz="15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Anlaşmaya </a:t>
                      </a:r>
                      <a:r>
                        <a:rPr sz="15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göre </a:t>
                      </a:r>
                      <a:r>
                        <a:rPr sz="15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üstlenilmiş </a:t>
                      </a:r>
                      <a:r>
                        <a:rPr sz="15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ise </a:t>
                      </a:r>
                      <a:r>
                        <a:rPr sz="15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teslime </a:t>
                      </a:r>
                      <a:r>
                        <a:rPr sz="15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konu </a:t>
                      </a:r>
                      <a:r>
                        <a:rPr sz="1500" spc="-5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malların  </a:t>
                      </a:r>
                      <a:r>
                        <a:rPr sz="15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sigortasını </a:t>
                      </a:r>
                      <a:r>
                        <a:rPr sz="15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yaptırmak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ve </a:t>
                      </a:r>
                      <a:r>
                        <a:rPr sz="15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bedelini</a:t>
                      </a:r>
                      <a:r>
                        <a:rPr sz="1500" spc="1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ödemek</a:t>
                      </a:r>
                      <a:endParaRPr sz="1500">
                        <a:latin typeface="Arial"/>
                        <a:cs typeface="Arial"/>
                      </a:endParaRPr>
                    </a:p>
                    <a:p>
                      <a:pPr marL="50165" marR="289560">
                        <a:lnSpc>
                          <a:spcPct val="116700"/>
                        </a:lnSpc>
                      </a:pPr>
                      <a:r>
                        <a:rPr sz="1500" spc="-7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√ </a:t>
                      </a:r>
                      <a:r>
                        <a:rPr sz="15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Anlaşmaya </a:t>
                      </a:r>
                      <a:r>
                        <a:rPr sz="15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göre </a:t>
                      </a:r>
                      <a:r>
                        <a:rPr sz="15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üstlenilmiş </a:t>
                      </a:r>
                      <a:r>
                        <a:rPr sz="15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ise </a:t>
                      </a:r>
                      <a:r>
                        <a:rPr sz="15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satış sonrası </a:t>
                      </a:r>
                      <a:r>
                        <a:rPr sz="15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garanti  </a:t>
                      </a:r>
                      <a:r>
                        <a:rPr sz="15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kapsamında yükümlülüklerini </a:t>
                      </a:r>
                      <a:r>
                        <a:rPr sz="15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yerine</a:t>
                      </a:r>
                      <a:r>
                        <a:rPr sz="1500" spc="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getirmek</a:t>
                      </a:r>
                      <a:endParaRPr sz="1500">
                        <a:latin typeface="Arial"/>
                        <a:cs typeface="Arial"/>
                      </a:endParaRPr>
                    </a:p>
                    <a:p>
                      <a:pPr marL="5016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500" spc="-7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√</a:t>
                      </a:r>
                      <a:r>
                        <a:rPr sz="1500" spc="-5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.........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B w="3175">
                      <a:solidFill>
                        <a:srgbClr val="F6B034"/>
                      </a:solidFill>
                      <a:prstDash val="solid"/>
                    </a:lnB>
                    <a:solidFill>
                      <a:srgbClr val="FEF0DB"/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7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√ </a:t>
                      </a:r>
                      <a:r>
                        <a:rPr sz="1500" spc="-4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Mal </a:t>
                      </a:r>
                      <a:r>
                        <a:rPr sz="1500" spc="-35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bedelini</a:t>
                      </a:r>
                      <a:r>
                        <a:rPr sz="1500" spc="105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15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ödemek</a:t>
                      </a:r>
                      <a:endParaRPr sz="1500">
                        <a:latin typeface="Arial"/>
                        <a:cs typeface="Arial"/>
                      </a:endParaRPr>
                    </a:p>
                    <a:p>
                      <a:pPr marL="5016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500" spc="-7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√ </a:t>
                      </a:r>
                      <a:r>
                        <a:rPr sz="1500" spc="-65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Malı </a:t>
                      </a:r>
                      <a:r>
                        <a:rPr sz="1500" spc="-3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teslim</a:t>
                      </a:r>
                      <a:r>
                        <a:rPr sz="1500" spc="13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35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almak</a:t>
                      </a:r>
                      <a:endParaRPr sz="1500">
                        <a:latin typeface="Arial"/>
                        <a:cs typeface="Arial"/>
                      </a:endParaRPr>
                    </a:p>
                    <a:p>
                      <a:pPr marL="50165" marR="519430">
                        <a:lnSpc>
                          <a:spcPct val="116700"/>
                        </a:lnSpc>
                      </a:pPr>
                      <a:r>
                        <a:rPr sz="1500" spc="-7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√ </a:t>
                      </a:r>
                      <a:r>
                        <a:rPr sz="1500" spc="-45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Anlaşmaya </a:t>
                      </a:r>
                      <a:r>
                        <a:rPr sz="1500" spc="-3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göre </a:t>
                      </a:r>
                      <a:r>
                        <a:rPr sz="1500" spc="-35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üstlenilmiş </a:t>
                      </a:r>
                      <a:r>
                        <a:rPr sz="1500" spc="-5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ise </a:t>
                      </a:r>
                      <a:r>
                        <a:rPr sz="1500" spc="-6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malın </a:t>
                      </a:r>
                      <a:r>
                        <a:rPr sz="1500" spc="-3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teslim  </a:t>
                      </a:r>
                      <a:r>
                        <a:rPr sz="1500" spc="-5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alınmasından </a:t>
                      </a:r>
                      <a:r>
                        <a:rPr sz="1500" spc="-3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sonraki </a:t>
                      </a:r>
                      <a:r>
                        <a:rPr sz="1500" spc="-4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navlun, </a:t>
                      </a:r>
                      <a:r>
                        <a:rPr sz="1500" spc="-2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sigorta </a:t>
                      </a:r>
                      <a:r>
                        <a:rPr sz="150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, </a:t>
                      </a:r>
                      <a:r>
                        <a:rPr sz="1500" spc="-4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yükleme </a:t>
                      </a:r>
                      <a:r>
                        <a:rPr sz="1500" spc="-6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ve  </a:t>
                      </a:r>
                      <a:r>
                        <a:rPr sz="1500" spc="-45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elleçleme </a:t>
                      </a:r>
                      <a:r>
                        <a:rPr sz="1500" spc="-4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giderlerini</a:t>
                      </a:r>
                      <a:r>
                        <a:rPr sz="1500" spc="4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15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ödemek</a:t>
                      </a:r>
                      <a:endParaRPr sz="1500">
                        <a:latin typeface="Arial"/>
                        <a:cs typeface="Arial"/>
                      </a:endParaRPr>
                    </a:p>
                    <a:p>
                      <a:pPr marL="50165" marR="688340">
                        <a:lnSpc>
                          <a:spcPct val="116700"/>
                        </a:lnSpc>
                      </a:pPr>
                      <a:r>
                        <a:rPr sz="1500" spc="-7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√ </a:t>
                      </a:r>
                      <a:r>
                        <a:rPr sz="1500" spc="-45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Anlaşmaya </a:t>
                      </a:r>
                      <a:r>
                        <a:rPr sz="1500" spc="-3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göre </a:t>
                      </a:r>
                      <a:r>
                        <a:rPr sz="1500" spc="-35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üstlenilmiş </a:t>
                      </a:r>
                      <a:r>
                        <a:rPr sz="1500" spc="-5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ise </a:t>
                      </a:r>
                      <a:r>
                        <a:rPr sz="1500" spc="-4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royalti </a:t>
                      </a:r>
                      <a:r>
                        <a:rPr sz="1500" spc="-6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ve </a:t>
                      </a:r>
                      <a:r>
                        <a:rPr sz="1500" spc="-45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lisans  </a:t>
                      </a:r>
                      <a:r>
                        <a:rPr sz="1500" spc="-35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ücretlerini</a:t>
                      </a:r>
                      <a:r>
                        <a:rPr sz="1500" spc="-5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15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ödemek</a:t>
                      </a:r>
                      <a:endParaRPr sz="1500">
                        <a:latin typeface="Arial"/>
                        <a:cs typeface="Arial"/>
                      </a:endParaRPr>
                    </a:p>
                    <a:p>
                      <a:pPr marL="50165" marR="388620">
                        <a:lnSpc>
                          <a:spcPct val="116700"/>
                        </a:lnSpc>
                      </a:pPr>
                      <a:r>
                        <a:rPr sz="1500" spc="-7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√ </a:t>
                      </a:r>
                      <a:r>
                        <a:rPr sz="1500" spc="-45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Anlaşmaya </a:t>
                      </a:r>
                      <a:r>
                        <a:rPr sz="1500" spc="-3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göre </a:t>
                      </a:r>
                      <a:r>
                        <a:rPr sz="1500" spc="-35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üstlenilmiş </a:t>
                      </a:r>
                      <a:r>
                        <a:rPr sz="1500" spc="-5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ise </a:t>
                      </a:r>
                      <a:r>
                        <a:rPr sz="1500" spc="-3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sonraki </a:t>
                      </a:r>
                      <a:r>
                        <a:rPr sz="1500" spc="-45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satışlardan  </a:t>
                      </a:r>
                      <a:r>
                        <a:rPr sz="1500" spc="-4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elde edilen </a:t>
                      </a:r>
                      <a:r>
                        <a:rPr sz="1500" spc="-5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hasıladan </a:t>
                      </a:r>
                      <a:r>
                        <a:rPr sz="1500" spc="-6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anlaşılan payı </a:t>
                      </a:r>
                      <a:r>
                        <a:rPr sz="1500" spc="-55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satıcıya</a:t>
                      </a:r>
                      <a:r>
                        <a:rPr sz="1500" spc="29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15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ödemek</a:t>
                      </a:r>
                      <a:endParaRPr sz="1500">
                        <a:latin typeface="Arial"/>
                        <a:cs typeface="Arial"/>
                      </a:endParaRPr>
                    </a:p>
                    <a:p>
                      <a:pPr marL="5016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500" spc="-7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√</a:t>
                      </a:r>
                      <a:r>
                        <a:rPr sz="1500" spc="-5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dirty="0">
                          <a:solidFill>
                            <a:srgbClr val="58595B"/>
                          </a:solidFill>
                          <a:latin typeface="Arial"/>
                          <a:cs typeface="Arial"/>
                        </a:rPr>
                        <a:t>...........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B w="3175">
                      <a:solidFill>
                        <a:srgbClr val="F6B034"/>
                      </a:solidFill>
                      <a:prstDash val="solid"/>
                    </a:lnB>
                    <a:solidFill>
                      <a:srgbClr val="FEF0D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10335" marR="5080" indent="-1313180">
              <a:lnSpc>
                <a:spcPct val="100000"/>
              </a:lnSpc>
              <a:spcBef>
                <a:spcPts val="100"/>
              </a:spcBef>
            </a:pPr>
            <a:r>
              <a:rPr spc="80" dirty="0"/>
              <a:t>GEÇİCİ </a:t>
            </a:r>
            <a:r>
              <a:rPr spc="60" dirty="0"/>
              <a:t>DEPOLMA </a:t>
            </a:r>
            <a:r>
              <a:rPr spc="40" dirty="0"/>
              <a:t>YERİNE  </a:t>
            </a:r>
            <a:r>
              <a:rPr spc="-55" dirty="0"/>
              <a:t>EŞYA</a:t>
            </a:r>
            <a:r>
              <a:rPr spc="95" dirty="0"/>
              <a:t> </a:t>
            </a:r>
            <a:r>
              <a:rPr spc="50" dirty="0"/>
              <a:t>GİRİŞİ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362538" y="2212416"/>
            <a:ext cx="2179955" cy="699135"/>
          </a:xfrm>
          <a:prstGeom prst="rect">
            <a:avLst/>
          </a:prstGeom>
          <a:ln w="25895">
            <a:solidFill>
              <a:srgbClr val="A0C374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664210" indent="-95885">
              <a:lnSpc>
                <a:spcPct val="100000"/>
              </a:lnSpc>
              <a:spcBef>
                <a:spcPts val="395"/>
              </a:spcBef>
              <a:buSzPct val="93750"/>
              <a:buFont typeface="Wingdings"/>
              <a:buChar char=""/>
              <a:tabLst>
                <a:tab pos="664845" algn="l"/>
              </a:tabLst>
            </a:pPr>
            <a:r>
              <a:rPr sz="1600" spc="-70" dirty="0">
                <a:solidFill>
                  <a:srgbClr val="19459D"/>
                </a:solidFill>
                <a:latin typeface="Trebuchet MS"/>
                <a:cs typeface="Trebuchet MS"/>
              </a:rPr>
              <a:t>Özet</a:t>
            </a:r>
            <a:r>
              <a:rPr sz="1600" spc="-125" dirty="0">
                <a:solidFill>
                  <a:srgbClr val="19459D"/>
                </a:solidFill>
                <a:latin typeface="Trebuchet MS"/>
                <a:cs typeface="Trebuchet MS"/>
              </a:rPr>
              <a:t> </a:t>
            </a:r>
            <a:r>
              <a:rPr sz="1600" spc="-50" dirty="0">
                <a:solidFill>
                  <a:srgbClr val="19459D"/>
                </a:solidFill>
                <a:latin typeface="Trebuchet MS"/>
                <a:cs typeface="Trebuchet MS"/>
              </a:rPr>
              <a:t>beyan</a:t>
            </a:r>
            <a:endParaRPr sz="1600">
              <a:latin typeface="Trebuchet MS"/>
              <a:cs typeface="Trebuchet MS"/>
            </a:endParaRPr>
          </a:p>
          <a:p>
            <a:pPr marL="584835" indent="-142240">
              <a:lnSpc>
                <a:spcPct val="100000"/>
              </a:lnSpc>
              <a:spcBef>
                <a:spcPts val="20"/>
              </a:spcBef>
              <a:buFont typeface="Wingdings"/>
              <a:buChar char=""/>
              <a:tabLst>
                <a:tab pos="585470" algn="l"/>
              </a:tabLst>
            </a:pPr>
            <a:r>
              <a:rPr sz="1600" spc="-50" dirty="0">
                <a:solidFill>
                  <a:srgbClr val="19459D"/>
                </a:solidFill>
                <a:latin typeface="Trebuchet MS"/>
                <a:cs typeface="Trebuchet MS"/>
              </a:rPr>
              <a:t>Varış</a:t>
            </a:r>
            <a:r>
              <a:rPr sz="1600" spc="-125" dirty="0">
                <a:solidFill>
                  <a:srgbClr val="19459D"/>
                </a:solidFill>
                <a:latin typeface="Trebuchet MS"/>
                <a:cs typeface="Trebuchet MS"/>
              </a:rPr>
              <a:t> </a:t>
            </a:r>
            <a:r>
              <a:rPr sz="1600" spc="-70" dirty="0">
                <a:solidFill>
                  <a:srgbClr val="19459D"/>
                </a:solidFill>
                <a:latin typeface="Trebuchet MS"/>
                <a:cs typeface="Trebuchet MS"/>
              </a:rPr>
              <a:t>bildirimi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89812" y="4659871"/>
            <a:ext cx="1938020" cy="698500"/>
          </a:xfrm>
          <a:prstGeom prst="rect">
            <a:avLst/>
          </a:prstGeom>
          <a:ln w="25895">
            <a:solidFill>
              <a:srgbClr val="C96962"/>
            </a:solidFill>
          </a:ln>
        </p:spPr>
        <p:txBody>
          <a:bodyPr vert="horz" wrap="square" lIns="0" tIns="62230" rIns="0" bIns="0" rtlCol="0">
            <a:spAutoFit/>
          </a:bodyPr>
          <a:lstStyle/>
          <a:p>
            <a:pPr marL="516255" marR="375920" indent="-127000">
              <a:lnSpc>
                <a:spcPts val="1630"/>
              </a:lnSpc>
              <a:spcBef>
                <a:spcPts val="490"/>
              </a:spcBef>
            </a:pPr>
            <a:r>
              <a:rPr sz="1400" b="1" spc="10" dirty="0">
                <a:solidFill>
                  <a:srgbClr val="19459D"/>
                </a:solidFill>
                <a:latin typeface="Carlito"/>
                <a:cs typeface="Carlito"/>
              </a:rPr>
              <a:t>Eksiklik/fazlalık  </a:t>
            </a:r>
            <a:r>
              <a:rPr sz="1400" b="1" spc="5" dirty="0">
                <a:solidFill>
                  <a:srgbClr val="19459D"/>
                </a:solidFill>
                <a:latin typeface="Carlito"/>
                <a:cs typeface="Carlito"/>
              </a:rPr>
              <a:t>varsa</a:t>
            </a:r>
            <a:r>
              <a:rPr sz="1400" b="1" spc="295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400" b="1" spc="10" dirty="0">
                <a:solidFill>
                  <a:srgbClr val="19459D"/>
                </a:solidFill>
                <a:latin typeface="Carlito"/>
                <a:cs typeface="Carlito"/>
              </a:rPr>
              <a:t>takibi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89812" y="5824385"/>
            <a:ext cx="1938020" cy="890269"/>
          </a:xfrm>
          <a:prstGeom prst="rect">
            <a:avLst/>
          </a:prstGeom>
          <a:ln w="25895">
            <a:solidFill>
              <a:srgbClr val="A0C374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197485" indent="-105410">
              <a:lnSpc>
                <a:spcPts val="1655"/>
              </a:lnSpc>
              <a:spcBef>
                <a:spcPts val="395"/>
              </a:spcBef>
              <a:buFont typeface="Arial"/>
              <a:buChar char="•"/>
              <a:tabLst>
                <a:tab pos="198120" algn="l"/>
              </a:tabLst>
            </a:pPr>
            <a:r>
              <a:rPr sz="1400" b="1" spc="10" dirty="0">
                <a:solidFill>
                  <a:srgbClr val="19459D"/>
                </a:solidFill>
                <a:latin typeface="Carlito"/>
                <a:cs typeface="Carlito"/>
              </a:rPr>
              <a:t>Kurum</a:t>
            </a:r>
            <a:r>
              <a:rPr sz="1400" b="1" spc="-5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400" b="1" dirty="0">
                <a:solidFill>
                  <a:srgbClr val="19459D"/>
                </a:solidFill>
                <a:latin typeface="Carlito"/>
                <a:cs typeface="Carlito"/>
              </a:rPr>
              <a:t>izinleri</a:t>
            </a:r>
            <a:endParaRPr sz="1400">
              <a:latin typeface="Carlito"/>
              <a:cs typeface="Carlito"/>
            </a:endParaRPr>
          </a:p>
          <a:p>
            <a:pPr marL="197485" indent="-105410">
              <a:lnSpc>
                <a:spcPts val="1655"/>
              </a:lnSpc>
              <a:buFont typeface="Arial"/>
              <a:buChar char="•"/>
              <a:tabLst>
                <a:tab pos="198120" algn="l"/>
              </a:tabLst>
            </a:pPr>
            <a:r>
              <a:rPr sz="1400" b="1" spc="10" dirty="0">
                <a:solidFill>
                  <a:srgbClr val="19459D"/>
                </a:solidFill>
                <a:latin typeface="Carlito"/>
                <a:cs typeface="Carlito"/>
              </a:rPr>
              <a:t>Uygunluk</a:t>
            </a:r>
            <a:endParaRPr sz="1400">
              <a:latin typeface="Carlito"/>
              <a:cs typeface="Carlito"/>
            </a:endParaRPr>
          </a:p>
          <a:p>
            <a:pPr marL="92710">
              <a:lnSpc>
                <a:spcPct val="100000"/>
              </a:lnSpc>
              <a:spcBef>
                <a:spcPts val="50"/>
              </a:spcBef>
            </a:pPr>
            <a:r>
              <a:rPr sz="1400" b="1" spc="10" dirty="0">
                <a:solidFill>
                  <a:srgbClr val="19459D"/>
                </a:solidFill>
                <a:latin typeface="Carlito"/>
                <a:cs typeface="Carlito"/>
              </a:rPr>
              <a:t>değerlendirmesi</a:t>
            </a:r>
            <a:endParaRPr sz="1400">
              <a:latin typeface="Carlito"/>
              <a:cs typeface="Carlito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743555" y="5736819"/>
            <a:ext cx="2068830" cy="1108710"/>
            <a:chOff x="2743555" y="5736819"/>
            <a:chExt cx="2068830" cy="1108710"/>
          </a:xfrm>
        </p:grpSpPr>
        <p:sp>
          <p:nvSpPr>
            <p:cNvPr id="7" name="object 7"/>
            <p:cNvSpPr/>
            <p:nvPr/>
          </p:nvSpPr>
          <p:spPr>
            <a:xfrm>
              <a:off x="2743555" y="5736819"/>
              <a:ext cx="2068233" cy="110834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793072" y="5767425"/>
              <a:ext cx="1967052" cy="101949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793072" y="5767413"/>
            <a:ext cx="1967230" cy="1019810"/>
          </a:xfrm>
          <a:prstGeom prst="rect">
            <a:avLst/>
          </a:prstGeom>
          <a:ln w="9715">
            <a:solidFill>
              <a:srgbClr val="9DC270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192405" marR="180975" indent="2540" algn="ctr">
              <a:lnSpc>
                <a:spcPct val="100099"/>
              </a:lnSpc>
              <a:spcBef>
                <a:spcPts val="390"/>
              </a:spcBef>
            </a:pPr>
            <a:r>
              <a:rPr sz="1400" b="1" spc="10" dirty="0">
                <a:solidFill>
                  <a:srgbClr val="19459D"/>
                </a:solidFill>
                <a:latin typeface="Carlito"/>
                <a:cs typeface="Carlito"/>
              </a:rPr>
              <a:t>Süre aşımı yoksa  Beyanname </a:t>
            </a:r>
            <a:r>
              <a:rPr sz="1400" b="1" spc="5" dirty="0">
                <a:solidFill>
                  <a:srgbClr val="19459D"/>
                </a:solidFill>
                <a:latin typeface="Carlito"/>
                <a:cs typeface="Carlito"/>
              </a:rPr>
              <a:t>tescili</a:t>
            </a:r>
            <a:r>
              <a:rPr sz="1400" b="1" spc="-90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400" b="1" spc="10" dirty="0">
                <a:solidFill>
                  <a:srgbClr val="19459D"/>
                </a:solidFill>
                <a:latin typeface="Carlito"/>
                <a:cs typeface="Carlito"/>
              </a:rPr>
              <a:t>ve  ithalat</a:t>
            </a:r>
            <a:r>
              <a:rPr sz="1400" b="1" spc="-10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400" b="1" spc="10" dirty="0">
                <a:solidFill>
                  <a:srgbClr val="19459D"/>
                </a:solidFill>
                <a:latin typeface="Carlito"/>
                <a:cs typeface="Carlito"/>
              </a:rPr>
              <a:t>süreci</a:t>
            </a:r>
            <a:endParaRPr sz="1400">
              <a:latin typeface="Carlito"/>
              <a:cs typeface="Carlito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414187" y="2905036"/>
            <a:ext cx="78105" cy="473709"/>
            <a:chOff x="5414187" y="2905036"/>
            <a:chExt cx="78105" cy="473709"/>
          </a:xfrm>
        </p:grpSpPr>
        <p:sp>
          <p:nvSpPr>
            <p:cNvPr id="11" name="object 11"/>
            <p:cNvSpPr/>
            <p:nvPr/>
          </p:nvSpPr>
          <p:spPr>
            <a:xfrm>
              <a:off x="5452363" y="2911513"/>
              <a:ext cx="1270" cy="441325"/>
            </a:xfrm>
            <a:custGeom>
              <a:avLst/>
              <a:gdLst/>
              <a:ahLst/>
              <a:cxnLst/>
              <a:rect l="l" t="t" r="r" b="b"/>
              <a:pathLst>
                <a:path w="1270" h="441325">
                  <a:moveTo>
                    <a:pt x="0" y="0"/>
                  </a:moveTo>
                  <a:lnTo>
                    <a:pt x="762" y="441109"/>
                  </a:lnTo>
                </a:path>
              </a:pathLst>
            </a:custGeom>
            <a:ln w="129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414187" y="3300755"/>
              <a:ext cx="78105" cy="78105"/>
            </a:xfrm>
            <a:custGeom>
              <a:avLst/>
              <a:gdLst/>
              <a:ahLst/>
              <a:cxnLst/>
              <a:rect l="l" t="t" r="r" b="b"/>
              <a:pathLst>
                <a:path w="78104" h="78104">
                  <a:moveTo>
                    <a:pt x="77698" y="0"/>
                  </a:moveTo>
                  <a:lnTo>
                    <a:pt x="0" y="139"/>
                  </a:lnTo>
                  <a:lnTo>
                    <a:pt x="38988" y="77762"/>
                  </a:lnTo>
                  <a:lnTo>
                    <a:pt x="776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4349591" y="3364617"/>
          <a:ext cx="4721224" cy="7863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79955"/>
                <a:gridCol w="694690"/>
                <a:gridCol w="1846579"/>
              </a:tblGrid>
              <a:tr h="353371">
                <a:tc rowSpan="2">
                  <a:txBody>
                    <a:bodyPr/>
                    <a:lstStyle/>
                    <a:p>
                      <a:pPr marL="472440" marR="419100" indent="96520">
                        <a:lnSpc>
                          <a:spcPts val="1630"/>
                        </a:lnSpc>
                        <a:spcBef>
                          <a:spcPts val="490"/>
                        </a:spcBef>
                      </a:pPr>
                      <a:r>
                        <a:rPr sz="1400" b="1" spc="10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Risk analizi </a:t>
                      </a:r>
                      <a:r>
                        <a:rPr sz="1400" b="1" spc="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ve  özet </a:t>
                      </a:r>
                      <a:r>
                        <a:rPr sz="1400" b="1" spc="10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beyan</a:t>
                      </a:r>
                      <a:r>
                        <a:rPr sz="1400" b="1" spc="-5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b="1" spc="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onayı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62230" marB="0">
                    <a:lnL w="28575">
                      <a:solidFill>
                        <a:srgbClr val="47739B"/>
                      </a:solidFill>
                      <a:prstDash val="solid"/>
                    </a:lnL>
                    <a:lnR w="28575">
                      <a:solidFill>
                        <a:srgbClr val="47739B"/>
                      </a:solidFill>
                      <a:prstDash val="solid"/>
                    </a:lnR>
                    <a:lnT w="28575">
                      <a:solidFill>
                        <a:srgbClr val="47739B"/>
                      </a:solidFill>
                      <a:prstDash val="solid"/>
                    </a:lnT>
                    <a:lnB w="28575">
                      <a:solidFill>
                        <a:srgbClr val="47739B"/>
                      </a:solidFill>
                      <a:prstDash val="solid"/>
                    </a:lnB>
                    <a:solidFill>
                      <a:srgbClr val="5A92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7739B"/>
                      </a:solidFill>
                      <a:prstDash val="solid"/>
                    </a:lnL>
                    <a:lnR w="28575">
                      <a:solidFill>
                        <a:srgbClr val="F9A45F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565785" marR="458470" indent="-94615">
                        <a:lnSpc>
                          <a:spcPct val="100899"/>
                        </a:lnSpc>
                        <a:spcBef>
                          <a:spcPts val="375"/>
                        </a:spcBef>
                      </a:pPr>
                      <a:r>
                        <a:rPr sz="1600" b="1" spc="-5" dirty="0">
                          <a:solidFill>
                            <a:srgbClr val="19459D"/>
                          </a:solidFill>
                          <a:latin typeface="Carlito"/>
                          <a:cs typeface="Carlito"/>
                        </a:rPr>
                        <a:t>Boşaltama  </a:t>
                      </a:r>
                      <a:r>
                        <a:rPr sz="1600" b="1" spc="10" dirty="0">
                          <a:solidFill>
                            <a:srgbClr val="19459D"/>
                          </a:solidFill>
                          <a:latin typeface="Carlito"/>
                          <a:cs typeface="Carlito"/>
                        </a:rPr>
                        <a:t>tutanağı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F9A45F"/>
                      </a:solidFill>
                      <a:prstDash val="solid"/>
                    </a:lnL>
                    <a:lnR w="28575">
                      <a:solidFill>
                        <a:srgbClr val="F9A45F"/>
                      </a:solidFill>
                      <a:prstDash val="solid"/>
                    </a:lnR>
                    <a:lnT w="28575">
                      <a:solidFill>
                        <a:srgbClr val="F9A45F"/>
                      </a:solidFill>
                      <a:prstDash val="solid"/>
                    </a:lnT>
                    <a:lnB w="28575">
                      <a:solidFill>
                        <a:srgbClr val="F9A45F"/>
                      </a:solidFill>
                      <a:prstDash val="solid"/>
                    </a:lnB>
                  </a:tcPr>
                </a:tc>
              </a:tr>
              <a:tr h="35283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2230" marB="0">
                    <a:lnL w="28575">
                      <a:solidFill>
                        <a:srgbClr val="47739B"/>
                      </a:solidFill>
                      <a:prstDash val="solid"/>
                    </a:lnL>
                    <a:lnR w="28575">
                      <a:solidFill>
                        <a:srgbClr val="47739B"/>
                      </a:solidFill>
                      <a:prstDash val="solid"/>
                    </a:lnR>
                    <a:lnT w="28575">
                      <a:solidFill>
                        <a:srgbClr val="47739B"/>
                      </a:solidFill>
                      <a:prstDash val="solid"/>
                    </a:lnT>
                    <a:lnB w="28575">
                      <a:solidFill>
                        <a:srgbClr val="47739B"/>
                      </a:solidFill>
                      <a:prstDash val="solid"/>
                    </a:lnB>
                    <a:solidFill>
                      <a:srgbClr val="5A92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7739B"/>
                      </a:solidFill>
                      <a:prstDash val="solid"/>
                    </a:lnL>
                    <a:lnR w="28575">
                      <a:solidFill>
                        <a:srgbClr val="F9A45F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7625" marB="0">
                    <a:lnL w="28575">
                      <a:solidFill>
                        <a:srgbClr val="F9A45F"/>
                      </a:solidFill>
                      <a:prstDash val="solid"/>
                    </a:lnL>
                    <a:lnR w="28575">
                      <a:solidFill>
                        <a:srgbClr val="F9A45F"/>
                      </a:solidFill>
                      <a:prstDash val="solid"/>
                    </a:lnR>
                    <a:lnT w="28575">
                      <a:solidFill>
                        <a:srgbClr val="F9A45F"/>
                      </a:solidFill>
                      <a:prstDash val="solid"/>
                    </a:lnT>
                    <a:lnB w="28575">
                      <a:solidFill>
                        <a:srgbClr val="F9A45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4" name="object 14"/>
          <p:cNvSpPr txBox="1"/>
          <p:nvPr/>
        </p:nvSpPr>
        <p:spPr>
          <a:xfrm>
            <a:off x="5196725" y="5839917"/>
            <a:ext cx="1612265" cy="874394"/>
          </a:xfrm>
          <a:prstGeom prst="rect">
            <a:avLst/>
          </a:prstGeom>
          <a:ln w="25895">
            <a:solidFill>
              <a:srgbClr val="50BACE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92710" marR="97790">
              <a:lnSpc>
                <a:spcPct val="100099"/>
              </a:lnSpc>
              <a:spcBef>
                <a:spcPts val="390"/>
              </a:spcBef>
            </a:pPr>
            <a:r>
              <a:rPr sz="1400" b="1" spc="10" dirty="0">
                <a:solidFill>
                  <a:srgbClr val="C12026"/>
                </a:solidFill>
                <a:latin typeface="Carlito"/>
                <a:cs typeface="Carlito"/>
              </a:rPr>
              <a:t>Süre aşımı varsa  </a:t>
            </a:r>
            <a:r>
              <a:rPr sz="1400" b="1" spc="5" dirty="0">
                <a:solidFill>
                  <a:srgbClr val="C12026"/>
                </a:solidFill>
                <a:latin typeface="Carlito"/>
                <a:cs typeface="Carlito"/>
              </a:rPr>
              <a:t>TASFİYE </a:t>
            </a:r>
            <a:r>
              <a:rPr sz="1400" b="1" spc="10" dirty="0">
                <a:solidFill>
                  <a:srgbClr val="C12026"/>
                </a:solidFill>
                <a:latin typeface="Carlito"/>
                <a:cs typeface="Carlito"/>
              </a:rPr>
              <a:t>hükümleri  uygulanır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158520" y="3695382"/>
            <a:ext cx="78105" cy="78105"/>
          </a:xfrm>
          <a:custGeom>
            <a:avLst/>
            <a:gdLst/>
            <a:ahLst/>
            <a:cxnLst/>
            <a:rect l="l" t="t" r="r" b="b"/>
            <a:pathLst>
              <a:path w="78104" h="78104">
                <a:moveTo>
                  <a:pt x="812" y="0"/>
                </a:moveTo>
                <a:lnTo>
                  <a:pt x="0" y="77698"/>
                </a:lnTo>
                <a:lnTo>
                  <a:pt x="78104" y="39662"/>
                </a:lnTo>
                <a:lnTo>
                  <a:pt x="8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8315464" y="4158538"/>
            <a:ext cx="78105" cy="502284"/>
            <a:chOff x="8315464" y="4158538"/>
            <a:chExt cx="78105" cy="502284"/>
          </a:xfrm>
        </p:grpSpPr>
        <p:sp>
          <p:nvSpPr>
            <p:cNvPr id="17" name="object 17"/>
            <p:cNvSpPr/>
            <p:nvPr/>
          </p:nvSpPr>
          <p:spPr>
            <a:xfrm>
              <a:off x="8329282" y="4165015"/>
              <a:ext cx="28575" cy="469900"/>
            </a:xfrm>
            <a:custGeom>
              <a:avLst/>
              <a:gdLst/>
              <a:ahLst/>
              <a:cxnLst/>
              <a:rect l="l" t="t" r="r" b="b"/>
              <a:pathLst>
                <a:path w="28575" h="469900">
                  <a:moveTo>
                    <a:pt x="0" y="0"/>
                  </a:moveTo>
                  <a:lnTo>
                    <a:pt x="28054" y="469328"/>
                  </a:lnTo>
                </a:path>
              </a:pathLst>
            </a:custGeom>
            <a:ln w="129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315464" y="4580318"/>
              <a:ext cx="78105" cy="80010"/>
            </a:xfrm>
            <a:custGeom>
              <a:avLst/>
              <a:gdLst/>
              <a:ahLst/>
              <a:cxnLst/>
              <a:rect l="l" t="t" r="r" b="b"/>
              <a:pathLst>
                <a:path w="78104" h="80010">
                  <a:moveTo>
                    <a:pt x="77558" y="0"/>
                  </a:moveTo>
                  <a:lnTo>
                    <a:pt x="0" y="4635"/>
                  </a:lnTo>
                  <a:lnTo>
                    <a:pt x="43421" y="79882"/>
                  </a:lnTo>
                  <a:lnTo>
                    <a:pt x="7755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8319249" y="5352491"/>
            <a:ext cx="78105" cy="473075"/>
            <a:chOff x="8319249" y="5352491"/>
            <a:chExt cx="78105" cy="473075"/>
          </a:xfrm>
        </p:grpSpPr>
        <p:sp>
          <p:nvSpPr>
            <p:cNvPr id="20" name="object 20"/>
            <p:cNvSpPr/>
            <p:nvPr/>
          </p:nvSpPr>
          <p:spPr>
            <a:xfrm>
              <a:off x="8357946" y="5358968"/>
              <a:ext cx="1270" cy="440690"/>
            </a:xfrm>
            <a:custGeom>
              <a:avLst/>
              <a:gdLst/>
              <a:ahLst/>
              <a:cxnLst/>
              <a:rect l="l" t="t" r="r" b="b"/>
              <a:pathLst>
                <a:path w="1270" h="440689">
                  <a:moveTo>
                    <a:pt x="1270" y="0"/>
                  </a:moveTo>
                  <a:lnTo>
                    <a:pt x="0" y="440156"/>
                  </a:lnTo>
                </a:path>
              </a:pathLst>
            </a:custGeom>
            <a:ln w="129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319249" y="5747207"/>
              <a:ext cx="78105" cy="78105"/>
            </a:xfrm>
            <a:custGeom>
              <a:avLst/>
              <a:gdLst/>
              <a:ahLst/>
              <a:cxnLst/>
              <a:rect l="l" t="t" r="r" b="b"/>
              <a:pathLst>
                <a:path w="78104" h="78104">
                  <a:moveTo>
                    <a:pt x="0" y="0"/>
                  </a:moveTo>
                  <a:lnTo>
                    <a:pt x="38620" y="77812"/>
                  </a:lnTo>
                  <a:lnTo>
                    <a:pt x="77698" y="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4760137" y="6238531"/>
            <a:ext cx="443230" cy="78105"/>
            <a:chOff x="4760137" y="6238531"/>
            <a:chExt cx="443230" cy="78105"/>
          </a:xfrm>
        </p:grpSpPr>
        <p:sp>
          <p:nvSpPr>
            <p:cNvPr id="23" name="object 23"/>
            <p:cNvSpPr/>
            <p:nvPr/>
          </p:nvSpPr>
          <p:spPr>
            <a:xfrm>
              <a:off x="4786020" y="6276847"/>
              <a:ext cx="410845" cy="635"/>
            </a:xfrm>
            <a:custGeom>
              <a:avLst/>
              <a:gdLst/>
              <a:ahLst/>
              <a:cxnLst/>
              <a:rect l="l" t="t" r="r" b="b"/>
              <a:pathLst>
                <a:path w="410845" h="635">
                  <a:moveTo>
                    <a:pt x="410705" y="0"/>
                  </a:moveTo>
                  <a:lnTo>
                    <a:pt x="0" y="609"/>
                  </a:lnTo>
                </a:path>
              </a:pathLst>
            </a:custGeom>
            <a:ln w="129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760137" y="6238531"/>
              <a:ext cx="78105" cy="78105"/>
            </a:xfrm>
            <a:custGeom>
              <a:avLst/>
              <a:gdLst/>
              <a:ahLst/>
              <a:cxnLst/>
              <a:rect l="l" t="t" r="r" b="b"/>
              <a:pathLst>
                <a:path w="78104" h="78104">
                  <a:moveTo>
                    <a:pt x="77635" y="0"/>
                  </a:moveTo>
                  <a:lnTo>
                    <a:pt x="0" y="38963"/>
                  </a:lnTo>
                  <a:lnTo>
                    <a:pt x="77749" y="77698"/>
                  </a:lnTo>
                  <a:lnTo>
                    <a:pt x="7763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6809244" y="6236957"/>
            <a:ext cx="587375" cy="78105"/>
            <a:chOff x="6809244" y="6236957"/>
            <a:chExt cx="587375" cy="78105"/>
          </a:xfrm>
        </p:grpSpPr>
        <p:sp>
          <p:nvSpPr>
            <p:cNvPr id="26" name="object 26"/>
            <p:cNvSpPr/>
            <p:nvPr/>
          </p:nvSpPr>
          <p:spPr>
            <a:xfrm>
              <a:off x="6835152" y="6269075"/>
              <a:ext cx="554990" cy="7620"/>
            </a:xfrm>
            <a:custGeom>
              <a:avLst/>
              <a:gdLst/>
              <a:ahLst/>
              <a:cxnLst/>
              <a:rect l="l" t="t" r="r" b="b"/>
              <a:pathLst>
                <a:path w="554990" h="7620">
                  <a:moveTo>
                    <a:pt x="554659" y="0"/>
                  </a:moveTo>
                  <a:lnTo>
                    <a:pt x="0" y="7416"/>
                  </a:lnTo>
                </a:path>
              </a:pathLst>
            </a:custGeom>
            <a:ln w="129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809244" y="6236957"/>
              <a:ext cx="78740" cy="78105"/>
            </a:xfrm>
            <a:custGeom>
              <a:avLst/>
              <a:gdLst/>
              <a:ahLst/>
              <a:cxnLst/>
              <a:rect l="l" t="t" r="r" b="b"/>
              <a:pathLst>
                <a:path w="78740" h="78104">
                  <a:moveTo>
                    <a:pt x="77177" y="0"/>
                  </a:moveTo>
                  <a:lnTo>
                    <a:pt x="0" y="39890"/>
                  </a:lnTo>
                  <a:lnTo>
                    <a:pt x="78219" y="77685"/>
                  </a:lnTo>
                  <a:lnTo>
                    <a:pt x="771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/>
          <p:nvPr/>
        </p:nvSpPr>
        <p:spPr>
          <a:xfrm>
            <a:off x="1190531" y="2239346"/>
            <a:ext cx="2913748" cy="15028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79981" y="962025"/>
            <a:ext cx="315023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İTHALAT</a:t>
            </a:r>
            <a:r>
              <a:rPr spc="35" dirty="0"/>
              <a:t> </a:t>
            </a:r>
            <a:r>
              <a:rPr spc="50" dirty="0"/>
              <a:t>SÜRECİ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753821" y="3088102"/>
            <a:ext cx="2512695" cy="3696970"/>
            <a:chOff x="6753821" y="3088102"/>
            <a:chExt cx="2512695" cy="3696970"/>
          </a:xfrm>
        </p:grpSpPr>
        <p:sp>
          <p:nvSpPr>
            <p:cNvPr id="4" name="object 4"/>
            <p:cNvSpPr/>
            <p:nvPr/>
          </p:nvSpPr>
          <p:spPr>
            <a:xfrm>
              <a:off x="6753821" y="3088102"/>
              <a:ext cx="2512415" cy="368558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09041" y="6713486"/>
              <a:ext cx="2194737" cy="710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96811" y="3114928"/>
              <a:ext cx="2426576" cy="359854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796824" y="3114941"/>
              <a:ext cx="2426970" cy="3598545"/>
            </a:xfrm>
            <a:custGeom>
              <a:avLst/>
              <a:gdLst/>
              <a:ahLst/>
              <a:cxnLst/>
              <a:rect l="l" t="t" r="r" b="b"/>
              <a:pathLst>
                <a:path w="2426970" h="3598545">
                  <a:moveTo>
                    <a:pt x="0" y="0"/>
                  </a:moveTo>
                  <a:lnTo>
                    <a:pt x="2426576" y="0"/>
                  </a:lnTo>
                  <a:lnTo>
                    <a:pt x="2426576" y="3598532"/>
                  </a:lnTo>
                  <a:lnTo>
                    <a:pt x="0" y="3598532"/>
                  </a:lnTo>
                  <a:lnTo>
                    <a:pt x="0" y="0"/>
                  </a:lnTo>
                  <a:close/>
                </a:path>
              </a:pathLst>
            </a:custGeom>
            <a:ln w="8267">
              <a:solidFill>
                <a:srgbClr val="5690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964502" y="6396347"/>
            <a:ext cx="2105660" cy="2901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700" spc="20" dirty="0">
                <a:solidFill>
                  <a:srgbClr val="EE322D"/>
                </a:solidFill>
                <a:latin typeface="Arial"/>
                <a:cs typeface="Arial"/>
              </a:rPr>
              <a:t>SERBEST</a:t>
            </a:r>
            <a:r>
              <a:rPr sz="1700" spc="-80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1700" spc="20" dirty="0">
                <a:solidFill>
                  <a:srgbClr val="EE322D"/>
                </a:solidFill>
                <a:latin typeface="Arial"/>
                <a:cs typeface="Arial"/>
              </a:rPr>
              <a:t>DOLAŞIM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692897" y="3127803"/>
            <a:ext cx="5010785" cy="3721735"/>
            <a:chOff x="1692897" y="3127803"/>
            <a:chExt cx="5010785" cy="3721735"/>
          </a:xfrm>
        </p:grpSpPr>
        <p:sp>
          <p:nvSpPr>
            <p:cNvPr id="10" name="object 10"/>
            <p:cNvSpPr/>
            <p:nvPr/>
          </p:nvSpPr>
          <p:spPr>
            <a:xfrm>
              <a:off x="1692897" y="3127803"/>
              <a:ext cx="5010378" cy="370724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227057" y="6775513"/>
              <a:ext cx="1934844" cy="7397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737068" y="3152609"/>
              <a:ext cx="4921783" cy="362290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737067" y="3152622"/>
              <a:ext cx="4921885" cy="3623310"/>
            </a:xfrm>
            <a:custGeom>
              <a:avLst/>
              <a:gdLst/>
              <a:ahLst/>
              <a:cxnLst/>
              <a:rect l="l" t="t" r="r" b="b"/>
              <a:pathLst>
                <a:path w="4921884" h="3623309">
                  <a:moveTo>
                    <a:pt x="0" y="0"/>
                  </a:moveTo>
                  <a:lnTo>
                    <a:pt x="4921770" y="0"/>
                  </a:lnTo>
                  <a:lnTo>
                    <a:pt x="4921770" y="3622903"/>
                  </a:lnTo>
                  <a:lnTo>
                    <a:pt x="0" y="3622903"/>
                  </a:lnTo>
                  <a:lnTo>
                    <a:pt x="0" y="0"/>
                  </a:lnTo>
                  <a:close/>
                </a:path>
              </a:pathLst>
            </a:custGeom>
            <a:ln w="8267">
              <a:solidFill>
                <a:srgbClr val="9DC2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283762" y="6458390"/>
            <a:ext cx="1847850" cy="2901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700" b="1" dirty="0">
                <a:solidFill>
                  <a:srgbClr val="1A5182"/>
                </a:solidFill>
                <a:latin typeface="Arial"/>
                <a:cs typeface="Arial"/>
              </a:rPr>
              <a:t>İTHALAT</a:t>
            </a:r>
            <a:r>
              <a:rPr sz="1700" b="1" spc="-35" dirty="0">
                <a:solidFill>
                  <a:srgbClr val="1A5182"/>
                </a:solidFill>
                <a:latin typeface="Arial"/>
                <a:cs typeface="Arial"/>
              </a:rPr>
              <a:t> </a:t>
            </a:r>
            <a:r>
              <a:rPr sz="1700" b="1" spc="20" dirty="0">
                <a:solidFill>
                  <a:srgbClr val="1A5182"/>
                </a:solidFill>
                <a:latin typeface="Arial"/>
                <a:cs typeface="Arial"/>
              </a:rPr>
              <a:t>SÜRECİ</a:t>
            </a:r>
            <a:endParaRPr sz="17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772310" y="3708996"/>
            <a:ext cx="2476309" cy="154858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600718" y="5011686"/>
            <a:ext cx="923925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200" b="1" spc="-5" dirty="0">
                <a:solidFill>
                  <a:srgbClr val="EE322D"/>
                </a:solidFill>
                <a:latin typeface="Arial"/>
                <a:cs typeface="Arial"/>
              </a:rPr>
              <a:t>SATINALMA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970758" y="3680105"/>
            <a:ext cx="5079365" cy="1184275"/>
            <a:chOff x="2970758" y="3680105"/>
            <a:chExt cx="5079365" cy="1184275"/>
          </a:xfrm>
        </p:grpSpPr>
        <p:sp>
          <p:nvSpPr>
            <p:cNvPr id="18" name="object 18"/>
            <p:cNvSpPr/>
            <p:nvPr/>
          </p:nvSpPr>
          <p:spPr>
            <a:xfrm>
              <a:off x="6732155" y="3680105"/>
              <a:ext cx="1317574" cy="39707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970758" y="4192691"/>
              <a:ext cx="1248986" cy="67142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/>
          <p:nvPr/>
        </p:nvSpPr>
        <p:spPr>
          <a:xfrm>
            <a:off x="3014827" y="4220565"/>
            <a:ext cx="1159636" cy="58378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183240" y="4415277"/>
            <a:ext cx="196850" cy="1847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183515" algn="l"/>
              </a:tabLst>
            </a:pPr>
            <a:r>
              <a:rPr sz="1050" b="1" u="heavy" spc="-5" dirty="0">
                <a:solidFill>
                  <a:srgbClr val="19459D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	</a:t>
            </a:r>
            <a:endParaRPr sz="105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382107" y="4145775"/>
            <a:ext cx="1317561" cy="63892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759450" y="4245733"/>
            <a:ext cx="672465" cy="493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0820" marR="5080" indent="-198755">
              <a:lnSpc>
                <a:spcPct val="146200"/>
              </a:lnSpc>
              <a:spcBef>
                <a:spcPts val="100"/>
              </a:spcBef>
            </a:pPr>
            <a:r>
              <a:rPr sz="1050" b="1" spc="-10" dirty="0">
                <a:solidFill>
                  <a:srgbClr val="19459D"/>
                </a:solidFill>
                <a:latin typeface="Arial"/>
                <a:cs typeface="Arial"/>
              </a:rPr>
              <a:t>ANTREPO  GDY</a:t>
            </a:r>
            <a:endParaRPr sz="105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5258574" y="3290253"/>
            <a:ext cx="1437640" cy="1276985"/>
            <a:chOff x="5258574" y="3290253"/>
            <a:chExt cx="1437640" cy="1276985"/>
          </a:xfrm>
        </p:grpSpPr>
        <p:sp>
          <p:nvSpPr>
            <p:cNvPr id="25" name="object 25"/>
            <p:cNvSpPr/>
            <p:nvPr/>
          </p:nvSpPr>
          <p:spPr>
            <a:xfrm>
              <a:off x="5269687" y="4533620"/>
              <a:ext cx="236220" cy="0"/>
            </a:xfrm>
            <a:custGeom>
              <a:avLst/>
              <a:gdLst/>
              <a:ahLst/>
              <a:cxnLst/>
              <a:rect l="l" t="t" r="r" b="b"/>
              <a:pathLst>
                <a:path w="236220">
                  <a:moveTo>
                    <a:pt x="0" y="0"/>
                  </a:moveTo>
                  <a:lnTo>
                    <a:pt x="235762" y="0"/>
                  </a:lnTo>
                </a:path>
              </a:pathLst>
            </a:custGeom>
            <a:ln w="22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461330" y="4500537"/>
              <a:ext cx="66675" cy="66675"/>
            </a:xfrm>
            <a:custGeom>
              <a:avLst/>
              <a:gdLst/>
              <a:ahLst/>
              <a:cxnLst/>
              <a:rect l="l" t="t" r="r" b="b"/>
              <a:pathLst>
                <a:path w="66675" h="66675">
                  <a:moveTo>
                    <a:pt x="0" y="0"/>
                  </a:moveTo>
                  <a:lnTo>
                    <a:pt x="0" y="66179"/>
                  </a:lnTo>
                  <a:lnTo>
                    <a:pt x="66179" y="330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378488" y="3290253"/>
              <a:ext cx="1317574" cy="39707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5615038" y="3464953"/>
            <a:ext cx="989330" cy="1847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050" b="1" spc="-10" dirty="0">
                <a:solidFill>
                  <a:srgbClr val="19459D"/>
                </a:solidFill>
                <a:latin typeface="Arial"/>
                <a:cs typeface="Arial"/>
              </a:rPr>
              <a:t>GÜMRÜKLEME</a:t>
            </a:r>
            <a:endParaRPr sz="105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732155" y="4232400"/>
            <a:ext cx="1317574" cy="40068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6967956" y="4408995"/>
            <a:ext cx="989330" cy="1847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050" b="1" spc="-10" dirty="0">
                <a:solidFill>
                  <a:srgbClr val="19459D"/>
                </a:solidFill>
                <a:latin typeface="Arial"/>
                <a:cs typeface="Arial"/>
              </a:rPr>
              <a:t>GÜMRÜKLEM</a:t>
            </a:r>
            <a:r>
              <a:rPr sz="1050" b="1" spc="-10" dirty="0">
                <a:latin typeface="Arial"/>
                <a:cs typeface="Arial"/>
              </a:rPr>
              <a:t>E</a:t>
            </a:r>
            <a:endParaRPr sz="105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732155" y="3366057"/>
            <a:ext cx="1317574" cy="40068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7123607" y="3543211"/>
            <a:ext cx="677545" cy="1847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050" b="1" spc="-5" dirty="0">
                <a:solidFill>
                  <a:srgbClr val="19459D"/>
                </a:solidFill>
                <a:latin typeface="Arial"/>
                <a:cs typeface="Arial"/>
              </a:rPr>
              <a:t>TESLİM</a:t>
            </a:r>
            <a:r>
              <a:rPr sz="1050" b="1" spc="-90" dirty="0">
                <a:solidFill>
                  <a:srgbClr val="19459D"/>
                </a:solidFill>
                <a:latin typeface="Arial"/>
                <a:cs typeface="Arial"/>
              </a:rPr>
              <a:t>A</a:t>
            </a:r>
            <a:r>
              <a:rPr sz="1050" b="1" spc="-5" dirty="0">
                <a:latin typeface="Arial"/>
                <a:cs typeface="Arial"/>
              </a:rPr>
              <a:t>T</a:t>
            </a:r>
            <a:endParaRPr sz="105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082216" y="4452594"/>
            <a:ext cx="1061276" cy="42956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8326437" y="4688147"/>
            <a:ext cx="720090" cy="171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50" b="1" spc="-5" dirty="0">
                <a:solidFill>
                  <a:srgbClr val="19459D"/>
                </a:solidFill>
                <a:latin typeface="Arial"/>
                <a:cs typeface="Arial"/>
              </a:rPr>
              <a:t>DEPOLAMA</a:t>
            </a:r>
            <a:endParaRPr sz="95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082216" y="4149380"/>
            <a:ext cx="1061276" cy="40068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8027237" y="4325835"/>
            <a:ext cx="998219" cy="1847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183515" algn="l"/>
                <a:tab pos="332740" algn="l"/>
              </a:tabLst>
            </a:pPr>
            <a:r>
              <a:rPr sz="1050" b="1" u="heavy" spc="-5" dirty="0">
                <a:solidFill>
                  <a:srgbClr val="19459D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	</a:t>
            </a:r>
            <a:r>
              <a:rPr sz="1050" b="1" spc="-5" dirty="0">
                <a:solidFill>
                  <a:srgbClr val="19459D"/>
                </a:solidFill>
                <a:latin typeface="Arial"/>
                <a:cs typeface="Arial"/>
              </a:rPr>
              <a:t>	TESLİM</a:t>
            </a:r>
            <a:r>
              <a:rPr sz="1050" b="1" spc="-90" dirty="0">
                <a:solidFill>
                  <a:srgbClr val="19459D"/>
                </a:solidFill>
                <a:latin typeface="Arial"/>
                <a:cs typeface="Arial"/>
              </a:rPr>
              <a:t>A</a:t>
            </a:r>
            <a:r>
              <a:rPr sz="1050" b="1" spc="-5" dirty="0">
                <a:latin typeface="Arial"/>
                <a:cs typeface="Arial"/>
              </a:rPr>
              <a:t>T</a:t>
            </a:r>
            <a:endParaRPr sz="105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732155" y="3052013"/>
            <a:ext cx="1317574" cy="40067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7170178" y="3230168"/>
            <a:ext cx="584835" cy="1847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050" b="1" spc="-10" dirty="0">
                <a:solidFill>
                  <a:srgbClr val="19459D"/>
                </a:solidFill>
                <a:latin typeface="Arial"/>
                <a:cs typeface="Arial"/>
              </a:rPr>
              <a:t>DAĞITIM</a:t>
            </a:r>
            <a:endParaRPr sz="105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8082216" y="3842551"/>
            <a:ext cx="1061276" cy="39707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7070877" y="3856266"/>
            <a:ext cx="1908175" cy="3460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050" b="1" spc="-15" dirty="0">
                <a:solidFill>
                  <a:srgbClr val="19459D"/>
                </a:solidFill>
                <a:latin typeface="Arial"/>
                <a:cs typeface="Arial"/>
              </a:rPr>
              <a:t>DEPOLAMA</a:t>
            </a:r>
            <a:endParaRPr sz="1050">
              <a:latin typeface="Arial"/>
              <a:cs typeface="Arial"/>
            </a:endParaRPr>
          </a:p>
          <a:p>
            <a:pPr marL="1335405">
              <a:lnSpc>
                <a:spcPct val="100000"/>
              </a:lnSpc>
              <a:spcBef>
                <a:spcPts val="10"/>
              </a:spcBef>
            </a:pPr>
            <a:r>
              <a:rPr sz="1050" b="1" spc="-10" dirty="0">
                <a:solidFill>
                  <a:srgbClr val="19459D"/>
                </a:solidFill>
                <a:latin typeface="Arial"/>
                <a:cs typeface="Arial"/>
              </a:rPr>
              <a:t>DAĞITIM</a:t>
            </a:r>
            <a:endParaRPr sz="1050">
              <a:latin typeface="Arial"/>
              <a:cs typeface="Aria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2526626" y="2720886"/>
            <a:ext cx="6259830" cy="1512570"/>
            <a:chOff x="2526626" y="2720886"/>
            <a:chExt cx="6259830" cy="1512570"/>
          </a:xfrm>
        </p:grpSpPr>
        <p:sp>
          <p:nvSpPr>
            <p:cNvPr id="42" name="object 42"/>
            <p:cNvSpPr/>
            <p:nvPr/>
          </p:nvSpPr>
          <p:spPr>
            <a:xfrm>
              <a:off x="5076406" y="3594480"/>
              <a:ext cx="0" cy="626110"/>
            </a:xfrm>
            <a:custGeom>
              <a:avLst/>
              <a:gdLst/>
              <a:ahLst/>
              <a:cxnLst/>
              <a:rect l="l" t="t" r="r" b="b"/>
              <a:pathLst>
                <a:path h="626110">
                  <a:moveTo>
                    <a:pt x="0" y="626097"/>
                  </a:moveTo>
                  <a:lnTo>
                    <a:pt x="0" y="0"/>
                  </a:lnTo>
                </a:path>
              </a:pathLst>
            </a:custGeom>
            <a:ln w="2481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076406" y="3594468"/>
              <a:ext cx="426084" cy="0"/>
            </a:xfrm>
            <a:custGeom>
              <a:avLst/>
              <a:gdLst/>
              <a:ahLst/>
              <a:cxnLst/>
              <a:rect l="l" t="t" r="r" b="b"/>
              <a:pathLst>
                <a:path w="426085">
                  <a:moveTo>
                    <a:pt x="0" y="0"/>
                  </a:moveTo>
                  <a:lnTo>
                    <a:pt x="426034" y="0"/>
                  </a:lnTo>
                </a:path>
              </a:pathLst>
            </a:custGeom>
            <a:ln w="2481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452808" y="3557244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0" y="0"/>
                  </a:moveTo>
                  <a:lnTo>
                    <a:pt x="0" y="74447"/>
                  </a:lnTo>
                  <a:lnTo>
                    <a:pt x="74447" y="372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563850" y="2811843"/>
              <a:ext cx="6184900" cy="0"/>
            </a:xfrm>
            <a:custGeom>
              <a:avLst/>
              <a:gdLst/>
              <a:ahLst/>
              <a:cxnLst/>
              <a:rect l="l" t="t" r="r" b="b"/>
              <a:pathLst>
                <a:path w="6184900">
                  <a:moveTo>
                    <a:pt x="0" y="0"/>
                  </a:moveTo>
                  <a:lnTo>
                    <a:pt x="6184760" y="0"/>
                  </a:lnTo>
                </a:path>
              </a:pathLst>
            </a:custGeom>
            <a:ln w="2481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561014" y="2811843"/>
              <a:ext cx="0" cy="836294"/>
            </a:xfrm>
            <a:custGeom>
              <a:avLst/>
              <a:gdLst/>
              <a:ahLst/>
              <a:cxnLst/>
              <a:rect l="l" t="t" r="r" b="b"/>
              <a:pathLst>
                <a:path h="836295">
                  <a:moveTo>
                    <a:pt x="0" y="0"/>
                  </a:moveTo>
                  <a:lnTo>
                    <a:pt x="0" y="836206"/>
                  </a:lnTo>
                </a:path>
              </a:pathLst>
            </a:custGeom>
            <a:ln w="2481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523790" y="3598417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74447" y="0"/>
                  </a:moveTo>
                  <a:lnTo>
                    <a:pt x="0" y="0"/>
                  </a:lnTo>
                  <a:lnTo>
                    <a:pt x="37223" y="74447"/>
                  </a:lnTo>
                  <a:lnTo>
                    <a:pt x="744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978360" y="2733586"/>
              <a:ext cx="0" cy="367030"/>
            </a:xfrm>
            <a:custGeom>
              <a:avLst/>
              <a:gdLst/>
              <a:ahLst/>
              <a:cxnLst/>
              <a:rect l="l" t="t" r="r" b="b"/>
              <a:pathLst>
                <a:path h="367030">
                  <a:moveTo>
                    <a:pt x="0" y="0"/>
                  </a:moveTo>
                  <a:lnTo>
                    <a:pt x="0" y="366750"/>
                  </a:lnTo>
                </a:path>
              </a:pathLst>
            </a:custGeom>
            <a:ln w="2481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941136" y="3050692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30">
                  <a:moveTo>
                    <a:pt x="74447" y="0"/>
                  </a:moveTo>
                  <a:lnTo>
                    <a:pt x="0" y="0"/>
                  </a:lnTo>
                  <a:lnTo>
                    <a:pt x="37223" y="74447"/>
                  </a:lnTo>
                  <a:lnTo>
                    <a:pt x="744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563850" y="2811843"/>
              <a:ext cx="0" cy="1070610"/>
            </a:xfrm>
            <a:custGeom>
              <a:avLst/>
              <a:gdLst/>
              <a:ahLst/>
              <a:cxnLst/>
              <a:rect l="l" t="t" r="r" b="b"/>
              <a:pathLst>
                <a:path h="1070610">
                  <a:moveTo>
                    <a:pt x="0" y="0"/>
                  </a:moveTo>
                  <a:lnTo>
                    <a:pt x="0" y="1070584"/>
                  </a:lnTo>
                </a:path>
              </a:pathLst>
            </a:custGeom>
            <a:ln w="2481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526626" y="3832809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30" h="74929">
                  <a:moveTo>
                    <a:pt x="74447" y="0"/>
                  </a:moveTo>
                  <a:lnTo>
                    <a:pt x="0" y="0"/>
                  </a:lnTo>
                  <a:lnTo>
                    <a:pt x="37223" y="74447"/>
                  </a:lnTo>
                  <a:lnTo>
                    <a:pt x="744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7410462" y="2824899"/>
              <a:ext cx="0" cy="288290"/>
            </a:xfrm>
            <a:custGeom>
              <a:avLst/>
              <a:gdLst/>
              <a:ahLst/>
              <a:cxnLst/>
              <a:rect l="l" t="t" r="r" b="b"/>
              <a:pathLst>
                <a:path h="288289">
                  <a:moveTo>
                    <a:pt x="0" y="0"/>
                  </a:moveTo>
                  <a:lnTo>
                    <a:pt x="0" y="288150"/>
                  </a:lnTo>
                </a:path>
              </a:pathLst>
            </a:custGeom>
            <a:ln w="2481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7373238" y="3063417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30">
                  <a:moveTo>
                    <a:pt x="74447" y="0"/>
                  </a:moveTo>
                  <a:lnTo>
                    <a:pt x="0" y="0"/>
                  </a:lnTo>
                  <a:lnTo>
                    <a:pt x="37223" y="74447"/>
                  </a:lnTo>
                  <a:lnTo>
                    <a:pt x="744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8748611" y="2811843"/>
              <a:ext cx="0" cy="836294"/>
            </a:xfrm>
            <a:custGeom>
              <a:avLst/>
              <a:gdLst/>
              <a:ahLst/>
              <a:cxnLst/>
              <a:rect l="l" t="t" r="r" b="b"/>
              <a:pathLst>
                <a:path h="836295">
                  <a:moveTo>
                    <a:pt x="0" y="0"/>
                  </a:moveTo>
                  <a:lnTo>
                    <a:pt x="0" y="836206"/>
                  </a:lnTo>
                </a:path>
              </a:pathLst>
            </a:custGeom>
            <a:ln w="2481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8711387" y="3598417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29" h="74929">
                  <a:moveTo>
                    <a:pt x="74447" y="0"/>
                  </a:moveTo>
                  <a:lnTo>
                    <a:pt x="0" y="0"/>
                  </a:lnTo>
                  <a:lnTo>
                    <a:pt x="37223" y="74447"/>
                  </a:lnTo>
                  <a:lnTo>
                    <a:pt x="744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1933600" y="2137295"/>
            <a:ext cx="7073265" cy="596900"/>
          </a:xfrm>
          <a:prstGeom prst="rect">
            <a:avLst/>
          </a:prstGeom>
          <a:ln w="22059">
            <a:solidFill>
              <a:srgbClr val="F9A45F"/>
            </a:solidFill>
          </a:ln>
        </p:spPr>
        <p:txBody>
          <a:bodyPr vert="horz" wrap="square" lIns="0" tIns="125730" rIns="0" bIns="0" rtlCol="0">
            <a:spAutoFit/>
          </a:bodyPr>
          <a:lstStyle/>
          <a:p>
            <a:pPr marL="1534795" marR="1525905" indent="528955">
              <a:lnSpc>
                <a:spcPts val="1390"/>
              </a:lnSpc>
              <a:spcBef>
                <a:spcPts val="990"/>
              </a:spcBef>
            </a:pPr>
            <a:r>
              <a:rPr sz="1200" b="1" spc="5" dirty="0">
                <a:solidFill>
                  <a:srgbClr val="19459D"/>
                </a:solidFill>
                <a:latin typeface="Arial"/>
                <a:cs typeface="Arial"/>
              </a:rPr>
              <a:t>PROJE, TEŞVİK </a:t>
            </a:r>
            <a:r>
              <a:rPr sz="1200" b="1" spc="10" dirty="0">
                <a:solidFill>
                  <a:srgbClr val="19459D"/>
                </a:solidFill>
                <a:latin typeface="Arial"/>
                <a:cs typeface="Arial"/>
              </a:rPr>
              <a:t>VE ÖN </a:t>
            </a:r>
            <a:r>
              <a:rPr sz="1200" b="1" spc="5" dirty="0">
                <a:solidFill>
                  <a:srgbClr val="19459D"/>
                </a:solidFill>
                <a:latin typeface="Arial"/>
                <a:cs typeface="Arial"/>
              </a:rPr>
              <a:t>İZİN İŞLEMLERİ;  BANKA ve KAMBİYO ; </a:t>
            </a:r>
            <a:r>
              <a:rPr sz="1200" b="1" spc="-5" dirty="0">
                <a:solidFill>
                  <a:srgbClr val="19459D"/>
                </a:solidFill>
                <a:latin typeface="Arial"/>
                <a:cs typeface="Arial"/>
              </a:rPr>
              <a:t>SİGORTA; TEMİNAT</a:t>
            </a:r>
            <a:r>
              <a:rPr sz="1200" b="1" spc="-60" dirty="0">
                <a:solidFill>
                  <a:srgbClr val="19459D"/>
                </a:solidFill>
                <a:latin typeface="Arial"/>
                <a:cs typeface="Arial"/>
              </a:rPr>
              <a:t> </a:t>
            </a:r>
            <a:r>
              <a:rPr sz="1200" b="1" spc="5" dirty="0">
                <a:solidFill>
                  <a:srgbClr val="19459D"/>
                </a:solidFill>
                <a:latin typeface="Arial"/>
                <a:cs typeface="Arial"/>
              </a:rPr>
              <a:t>İŞLEMLERİ</a:t>
            </a:r>
            <a:endParaRPr sz="1200">
              <a:latin typeface="Arial"/>
              <a:cs typeface="Arial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2991345" y="4500536"/>
            <a:ext cx="66675" cy="66675"/>
          </a:xfrm>
          <a:custGeom>
            <a:avLst/>
            <a:gdLst/>
            <a:ahLst/>
            <a:cxnLst/>
            <a:rect l="l" t="t" r="r" b="b"/>
            <a:pathLst>
              <a:path w="66675" h="66675">
                <a:moveTo>
                  <a:pt x="0" y="0"/>
                </a:moveTo>
                <a:lnTo>
                  <a:pt x="0" y="66179"/>
                </a:lnTo>
                <a:lnTo>
                  <a:pt x="66179" y="3308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8" name="object 58"/>
          <p:cNvGrpSpPr/>
          <p:nvPr/>
        </p:nvGrpSpPr>
        <p:grpSpPr>
          <a:xfrm>
            <a:off x="4367745" y="3561384"/>
            <a:ext cx="3865245" cy="1378585"/>
            <a:chOff x="4367745" y="3561384"/>
            <a:chExt cx="3865245" cy="1378585"/>
          </a:xfrm>
        </p:grpSpPr>
        <p:sp>
          <p:nvSpPr>
            <p:cNvPr id="59" name="object 59"/>
            <p:cNvSpPr/>
            <p:nvPr/>
          </p:nvSpPr>
          <p:spPr>
            <a:xfrm>
              <a:off x="6687019" y="3594468"/>
              <a:ext cx="171450" cy="0"/>
            </a:xfrm>
            <a:custGeom>
              <a:avLst/>
              <a:gdLst/>
              <a:ahLst/>
              <a:cxnLst/>
              <a:rect l="l" t="t" r="r" b="b"/>
              <a:pathLst>
                <a:path w="171450">
                  <a:moveTo>
                    <a:pt x="0" y="0"/>
                  </a:moveTo>
                  <a:lnTo>
                    <a:pt x="170967" y="0"/>
                  </a:lnTo>
                </a:path>
              </a:pathLst>
            </a:custGeom>
            <a:ln w="22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6813867" y="3561384"/>
              <a:ext cx="66675" cy="66675"/>
            </a:xfrm>
            <a:custGeom>
              <a:avLst/>
              <a:gdLst/>
              <a:ahLst/>
              <a:cxnLst/>
              <a:rect l="l" t="t" r="r" b="b"/>
              <a:pathLst>
                <a:path w="66675" h="66675">
                  <a:moveTo>
                    <a:pt x="0" y="0"/>
                  </a:moveTo>
                  <a:lnTo>
                    <a:pt x="0" y="66179"/>
                  </a:lnTo>
                  <a:lnTo>
                    <a:pt x="66179" y="330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6687019" y="4533620"/>
              <a:ext cx="171450" cy="0"/>
            </a:xfrm>
            <a:custGeom>
              <a:avLst/>
              <a:gdLst/>
              <a:ahLst/>
              <a:cxnLst/>
              <a:rect l="l" t="t" r="r" b="b"/>
              <a:pathLst>
                <a:path w="171450">
                  <a:moveTo>
                    <a:pt x="0" y="0"/>
                  </a:moveTo>
                  <a:lnTo>
                    <a:pt x="170967" y="0"/>
                  </a:lnTo>
                </a:path>
              </a:pathLst>
            </a:custGeom>
            <a:ln w="22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813867" y="4422266"/>
              <a:ext cx="1419225" cy="144780"/>
            </a:xfrm>
            <a:custGeom>
              <a:avLst/>
              <a:gdLst/>
              <a:ahLst/>
              <a:cxnLst/>
              <a:rect l="l" t="t" r="r" b="b"/>
              <a:pathLst>
                <a:path w="1419225" h="144779">
                  <a:moveTo>
                    <a:pt x="66179" y="111353"/>
                  </a:moveTo>
                  <a:lnTo>
                    <a:pt x="0" y="78270"/>
                  </a:lnTo>
                  <a:lnTo>
                    <a:pt x="0" y="144449"/>
                  </a:lnTo>
                  <a:lnTo>
                    <a:pt x="66179" y="111353"/>
                  </a:lnTo>
                  <a:close/>
                </a:path>
                <a:path w="1419225" h="144779">
                  <a:moveTo>
                    <a:pt x="1419098" y="33083"/>
                  </a:moveTo>
                  <a:lnTo>
                    <a:pt x="1352918" y="0"/>
                  </a:lnTo>
                  <a:lnTo>
                    <a:pt x="1352918" y="66179"/>
                  </a:lnTo>
                  <a:lnTo>
                    <a:pt x="1419098" y="3308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367745" y="4239628"/>
              <a:ext cx="978251" cy="700290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410684" y="4267860"/>
              <a:ext cx="891209" cy="609447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4410684" y="4267860"/>
              <a:ext cx="891540" cy="609600"/>
            </a:xfrm>
            <a:custGeom>
              <a:avLst/>
              <a:gdLst/>
              <a:ahLst/>
              <a:cxnLst/>
              <a:rect l="l" t="t" r="r" b="b"/>
              <a:pathLst>
                <a:path w="891539" h="609600">
                  <a:moveTo>
                    <a:pt x="0" y="0"/>
                  </a:moveTo>
                  <a:lnTo>
                    <a:pt x="891209" y="0"/>
                  </a:lnTo>
                  <a:lnTo>
                    <a:pt x="891209" y="609447"/>
                  </a:lnTo>
                  <a:lnTo>
                    <a:pt x="0" y="609447"/>
                  </a:lnTo>
                  <a:lnTo>
                    <a:pt x="0" y="0"/>
                  </a:lnTo>
                  <a:close/>
                </a:path>
              </a:pathLst>
            </a:custGeom>
            <a:ln w="8267">
              <a:solidFill>
                <a:srgbClr val="5690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66" name="object 66"/>
          <p:cNvGraphicFramePr>
            <a:graphicFrameLocks noGrp="1"/>
          </p:cNvGraphicFramePr>
          <p:nvPr/>
        </p:nvGraphicFramePr>
        <p:xfrm>
          <a:off x="1973002" y="4216444"/>
          <a:ext cx="2190114" cy="5837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1700"/>
                <a:gridCol w="128905"/>
                <a:gridCol w="1159509"/>
              </a:tblGrid>
              <a:tr h="78257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F9A058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4">
                  <a:txBody>
                    <a:bodyPr/>
                    <a:lstStyle/>
                    <a:p>
                      <a:pPr marL="215265" marR="120014" indent="-83820">
                        <a:lnSpc>
                          <a:spcPct val="104800"/>
                        </a:lnSpc>
                        <a:spcBef>
                          <a:spcPts val="244"/>
                        </a:spcBef>
                      </a:pPr>
                      <a:r>
                        <a:rPr sz="1050" b="1" spc="-5" dirty="0">
                          <a:solidFill>
                            <a:srgbClr val="19459D"/>
                          </a:solidFill>
                          <a:latin typeface="Arial"/>
                          <a:cs typeface="Arial"/>
                        </a:rPr>
                        <a:t>TESLİM</a:t>
                      </a:r>
                      <a:r>
                        <a:rPr sz="1050" b="1" spc="-114" dirty="0">
                          <a:solidFill>
                            <a:srgbClr val="19459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5" dirty="0">
                          <a:solidFill>
                            <a:srgbClr val="19459D"/>
                          </a:solidFill>
                          <a:latin typeface="Arial"/>
                          <a:cs typeface="Arial"/>
                        </a:rPr>
                        <a:t>ALMA  </a:t>
                      </a:r>
                      <a:r>
                        <a:rPr sz="1050" b="1" spc="-10" dirty="0">
                          <a:solidFill>
                            <a:srgbClr val="19459D"/>
                          </a:solidFill>
                          <a:latin typeface="Arial"/>
                          <a:cs typeface="Arial"/>
                        </a:rPr>
                        <a:t>ÖN</a:t>
                      </a:r>
                      <a:r>
                        <a:rPr sz="1050" b="1" spc="-35" dirty="0">
                          <a:solidFill>
                            <a:srgbClr val="19459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20" dirty="0">
                          <a:solidFill>
                            <a:srgbClr val="19459D"/>
                          </a:solidFill>
                          <a:latin typeface="Arial"/>
                          <a:cs typeface="Arial"/>
                        </a:rPr>
                        <a:t>TAŞIMA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8509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050" b="1" spc="-10" dirty="0">
                          <a:solidFill>
                            <a:srgbClr val="19459D"/>
                          </a:solidFill>
                          <a:latin typeface="Arial"/>
                          <a:cs typeface="Arial"/>
                        </a:rPr>
                        <a:t>ÖN</a:t>
                      </a:r>
                      <a:r>
                        <a:rPr sz="1050" b="1" spc="-25" dirty="0">
                          <a:solidFill>
                            <a:srgbClr val="19459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5" dirty="0">
                          <a:solidFill>
                            <a:srgbClr val="19459D"/>
                          </a:solidFill>
                          <a:latin typeface="Arial"/>
                          <a:cs typeface="Arial"/>
                        </a:rPr>
                        <a:t>DEPOLAMA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31114" marB="0">
                    <a:lnL w="9525">
                      <a:solidFill>
                        <a:srgbClr val="F9A058"/>
                      </a:solidFill>
                      <a:prstDash val="solid"/>
                    </a:lnL>
                    <a:lnR w="9525">
                      <a:solidFill>
                        <a:srgbClr val="F9A058"/>
                      </a:solidFill>
                      <a:prstDash val="solid"/>
                    </a:lnR>
                    <a:lnT w="9525">
                      <a:solidFill>
                        <a:srgbClr val="F9A058"/>
                      </a:solidFill>
                      <a:prstDash val="solid"/>
                    </a:lnT>
                    <a:lnB w="9525">
                      <a:solidFill>
                        <a:srgbClr val="F9A058"/>
                      </a:solidFill>
                      <a:prstDash val="solid"/>
                    </a:lnB>
                  </a:tcPr>
                </a:tc>
              </a:tr>
              <a:tr h="234784">
                <a:tc rowSpan="2">
                  <a:txBody>
                    <a:bodyPr/>
                    <a:lstStyle/>
                    <a:p>
                      <a:pPr marL="243204" marR="80645" indent="-151130">
                        <a:lnSpc>
                          <a:spcPct val="104800"/>
                        </a:lnSpc>
                        <a:spcBef>
                          <a:spcPts val="244"/>
                        </a:spcBef>
                      </a:pPr>
                      <a:r>
                        <a:rPr sz="1050" b="1" dirty="0">
                          <a:solidFill>
                            <a:srgbClr val="19459D"/>
                          </a:solidFill>
                          <a:latin typeface="Arial"/>
                          <a:cs typeface="Arial"/>
                        </a:rPr>
                        <a:t>TEDARİ</a:t>
                      </a:r>
                      <a:r>
                        <a:rPr sz="1050" b="1" spc="-5" dirty="0">
                          <a:solidFill>
                            <a:srgbClr val="19459D"/>
                          </a:solidFill>
                          <a:latin typeface="Arial"/>
                          <a:cs typeface="Arial"/>
                        </a:rPr>
                        <a:t>KÇ</a:t>
                      </a:r>
                      <a:r>
                        <a:rPr sz="1050" b="1" dirty="0">
                          <a:solidFill>
                            <a:srgbClr val="19459D"/>
                          </a:solidFill>
                          <a:latin typeface="Arial"/>
                          <a:cs typeface="Arial"/>
                        </a:rPr>
                        <a:t>İ  </a:t>
                      </a:r>
                      <a:r>
                        <a:rPr sz="1050" b="1" spc="-10" dirty="0">
                          <a:solidFill>
                            <a:srgbClr val="19459D"/>
                          </a:solidFill>
                          <a:latin typeface="Arial"/>
                          <a:cs typeface="Arial"/>
                        </a:rPr>
                        <a:t>FİRMA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31114" marB="0">
                    <a:lnL w="28575">
                      <a:solidFill>
                        <a:srgbClr val="50BACE"/>
                      </a:solidFill>
                      <a:prstDash val="solid"/>
                    </a:lnL>
                    <a:lnR w="28575">
                      <a:solidFill>
                        <a:srgbClr val="50BACE"/>
                      </a:solidFill>
                      <a:prstDash val="solid"/>
                    </a:lnR>
                    <a:lnB w="28575">
                      <a:solidFill>
                        <a:srgbClr val="50BAC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50BACE"/>
                      </a:solidFill>
                      <a:prstDash val="solid"/>
                    </a:lnL>
                    <a:lnR w="9525">
                      <a:solidFill>
                        <a:srgbClr val="F9A058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114" marB="0">
                    <a:lnL w="9525">
                      <a:solidFill>
                        <a:srgbClr val="F9A058"/>
                      </a:solidFill>
                      <a:prstDash val="solid"/>
                    </a:lnL>
                    <a:lnR w="9525">
                      <a:solidFill>
                        <a:srgbClr val="F9A058"/>
                      </a:solidFill>
                      <a:prstDash val="solid"/>
                    </a:lnR>
                    <a:lnT w="9525">
                      <a:solidFill>
                        <a:srgbClr val="F9A058"/>
                      </a:solidFill>
                      <a:prstDash val="solid"/>
                    </a:lnT>
                    <a:lnB w="9525">
                      <a:solidFill>
                        <a:srgbClr val="F9A058"/>
                      </a:solidFill>
                      <a:prstDash val="solid"/>
                    </a:lnB>
                  </a:tcPr>
                </a:tc>
              </a:tr>
              <a:tr h="1765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114" marB="0">
                    <a:lnL w="28575">
                      <a:solidFill>
                        <a:srgbClr val="50BACE"/>
                      </a:solidFill>
                      <a:prstDash val="solid"/>
                    </a:lnL>
                    <a:lnR w="28575">
                      <a:solidFill>
                        <a:srgbClr val="50BACE"/>
                      </a:solidFill>
                      <a:prstDash val="solid"/>
                    </a:lnR>
                    <a:lnT w="28575">
                      <a:solidFill>
                        <a:srgbClr val="50BACE"/>
                      </a:solidFill>
                      <a:prstDash val="solid"/>
                    </a:lnT>
                    <a:lnB w="28575">
                      <a:solidFill>
                        <a:srgbClr val="50BAC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50BACE"/>
                      </a:solidFill>
                      <a:prstDash val="solid"/>
                    </a:lnL>
                    <a:lnR w="9525">
                      <a:solidFill>
                        <a:srgbClr val="F9A058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114" marB="0">
                    <a:lnL w="9525">
                      <a:solidFill>
                        <a:srgbClr val="F9A058"/>
                      </a:solidFill>
                      <a:prstDash val="solid"/>
                    </a:lnL>
                    <a:lnR w="9525">
                      <a:solidFill>
                        <a:srgbClr val="F9A058"/>
                      </a:solidFill>
                      <a:prstDash val="solid"/>
                    </a:lnR>
                    <a:lnT w="9525">
                      <a:solidFill>
                        <a:srgbClr val="F9A058"/>
                      </a:solidFill>
                      <a:prstDash val="solid"/>
                    </a:lnT>
                    <a:lnB w="9525">
                      <a:solidFill>
                        <a:srgbClr val="F9A058"/>
                      </a:solidFill>
                      <a:prstDash val="solid"/>
                    </a:lnB>
                  </a:tcPr>
                </a:tc>
              </a:tr>
              <a:tr h="941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50BACE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50BACE"/>
                      </a:solidFill>
                      <a:prstDash val="solid"/>
                    </a:lnL>
                    <a:lnR w="9525">
                      <a:solidFill>
                        <a:srgbClr val="F9A058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114" marB="0">
                    <a:lnL w="9525">
                      <a:solidFill>
                        <a:srgbClr val="F9A058"/>
                      </a:solidFill>
                      <a:prstDash val="solid"/>
                    </a:lnL>
                    <a:lnR w="9525">
                      <a:solidFill>
                        <a:srgbClr val="F9A058"/>
                      </a:solidFill>
                      <a:prstDash val="solid"/>
                    </a:lnR>
                    <a:lnT w="9525">
                      <a:solidFill>
                        <a:srgbClr val="F9A058"/>
                      </a:solidFill>
                      <a:prstDash val="solid"/>
                    </a:lnT>
                    <a:lnB w="9525">
                      <a:solidFill>
                        <a:srgbClr val="F9A058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7" name="object 67"/>
          <p:cNvSpPr txBox="1"/>
          <p:nvPr/>
        </p:nvSpPr>
        <p:spPr>
          <a:xfrm>
            <a:off x="4410684" y="4267860"/>
            <a:ext cx="891540" cy="609600"/>
          </a:xfrm>
          <a:prstGeom prst="rect">
            <a:avLst/>
          </a:prstGeom>
          <a:ln w="8267">
            <a:solidFill>
              <a:srgbClr val="5690C3"/>
            </a:solidFill>
          </a:ln>
        </p:spPr>
        <p:txBody>
          <a:bodyPr vert="horz" wrap="square" lIns="0" tIns="47625" rIns="0" bIns="0" rtlCol="0">
            <a:spAutoFit/>
          </a:bodyPr>
          <a:lstStyle/>
          <a:p>
            <a:pPr marL="241935" marR="137795" indent="-128905">
              <a:lnSpc>
                <a:spcPts val="1220"/>
              </a:lnSpc>
              <a:spcBef>
                <a:spcPts val="375"/>
              </a:spcBef>
            </a:pPr>
            <a:r>
              <a:rPr sz="1050" b="1" spc="-10" dirty="0">
                <a:solidFill>
                  <a:srgbClr val="19459D"/>
                </a:solidFill>
                <a:latin typeface="Arial"/>
                <a:cs typeface="Arial"/>
              </a:rPr>
              <a:t>ULUSLAR  ARASI</a:t>
            </a:r>
            <a:endParaRPr sz="1050">
              <a:latin typeface="Arial"/>
              <a:cs typeface="Arial"/>
            </a:endParaRPr>
          </a:p>
          <a:p>
            <a:pPr marL="124460">
              <a:lnSpc>
                <a:spcPct val="100000"/>
              </a:lnSpc>
              <a:spcBef>
                <a:spcPts val="340"/>
              </a:spcBef>
            </a:pPr>
            <a:r>
              <a:rPr sz="1050" b="1" spc="-30" dirty="0">
                <a:solidFill>
                  <a:srgbClr val="19459D"/>
                </a:solidFill>
                <a:latin typeface="Arial"/>
                <a:cs typeface="Arial"/>
              </a:rPr>
              <a:t>NAKLİYA</a:t>
            </a:r>
            <a:r>
              <a:rPr sz="1050" b="1" spc="-30" dirty="0">
                <a:latin typeface="Arial"/>
                <a:cs typeface="Arial"/>
              </a:rPr>
              <a:t>T</a:t>
            </a:r>
            <a:endParaRPr sz="1050">
              <a:latin typeface="Arial"/>
              <a:cs typeface="Arial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4322788" y="4513579"/>
            <a:ext cx="66675" cy="66675"/>
          </a:xfrm>
          <a:custGeom>
            <a:avLst/>
            <a:gdLst/>
            <a:ahLst/>
            <a:cxnLst/>
            <a:rect l="l" t="t" r="r" b="b"/>
            <a:pathLst>
              <a:path w="66675" h="66675">
                <a:moveTo>
                  <a:pt x="0" y="0"/>
                </a:moveTo>
                <a:lnTo>
                  <a:pt x="0" y="66179"/>
                </a:lnTo>
                <a:lnTo>
                  <a:pt x="66179" y="3308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0245" y="809625"/>
            <a:ext cx="510032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80" dirty="0"/>
              <a:t>GÜMRÜKLEME</a:t>
            </a:r>
            <a:r>
              <a:rPr spc="30" dirty="0"/>
              <a:t> </a:t>
            </a:r>
            <a:r>
              <a:rPr spc="40" dirty="0"/>
              <a:t>SÜREÇLERİ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639735" y="1863623"/>
            <a:ext cx="7412990" cy="5012690"/>
            <a:chOff x="1639735" y="1863623"/>
            <a:chExt cx="7412990" cy="5012690"/>
          </a:xfrm>
        </p:grpSpPr>
        <p:sp>
          <p:nvSpPr>
            <p:cNvPr id="4" name="object 4"/>
            <p:cNvSpPr/>
            <p:nvPr/>
          </p:nvSpPr>
          <p:spPr>
            <a:xfrm>
              <a:off x="1639735" y="1863623"/>
              <a:ext cx="7412990" cy="5012690"/>
            </a:xfrm>
            <a:custGeom>
              <a:avLst/>
              <a:gdLst/>
              <a:ahLst/>
              <a:cxnLst/>
              <a:rect l="l" t="t" r="r" b="b"/>
              <a:pathLst>
                <a:path w="7412990" h="5012690">
                  <a:moveTo>
                    <a:pt x="7412532" y="0"/>
                  </a:moveTo>
                  <a:lnTo>
                    <a:pt x="0" y="0"/>
                  </a:lnTo>
                  <a:lnTo>
                    <a:pt x="0" y="5012372"/>
                  </a:lnTo>
                  <a:lnTo>
                    <a:pt x="7412532" y="5012372"/>
                  </a:lnTo>
                  <a:lnTo>
                    <a:pt x="74125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10817" y="1970482"/>
              <a:ext cx="7293660" cy="486494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56359" y="1999094"/>
              <a:ext cx="7201738" cy="477442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56359" y="1999094"/>
              <a:ext cx="7202170" cy="4774565"/>
            </a:xfrm>
            <a:custGeom>
              <a:avLst/>
              <a:gdLst/>
              <a:ahLst/>
              <a:cxnLst/>
              <a:rect l="l" t="t" r="r" b="b"/>
              <a:pathLst>
                <a:path w="7202170" h="4774565">
                  <a:moveTo>
                    <a:pt x="0" y="0"/>
                  </a:moveTo>
                  <a:lnTo>
                    <a:pt x="7201725" y="0"/>
                  </a:lnTo>
                  <a:lnTo>
                    <a:pt x="7201725" y="4774425"/>
                  </a:lnTo>
                  <a:lnTo>
                    <a:pt x="0" y="4774425"/>
                  </a:lnTo>
                  <a:lnTo>
                    <a:pt x="0" y="0"/>
                  </a:lnTo>
                  <a:close/>
                </a:path>
              </a:pathLst>
            </a:custGeom>
            <a:ln w="8597">
              <a:solidFill>
                <a:srgbClr val="9DC2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960840" y="2995269"/>
              <a:ext cx="4613440" cy="325456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008020" y="3022803"/>
              <a:ext cx="4520615" cy="316428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008020" y="3022803"/>
              <a:ext cx="4521200" cy="3164840"/>
            </a:xfrm>
            <a:custGeom>
              <a:avLst/>
              <a:gdLst/>
              <a:ahLst/>
              <a:cxnLst/>
              <a:rect l="l" t="t" r="r" b="b"/>
              <a:pathLst>
                <a:path w="4521200" h="3164840">
                  <a:moveTo>
                    <a:pt x="0" y="0"/>
                  </a:moveTo>
                  <a:lnTo>
                    <a:pt x="4520615" y="0"/>
                  </a:lnTo>
                  <a:lnTo>
                    <a:pt x="4520615" y="3164281"/>
                  </a:lnTo>
                  <a:lnTo>
                    <a:pt x="0" y="3164281"/>
                  </a:lnTo>
                  <a:lnTo>
                    <a:pt x="0" y="0"/>
                  </a:lnTo>
                  <a:close/>
                </a:path>
              </a:pathLst>
            </a:custGeom>
            <a:ln w="8597">
              <a:solidFill>
                <a:srgbClr val="4BB9C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990812" y="4552619"/>
              <a:ext cx="1187450" cy="528320"/>
            </a:xfrm>
            <a:custGeom>
              <a:avLst/>
              <a:gdLst/>
              <a:ahLst/>
              <a:cxnLst/>
              <a:rect l="l" t="t" r="r" b="b"/>
              <a:pathLst>
                <a:path w="1187450" h="528320">
                  <a:moveTo>
                    <a:pt x="1187272" y="0"/>
                  </a:moveTo>
                  <a:lnTo>
                    <a:pt x="0" y="0"/>
                  </a:lnTo>
                  <a:lnTo>
                    <a:pt x="0" y="528142"/>
                  </a:lnTo>
                  <a:lnTo>
                    <a:pt x="1187272" y="528142"/>
                  </a:lnTo>
                  <a:lnTo>
                    <a:pt x="1187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990812" y="4552619"/>
              <a:ext cx="1187450" cy="528320"/>
            </a:xfrm>
            <a:custGeom>
              <a:avLst/>
              <a:gdLst/>
              <a:ahLst/>
              <a:cxnLst/>
              <a:rect l="l" t="t" r="r" b="b"/>
              <a:pathLst>
                <a:path w="1187450" h="528320">
                  <a:moveTo>
                    <a:pt x="0" y="0"/>
                  </a:moveTo>
                  <a:lnTo>
                    <a:pt x="1187272" y="0"/>
                  </a:lnTo>
                  <a:lnTo>
                    <a:pt x="1187272" y="528142"/>
                  </a:lnTo>
                  <a:lnTo>
                    <a:pt x="0" y="528142"/>
                  </a:lnTo>
                  <a:lnTo>
                    <a:pt x="0" y="0"/>
                  </a:lnTo>
                  <a:close/>
                </a:path>
              </a:pathLst>
            </a:custGeom>
            <a:ln w="22936">
              <a:solidFill>
                <a:srgbClr val="C969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012319" y="4581214"/>
            <a:ext cx="1154430" cy="46355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60960" marR="68580" indent="206375">
              <a:lnSpc>
                <a:spcPts val="1720"/>
              </a:lnSpc>
              <a:spcBef>
                <a:spcPts val="170"/>
              </a:spcBef>
            </a:pPr>
            <a:r>
              <a:rPr sz="1450" b="1" spc="-10" dirty="0">
                <a:solidFill>
                  <a:srgbClr val="19459D"/>
                </a:solidFill>
                <a:latin typeface="Carlito"/>
                <a:cs typeface="Carlito"/>
              </a:rPr>
              <a:t>Gümrük  </a:t>
            </a:r>
            <a:r>
              <a:rPr sz="1450" b="1" spc="-5" dirty="0">
                <a:solidFill>
                  <a:srgbClr val="19459D"/>
                </a:solidFill>
                <a:latin typeface="Carlito"/>
                <a:cs typeface="Carlito"/>
              </a:rPr>
              <a:t>beyannamesi</a:t>
            </a:r>
            <a:endParaRPr sz="1450">
              <a:latin typeface="Carlito"/>
              <a:cs typeface="Carlito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051035" y="5543334"/>
            <a:ext cx="1061085" cy="304165"/>
          </a:xfrm>
          <a:custGeom>
            <a:avLst/>
            <a:gdLst/>
            <a:ahLst/>
            <a:cxnLst/>
            <a:rect l="l" t="t" r="r" b="b"/>
            <a:pathLst>
              <a:path w="1061085" h="304164">
                <a:moveTo>
                  <a:pt x="1060970" y="0"/>
                </a:moveTo>
                <a:lnTo>
                  <a:pt x="0" y="0"/>
                </a:lnTo>
                <a:lnTo>
                  <a:pt x="0" y="303949"/>
                </a:lnTo>
                <a:lnTo>
                  <a:pt x="1060970" y="303949"/>
                </a:lnTo>
                <a:lnTo>
                  <a:pt x="1060970" y="0"/>
                </a:lnTo>
                <a:close/>
              </a:path>
            </a:pathLst>
          </a:custGeom>
          <a:solidFill>
            <a:srgbClr val="C969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051035" y="5543334"/>
            <a:ext cx="1061085" cy="304165"/>
          </a:xfrm>
          <a:prstGeom prst="rect">
            <a:avLst/>
          </a:prstGeom>
          <a:ln w="22936">
            <a:solidFill>
              <a:srgbClr val="984D4A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165735">
              <a:lnSpc>
                <a:spcPct val="100000"/>
              </a:lnSpc>
              <a:spcBef>
                <a:spcPts val="320"/>
              </a:spcBef>
            </a:pPr>
            <a:r>
              <a:rPr sz="1450" b="1" spc="-10" dirty="0">
                <a:solidFill>
                  <a:srgbClr val="FFFFFF"/>
                </a:solidFill>
                <a:latin typeface="Carlito"/>
                <a:cs typeface="Carlito"/>
              </a:rPr>
              <a:t>Tescil-EDI</a:t>
            </a:r>
            <a:endParaRPr sz="1450">
              <a:latin typeface="Carlito"/>
              <a:cs typeface="Carlito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690565" y="4697425"/>
            <a:ext cx="1620520" cy="306070"/>
          </a:xfrm>
          <a:custGeom>
            <a:avLst/>
            <a:gdLst/>
            <a:ahLst/>
            <a:cxnLst/>
            <a:rect l="l" t="t" r="r" b="b"/>
            <a:pathLst>
              <a:path w="1620520" h="306070">
                <a:moveTo>
                  <a:pt x="1620380" y="0"/>
                </a:moveTo>
                <a:lnTo>
                  <a:pt x="0" y="0"/>
                </a:lnTo>
                <a:lnTo>
                  <a:pt x="0" y="305765"/>
                </a:lnTo>
                <a:lnTo>
                  <a:pt x="1620380" y="305765"/>
                </a:lnTo>
                <a:lnTo>
                  <a:pt x="16203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690565" y="4697425"/>
            <a:ext cx="1620520" cy="306070"/>
          </a:xfrm>
          <a:prstGeom prst="rect">
            <a:avLst/>
          </a:prstGeom>
          <a:ln w="22936">
            <a:solidFill>
              <a:srgbClr val="F9A45F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70485">
              <a:lnSpc>
                <a:spcPct val="100000"/>
              </a:lnSpc>
              <a:spcBef>
                <a:spcPts val="320"/>
              </a:spcBef>
            </a:pPr>
            <a:r>
              <a:rPr sz="1450" b="1" spc="-10" dirty="0">
                <a:solidFill>
                  <a:srgbClr val="19459D"/>
                </a:solidFill>
                <a:latin typeface="Carlito"/>
                <a:cs typeface="Carlito"/>
              </a:rPr>
              <a:t>Teminat </a:t>
            </a:r>
            <a:r>
              <a:rPr sz="1450" b="1" spc="-5" dirty="0">
                <a:solidFill>
                  <a:srgbClr val="19459D"/>
                </a:solidFill>
                <a:latin typeface="Carlito"/>
                <a:cs typeface="Carlito"/>
              </a:rPr>
              <a:t>&amp;</a:t>
            </a:r>
            <a:r>
              <a:rPr sz="1450" b="1" spc="-25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450" b="1" spc="-10" dirty="0">
                <a:solidFill>
                  <a:srgbClr val="19459D"/>
                </a:solidFill>
                <a:latin typeface="Carlito"/>
                <a:cs typeface="Carlito"/>
              </a:rPr>
              <a:t>Taahhüt</a:t>
            </a:r>
            <a:endParaRPr sz="1450">
              <a:latin typeface="Carlito"/>
              <a:cs typeface="Carlito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909932" y="3840048"/>
            <a:ext cx="1347470" cy="306070"/>
          </a:xfrm>
          <a:custGeom>
            <a:avLst/>
            <a:gdLst/>
            <a:ahLst/>
            <a:cxnLst/>
            <a:rect l="l" t="t" r="r" b="b"/>
            <a:pathLst>
              <a:path w="1347470" h="306070">
                <a:moveTo>
                  <a:pt x="1347050" y="0"/>
                </a:moveTo>
                <a:lnTo>
                  <a:pt x="0" y="0"/>
                </a:lnTo>
                <a:lnTo>
                  <a:pt x="0" y="305765"/>
                </a:lnTo>
                <a:lnTo>
                  <a:pt x="1347050" y="305765"/>
                </a:lnTo>
                <a:lnTo>
                  <a:pt x="13470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909932" y="3840048"/>
            <a:ext cx="1347470" cy="306070"/>
          </a:xfrm>
          <a:prstGeom prst="rect">
            <a:avLst/>
          </a:prstGeom>
          <a:ln w="22936">
            <a:solidFill>
              <a:srgbClr val="F9A45F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82550">
              <a:lnSpc>
                <a:spcPct val="100000"/>
              </a:lnSpc>
              <a:spcBef>
                <a:spcPts val="320"/>
              </a:spcBef>
            </a:pPr>
            <a:r>
              <a:rPr sz="1450" b="1" spc="-5" dirty="0">
                <a:solidFill>
                  <a:srgbClr val="19459D"/>
                </a:solidFill>
                <a:latin typeface="Carlito"/>
                <a:cs typeface="Carlito"/>
              </a:rPr>
              <a:t>Elektronik</a:t>
            </a:r>
            <a:r>
              <a:rPr sz="1450" b="1" spc="-25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450" b="1" spc="-5" dirty="0">
                <a:solidFill>
                  <a:srgbClr val="19459D"/>
                </a:solidFill>
                <a:latin typeface="Carlito"/>
                <a:cs typeface="Carlito"/>
              </a:rPr>
              <a:t>arşiv</a:t>
            </a:r>
            <a:endParaRPr sz="1450">
              <a:latin typeface="Carlito"/>
              <a:cs typeface="Carlito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210744" y="2990989"/>
            <a:ext cx="830580" cy="329565"/>
            <a:chOff x="6210744" y="2990989"/>
            <a:chExt cx="830580" cy="329565"/>
          </a:xfrm>
        </p:grpSpPr>
        <p:sp>
          <p:nvSpPr>
            <p:cNvPr id="21" name="object 21"/>
            <p:cNvSpPr/>
            <p:nvPr/>
          </p:nvSpPr>
          <p:spPr>
            <a:xfrm>
              <a:off x="6222492" y="3002737"/>
              <a:ext cx="807085" cy="306070"/>
            </a:xfrm>
            <a:custGeom>
              <a:avLst/>
              <a:gdLst/>
              <a:ahLst/>
              <a:cxnLst/>
              <a:rect l="l" t="t" r="r" b="b"/>
              <a:pathLst>
                <a:path w="807084" h="306070">
                  <a:moveTo>
                    <a:pt x="807034" y="0"/>
                  </a:moveTo>
                  <a:lnTo>
                    <a:pt x="0" y="0"/>
                  </a:lnTo>
                  <a:lnTo>
                    <a:pt x="0" y="305765"/>
                  </a:lnTo>
                  <a:lnTo>
                    <a:pt x="807034" y="305765"/>
                  </a:lnTo>
                  <a:lnTo>
                    <a:pt x="8070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222492" y="3002737"/>
              <a:ext cx="807085" cy="306070"/>
            </a:xfrm>
            <a:custGeom>
              <a:avLst/>
              <a:gdLst/>
              <a:ahLst/>
              <a:cxnLst/>
              <a:rect l="l" t="t" r="r" b="b"/>
              <a:pathLst>
                <a:path w="807084" h="306070">
                  <a:moveTo>
                    <a:pt x="0" y="0"/>
                  </a:moveTo>
                  <a:lnTo>
                    <a:pt x="807034" y="0"/>
                  </a:lnTo>
                  <a:lnTo>
                    <a:pt x="807034" y="305765"/>
                  </a:lnTo>
                  <a:lnTo>
                    <a:pt x="0" y="305765"/>
                  </a:lnTo>
                  <a:lnTo>
                    <a:pt x="0" y="0"/>
                  </a:lnTo>
                  <a:close/>
                </a:path>
              </a:pathLst>
            </a:custGeom>
            <a:ln w="22936">
              <a:solidFill>
                <a:srgbClr val="F9A4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6233960" y="3031319"/>
            <a:ext cx="784225" cy="2457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1120">
              <a:lnSpc>
                <a:spcPct val="100000"/>
              </a:lnSpc>
              <a:spcBef>
                <a:spcPts val="95"/>
              </a:spcBef>
            </a:pPr>
            <a:r>
              <a:rPr sz="1450" b="1" spc="-5" dirty="0">
                <a:solidFill>
                  <a:srgbClr val="19459D"/>
                </a:solidFill>
                <a:latin typeface="Carlito"/>
                <a:cs typeface="Carlito"/>
              </a:rPr>
              <a:t>Sevkiyat</a:t>
            </a:r>
            <a:endParaRPr sz="1450">
              <a:latin typeface="Carlito"/>
              <a:cs typeface="Carlito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410604" y="2833865"/>
            <a:ext cx="1617980" cy="2639060"/>
            <a:chOff x="6410604" y="2833865"/>
            <a:chExt cx="1617980" cy="2639060"/>
          </a:xfrm>
        </p:grpSpPr>
        <p:sp>
          <p:nvSpPr>
            <p:cNvPr id="25" name="object 25"/>
            <p:cNvSpPr/>
            <p:nvPr/>
          </p:nvSpPr>
          <p:spPr>
            <a:xfrm>
              <a:off x="6436880" y="5101170"/>
              <a:ext cx="525526" cy="37162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418110" y="4267819"/>
              <a:ext cx="525534" cy="35285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410604" y="3378172"/>
              <a:ext cx="525526" cy="35284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150100" y="2833865"/>
              <a:ext cx="878394" cy="66442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208774" y="2906458"/>
              <a:ext cx="757555" cy="481965"/>
            </a:xfrm>
            <a:custGeom>
              <a:avLst/>
              <a:gdLst/>
              <a:ahLst/>
              <a:cxnLst/>
              <a:rect l="l" t="t" r="r" b="b"/>
              <a:pathLst>
                <a:path w="757554" h="481964">
                  <a:moveTo>
                    <a:pt x="567626" y="0"/>
                  </a:moveTo>
                  <a:lnTo>
                    <a:pt x="567766" y="120434"/>
                  </a:lnTo>
                  <a:lnTo>
                    <a:pt x="0" y="121069"/>
                  </a:lnTo>
                  <a:lnTo>
                    <a:pt x="266" y="361937"/>
                  </a:lnTo>
                  <a:lnTo>
                    <a:pt x="568032" y="361302"/>
                  </a:lnTo>
                  <a:lnTo>
                    <a:pt x="568172" y="481736"/>
                  </a:lnTo>
                  <a:lnTo>
                    <a:pt x="757148" y="240652"/>
                  </a:lnTo>
                  <a:lnTo>
                    <a:pt x="567626" y="0"/>
                  </a:lnTo>
                  <a:close/>
                </a:path>
              </a:pathLst>
            </a:custGeom>
            <a:solidFill>
              <a:srgbClr val="F9A4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208634" y="2907093"/>
              <a:ext cx="757555" cy="481965"/>
            </a:xfrm>
            <a:custGeom>
              <a:avLst/>
              <a:gdLst/>
              <a:ahLst/>
              <a:cxnLst/>
              <a:rect l="l" t="t" r="r" b="b"/>
              <a:pathLst>
                <a:path w="757554" h="481964">
                  <a:moveTo>
                    <a:pt x="0" y="120434"/>
                  </a:moveTo>
                  <a:lnTo>
                    <a:pt x="567766" y="120434"/>
                  </a:lnTo>
                  <a:lnTo>
                    <a:pt x="567766" y="0"/>
                  </a:lnTo>
                  <a:lnTo>
                    <a:pt x="757021" y="240868"/>
                  </a:lnTo>
                  <a:lnTo>
                    <a:pt x="567766" y="481736"/>
                  </a:lnTo>
                  <a:lnTo>
                    <a:pt x="567766" y="361302"/>
                  </a:lnTo>
                  <a:lnTo>
                    <a:pt x="0" y="361302"/>
                  </a:lnTo>
                  <a:lnTo>
                    <a:pt x="0" y="120434"/>
                  </a:lnTo>
                  <a:close/>
                </a:path>
              </a:pathLst>
            </a:custGeom>
            <a:ln w="3440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8051952" y="2964027"/>
            <a:ext cx="563880" cy="313055"/>
          </a:xfrm>
          <a:prstGeom prst="rect">
            <a:avLst/>
          </a:prstGeom>
          <a:solidFill>
            <a:srgbClr val="5A92C5"/>
          </a:solidFill>
          <a:ln w="22936">
            <a:solidFill>
              <a:srgbClr val="47739B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128270">
              <a:lnSpc>
                <a:spcPct val="100000"/>
              </a:lnSpc>
              <a:spcBef>
                <a:spcPts val="320"/>
              </a:spcBef>
            </a:pPr>
            <a:r>
              <a:rPr sz="1450" b="1" spc="-5" dirty="0">
                <a:solidFill>
                  <a:srgbClr val="FFFFFF"/>
                </a:solidFill>
                <a:latin typeface="Carlito"/>
                <a:cs typeface="Carlito"/>
              </a:rPr>
              <a:t>Alıcı</a:t>
            </a:r>
            <a:endParaRPr sz="145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041309" y="3849998"/>
            <a:ext cx="896619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5" dirty="0">
                <a:solidFill>
                  <a:srgbClr val="19459D"/>
                </a:solidFill>
                <a:latin typeface="Arial"/>
                <a:cs typeface="Arial"/>
              </a:rPr>
              <a:t>Tarife</a:t>
            </a:r>
            <a:r>
              <a:rPr sz="900" b="1" spc="-50" dirty="0">
                <a:solidFill>
                  <a:srgbClr val="19459D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19459D"/>
                </a:solidFill>
                <a:latin typeface="Arial"/>
                <a:cs typeface="Arial"/>
              </a:rPr>
              <a:t>Çalışması</a:t>
            </a:r>
            <a:endParaRPr sz="9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697209" y="3987638"/>
            <a:ext cx="124079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19459D"/>
                </a:solidFill>
                <a:latin typeface="Arial"/>
                <a:cs typeface="Arial"/>
              </a:rPr>
              <a:t>Bağlayıcı </a:t>
            </a:r>
            <a:r>
              <a:rPr sz="900" b="1" spc="-15" dirty="0">
                <a:solidFill>
                  <a:srgbClr val="19459D"/>
                </a:solidFill>
                <a:latin typeface="Arial"/>
                <a:cs typeface="Arial"/>
              </a:rPr>
              <a:t>Tarife</a:t>
            </a:r>
            <a:r>
              <a:rPr sz="900" b="1" spc="-60" dirty="0">
                <a:solidFill>
                  <a:srgbClr val="19459D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19459D"/>
                </a:solidFill>
                <a:latin typeface="Arial"/>
                <a:cs typeface="Arial"/>
              </a:rPr>
              <a:t>Bilgisi</a:t>
            </a:r>
            <a:endParaRPr sz="9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058441" y="3184731"/>
            <a:ext cx="853440" cy="32639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03505" marR="5080" indent="-91440">
              <a:lnSpc>
                <a:spcPts val="1170"/>
              </a:lnSpc>
              <a:spcBef>
                <a:spcPts val="155"/>
              </a:spcBef>
            </a:pPr>
            <a:r>
              <a:rPr sz="1000" b="1" spc="-10" dirty="0">
                <a:solidFill>
                  <a:srgbClr val="19459D"/>
                </a:solidFill>
                <a:latin typeface="Arial"/>
                <a:cs typeface="Arial"/>
              </a:rPr>
              <a:t>Kurye</a:t>
            </a:r>
            <a:r>
              <a:rPr sz="1000" b="1" spc="-75" dirty="0">
                <a:solidFill>
                  <a:srgbClr val="19459D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19459D"/>
                </a:solidFill>
                <a:latin typeface="Arial"/>
                <a:cs typeface="Arial"/>
              </a:rPr>
              <a:t>hizmeti  Ordino</a:t>
            </a:r>
            <a:r>
              <a:rPr sz="1000" b="1" spc="-75" dirty="0">
                <a:solidFill>
                  <a:srgbClr val="19459D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19459D"/>
                </a:solidFill>
                <a:latin typeface="Arial"/>
                <a:cs typeface="Arial"/>
              </a:rPr>
              <a:t>alımı</a:t>
            </a:r>
            <a:endParaRPr sz="10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700314" y="4565440"/>
            <a:ext cx="1141095" cy="576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340" indent="-41275">
              <a:lnSpc>
                <a:spcPct val="100000"/>
              </a:lnSpc>
              <a:spcBef>
                <a:spcPts val="100"/>
              </a:spcBef>
              <a:buSzPct val="88888"/>
              <a:buFont typeface="Arial"/>
              <a:buChar char="•"/>
              <a:tabLst>
                <a:tab pos="53975" algn="l"/>
              </a:tabLst>
            </a:pPr>
            <a:r>
              <a:rPr sz="900" b="1" spc="-15" dirty="0">
                <a:solidFill>
                  <a:srgbClr val="19459D"/>
                </a:solidFill>
                <a:latin typeface="Arial"/>
                <a:cs typeface="Arial"/>
              </a:rPr>
              <a:t>Teminat</a:t>
            </a:r>
            <a:r>
              <a:rPr sz="900" b="1" spc="-10" dirty="0">
                <a:solidFill>
                  <a:srgbClr val="19459D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19459D"/>
                </a:solidFill>
                <a:latin typeface="Arial"/>
                <a:cs typeface="Arial"/>
              </a:rPr>
              <a:t>çözümü</a:t>
            </a:r>
            <a:endParaRPr sz="9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  <a:buSzPct val="88888"/>
              <a:buFont typeface="Arial"/>
              <a:buChar char="•"/>
              <a:tabLst>
                <a:tab pos="53975" algn="l"/>
              </a:tabLst>
            </a:pPr>
            <a:r>
              <a:rPr sz="900" b="1" spc="-5" dirty="0">
                <a:solidFill>
                  <a:srgbClr val="19459D"/>
                </a:solidFill>
                <a:latin typeface="Arial"/>
                <a:cs typeface="Arial"/>
              </a:rPr>
              <a:t>Dahilde </a:t>
            </a:r>
            <a:r>
              <a:rPr sz="900" b="1" dirty="0">
                <a:solidFill>
                  <a:srgbClr val="19459D"/>
                </a:solidFill>
                <a:latin typeface="Arial"/>
                <a:cs typeface="Arial"/>
              </a:rPr>
              <a:t>İşleme,  hariçte işleme, YTB  takibi </a:t>
            </a:r>
            <a:r>
              <a:rPr sz="900" b="1" spc="-5" dirty="0">
                <a:solidFill>
                  <a:srgbClr val="19459D"/>
                </a:solidFill>
                <a:latin typeface="Arial"/>
                <a:cs typeface="Arial"/>
              </a:rPr>
              <a:t>ve</a:t>
            </a:r>
            <a:r>
              <a:rPr sz="900" b="1" spc="-60" dirty="0">
                <a:solidFill>
                  <a:srgbClr val="19459D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19459D"/>
                </a:solidFill>
                <a:latin typeface="Arial"/>
                <a:cs typeface="Arial"/>
              </a:rPr>
              <a:t>kapatılması</a:t>
            </a:r>
            <a:endParaRPr sz="9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673284" y="2440698"/>
            <a:ext cx="687070" cy="306070"/>
          </a:xfrm>
          <a:custGeom>
            <a:avLst/>
            <a:gdLst/>
            <a:ahLst/>
            <a:cxnLst/>
            <a:rect l="l" t="t" r="r" b="b"/>
            <a:pathLst>
              <a:path w="687070" h="306069">
                <a:moveTo>
                  <a:pt x="0" y="0"/>
                </a:moveTo>
                <a:lnTo>
                  <a:pt x="686523" y="0"/>
                </a:lnTo>
                <a:lnTo>
                  <a:pt x="686523" y="305765"/>
                </a:lnTo>
                <a:lnTo>
                  <a:pt x="0" y="305765"/>
                </a:lnTo>
                <a:lnTo>
                  <a:pt x="0" y="0"/>
                </a:lnTo>
                <a:close/>
              </a:path>
            </a:pathLst>
          </a:custGeom>
          <a:ln w="22936">
            <a:solidFill>
              <a:srgbClr val="BE7E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3716261" y="2397671"/>
            <a:ext cx="632460" cy="338455"/>
          </a:xfrm>
          <a:prstGeom prst="rect">
            <a:avLst/>
          </a:prstGeom>
          <a:solidFill>
            <a:srgbClr val="F9A45F"/>
          </a:solidFill>
        </p:spPr>
        <p:txBody>
          <a:bodyPr vert="horz" wrap="square" lIns="0" tIns="83185" rIns="0" bIns="0" rtlCol="0">
            <a:spAutoFit/>
          </a:bodyPr>
          <a:lstStyle/>
          <a:p>
            <a:pPr marL="39370">
              <a:lnSpc>
                <a:spcPct val="100000"/>
              </a:lnSpc>
              <a:spcBef>
                <a:spcPts val="655"/>
              </a:spcBef>
            </a:pPr>
            <a:r>
              <a:rPr sz="1450" b="1" spc="-5" dirty="0">
                <a:solidFill>
                  <a:srgbClr val="FFFFFF"/>
                </a:solidFill>
                <a:latin typeface="Carlito"/>
                <a:cs typeface="Carlito"/>
              </a:rPr>
              <a:t>İş</a:t>
            </a:r>
            <a:r>
              <a:rPr sz="1450" b="1" spc="-3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50" b="1" spc="-5" dirty="0">
                <a:solidFill>
                  <a:srgbClr val="FFFFFF"/>
                </a:solidFill>
                <a:latin typeface="Carlito"/>
                <a:cs typeface="Carlito"/>
              </a:rPr>
              <a:t>emri</a:t>
            </a:r>
            <a:endParaRPr sz="1450">
              <a:latin typeface="Carlito"/>
              <a:cs typeface="Carlito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3076841" y="3151847"/>
            <a:ext cx="1056640" cy="278130"/>
          </a:xfrm>
          <a:custGeom>
            <a:avLst/>
            <a:gdLst/>
            <a:ahLst/>
            <a:cxnLst/>
            <a:rect l="l" t="t" r="r" b="b"/>
            <a:pathLst>
              <a:path w="1056639" h="278129">
                <a:moveTo>
                  <a:pt x="1056627" y="0"/>
                </a:moveTo>
                <a:lnTo>
                  <a:pt x="0" y="0"/>
                </a:lnTo>
                <a:lnTo>
                  <a:pt x="0" y="277964"/>
                </a:lnTo>
                <a:lnTo>
                  <a:pt x="1056627" y="277964"/>
                </a:lnTo>
                <a:lnTo>
                  <a:pt x="105662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3076841" y="3151847"/>
            <a:ext cx="1056640" cy="278130"/>
          </a:xfrm>
          <a:prstGeom prst="rect">
            <a:avLst/>
          </a:prstGeom>
          <a:ln w="22936">
            <a:solidFill>
              <a:srgbClr val="C96962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82550">
              <a:lnSpc>
                <a:spcPct val="100000"/>
              </a:lnSpc>
              <a:spcBef>
                <a:spcPts val="340"/>
              </a:spcBef>
            </a:pPr>
            <a:r>
              <a:rPr sz="1250" b="1" spc="5" dirty="0">
                <a:solidFill>
                  <a:srgbClr val="19459D"/>
                </a:solidFill>
                <a:latin typeface="Carlito"/>
                <a:cs typeface="Carlito"/>
              </a:rPr>
              <a:t>Evrak</a:t>
            </a:r>
            <a:r>
              <a:rPr sz="1250" b="1" spc="-30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250" b="1" spc="5" dirty="0">
                <a:solidFill>
                  <a:srgbClr val="19459D"/>
                </a:solidFill>
                <a:latin typeface="Carlito"/>
                <a:cs typeface="Carlito"/>
              </a:rPr>
              <a:t>hazırlık</a:t>
            </a:r>
            <a:endParaRPr sz="1250">
              <a:latin typeface="Carlito"/>
              <a:cs typeface="Carlito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3027819" y="2732511"/>
            <a:ext cx="1149350" cy="1417955"/>
            <a:chOff x="3027819" y="2732511"/>
            <a:chExt cx="1149350" cy="1417955"/>
          </a:xfrm>
        </p:grpSpPr>
        <p:sp>
          <p:nvSpPr>
            <p:cNvPr id="41" name="object 41"/>
            <p:cNvSpPr/>
            <p:nvPr/>
          </p:nvSpPr>
          <p:spPr>
            <a:xfrm>
              <a:off x="3629024" y="2732511"/>
              <a:ext cx="548043" cy="44670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42296" y="2773997"/>
              <a:ext cx="322580" cy="326390"/>
            </a:xfrm>
            <a:custGeom>
              <a:avLst/>
              <a:gdLst/>
              <a:ahLst/>
              <a:cxnLst/>
              <a:rect l="l" t="t" r="r" b="b"/>
              <a:pathLst>
                <a:path w="322579" h="326389">
                  <a:moveTo>
                    <a:pt x="240817" y="0"/>
                  </a:moveTo>
                  <a:lnTo>
                    <a:pt x="79641" y="622"/>
                  </a:lnTo>
                  <a:lnTo>
                    <a:pt x="80581" y="245490"/>
                  </a:lnTo>
                  <a:lnTo>
                    <a:pt x="0" y="245795"/>
                  </a:lnTo>
                  <a:lnTo>
                    <a:pt x="161480" y="325767"/>
                  </a:lnTo>
                  <a:lnTo>
                    <a:pt x="322338" y="244563"/>
                  </a:lnTo>
                  <a:lnTo>
                    <a:pt x="241757" y="244868"/>
                  </a:lnTo>
                  <a:lnTo>
                    <a:pt x="240817" y="0"/>
                  </a:lnTo>
                  <a:close/>
                </a:path>
              </a:pathLst>
            </a:custGeom>
            <a:solidFill>
              <a:srgbClr val="F9A4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741356" y="2773692"/>
              <a:ext cx="322580" cy="325755"/>
            </a:xfrm>
            <a:custGeom>
              <a:avLst/>
              <a:gdLst/>
              <a:ahLst/>
              <a:cxnLst/>
              <a:rect l="l" t="t" r="r" b="b"/>
              <a:pathLst>
                <a:path w="322579" h="325755">
                  <a:moveTo>
                    <a:pt x="241757" y="0"/>
                  </a:moveTo>
                  <a:lnTo>
                    <a:pt x="241757" y="244868"/>
                  </a:lnTo>
                  <a:lnTo>
                    <a:pt x="322338" y="244868"/>
                  </a:lnTo>
                  <a:lnTo>
                    <a:pt x="161175" y="325462"/>
                  </a:lnTo>
                  <a:lnTo>
                    <a:pt x="0" y="244868"/>
                  </a:lnTo>
                  <a:lnTo>
                    <a:pt x="80581" y="244868"/>
                  </a:lnTo>
                  <a:lnTo>
                    <a:pt x="80581" y="0"/>
                  </a:lnTo>
                  <a:lnTo>
                    <a:pt x="241757" y="0"/>
                  </a:lnTo>
                  <a:close/>
                </a:path>
              </a:pathLst>
            </a:custGeom>
            <a:ln w="3440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039567" y="3832872"/>
              <a:ext cx="1047115" cy="306070"/>
            </a:xfrm>
            <a:custGeom>
              <a:avLst/>
              <a:gdLst/>
              <a:ahLst/>
              <a:cxnLst/>
              <a:rect l="l" t="t" r="r" b="b"/>
              <a:pathLst>
                <a:path w="1047114" h="306070">
                  <a:moveTo>
                    <a:pt x="1046721" y="0"/>
                  </a:moveTo>
                  <a:lnTo>
                    <a:pt x="0" y="0"/>
                  </a:lnTo>
                  <a:lnTo>
                    <a:pt x="0" y="305765"/>
                  </a:lnTo>
                  <a:lnTo>
                    <a:pt x="1046721" y="305765"/>
                  </a:lnTo>
                  <a:lnTo>
                    <a:pt x="10467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039567" y="3832872"/>
              <a:ext cx="1047115" cy="306070"/>
            </a:xfrm>
            <a:custGeom>
              <a:avLst/>
              <a:gdLst/>
              <a:ahLst/>
              <a:cxnLst/>
              <a:rect l="l" t="t" r="r" b="b"/>
              <a:pathLst>
                <a:path w="1047114" h="306070">
                  <a:moveTo>
                    <a:pt x="0" y="0"/>
                  </a:moveTo>
                  <a:lnTo>
                    <a:pt x="1046721" y="0"/>
                  </a:lnTo>
                  <a:lnTo>
                    <a:pt x="1046721" y="305765"/>
                  </a:lnTo>
                  <a:lnTo>
                    <a:pt x="0" y="305765"/>
                  </a:lnTo>
                  <a:lnTo>
                    <a:pt x="0" y="0"/>
                  </a:lnTo>
                  <a:close/>
                </a:path>
              </a:pathLst>
            </a:custGeom>
            <a:ln w="22936">
              <a:solidFill>
                <a:srgbClr val="C969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3109455" y="3861467"/>
            <a:ext cx="901065" cy="2457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50" b="1" spc="-10" dirty="0">
                <a:solidFill>
                  <a:srgbClr val="19459D"/>
                </a:solidFill>
                <a:latin typeface="Carlito"/>
                <a:cs typeface="Carlito"/>
              </a:rPr>
              <a:t>GTİP</a:t>
            </a:r>
            <a:r>
              <a:rPr sz="1450" b="1" spc="-50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450" b="1" spc="-10" dirty="0">
                <a:solidFill>
                  <a:srgbClr val="19459D"/>
                </a:solidFill>
                <a:latin typeface="Carlito"/>
                <a:cs typeface="Carlito"/>
              </a:rPr>
              <a:t>tespiti</a:t>
            </a:r>
            <a:endParaRPr sz="1450">
              <a:latin typeface="Carlito"/>
              <a:cs typeface="Carlito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2041042" y="2386202"/>
            <a:ext cx="1817370" cy="1468755"/>
            <a:chOff x="2041042" y="2386202"/>
            <a:chExt cx="1817370" cy="1468755"/>
          </a:xfrm>
        </p:grpSpPr>
        <p:sp>
          <p:nvSpPr>
            <p:cNvPr id="48" name="object 48"/>
            <p:cNvSpPr/>
            <p:nvPr/>
          </p:nvSpPr>
          <p:spPr>
            <a:xfrm>
              <a:off x="3400031" y="3400691"/>
              <a:ext cx="457962" cy="45420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500120" y="3442652"/>
              <a:ext cx="259715" cy="333375"/>
            </a:xfrm>
            <a:custGeom>
              <a:avLst/>
              <a:gdLst/>
              <a:ahLst/>
              <a:cxnLst/>
              <a:rect l="l" t="t" r="r" b="b"/>
              <a:pathLst>
                <a:path w="259714" h="333375">
                  <a:moveTo>
                    <a:pt x="193675" y="0"/>
                  </a:moveTo>
                  <a:lnTo>
                    <a:pt x="63919" y="495"/>
                  </a:lnTo>
                  <a:lnTo>
                    <a:pt x="64871" y="249974"/>
                  </a:lnTo>
                  <a:lnTo>
                    <a:pt x="0" y="250215"/>
                  </a:lnTo>
                  <a:lnTo>
                    <a:pt x="130073" y="332879"/>
                  </a:lnTo>
                  <a:lnTo>
                    <a:pt x="259499" y="249224"/>
                  </a:lnTo>
                  <a:lnTo>
                    <a:pt x="194627" y="249466"/>
                  </a:lnTo>
                  <a:lnTo>
                    <a:pt x="193675" y="0"/>
                  </a:lnTo>
                  <a:close/>
                </a:path>
              </a:pathLst>
            </a:custGeom>
            <a:solidFill>
              <a:srgbClr val="F9A4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499167" y="3442398"/>
              <a:ext cx="259715" cy="332740"/>
            </a:xfrm>
            <a:custGeom>
              <a:avLst/>
              <a:gdLst/>
              <a:ahLst/>
              <a:cxnLst/>
              <a:rect l="l" t="t" r="r" b="b"/>
              <a:pathLst>
                <a:path w="259714" h="332739">
                  <a:moveTo>
                    <a:pt x="194627" y="0"/>
                  </a:moveTo>
                  <a:lnTo>
                    <a:pt x="194627" y="249466"/>
                  </a:lnTo>
                  <a:lnTo>
                    <a:pt x="259499" y="249466"/>
                  </a:lnTo>
                  <a:lnTo>
                    <a:pt x="129755" y="332625"/>
                  </a:lnTo>
                  <a:lnTo>
                    <a:pt x="0" y="249466"/>
                  </a:lnTo>
                  <a:lnTo>
                    <a:pt x="64871" y="249466"/>
                  </a:lnTo>
                  <a:lnTo>
                    <a:pt x="64871" y="0"/>
                  </a:lnTo>
                  <a:lnTo>
                    <a:pt x="194627" y="0"/>
                  </a:lnTo>
                  <a:close/>
                </a:path>
              </a:pathLst>
            </a:custGeom>
            <a:ln w="3440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041042" y="2386202"/>
              <a:ext cx="1664335" cy="361950"/>
            </a:xfrm>
            <a:custGeom>
              <a:avLst/>
              <a:gdLst/>
              <a:ahLst/>
              <a:cxnLst/>
              <a:rect l="l" t="t" r="r" b="b"/>
              <a:pathLst>
                <a:path w="1664335" h="361950">
                  <a:moveTo>
                    <a:pt x="1663750" y="0"/>
                  </a:moveTo>
                  <a:lnTo>
                    <a:pt x="0" y="0"/>
                  </a:lnTo>
                  <a:lnTo>
                    <a:pt x="0" y="361353"/>
                  </a:lnTo>
                  <a:lnTo>
                    <a:pt x="1663750" y="361353"/>
                  </a:lnTo>
                  <a:lnTo>
                    <a:pt x="16637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2015312" y="4588376"/>
            <a:ext cx="939165" cy="4387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955" marR="5080" indent="-8890" algn="r">
              <a:lnSpc>
                <a:spcPct val="100000"/>
              </a:lnSpc>
              <a:spcBef>
                <a:spcPts val="100"/>
              </a:spcBef>
              <a:buSzPct val="88888"/>
              <a:buFont typeface="Arial"/>
              <a:buChar char="•"/>
              <a:tabLst>
                <a:tab pos="53975" algn="l"/>
              </a:tabLst>
            </a:pPr>
            <a:r>
              <a:rPr sz="900" b="1" dirty="0">
                <a:solidFill>
                  <a:srgbClr val="19459D"/>
                </a:solidFill>
                <a:latin typeface="Arial"/>
                <a:cs typeface="Arial"/>
              </a:rPr>
              <a:t>Entegre</a:t>
            </a:r>
            <a:r>
              <a:rPr sz="900" b="1" spc="170" dirty="0">
                <a:solidFill>
                  <a:srgbClr val="19459D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19459D"/>
                </a:solidFill>
                <a:latin typeface="Arial"/>
                <a:cs typeface="Arial"/>
              </a:rPr>
              <a:t>yazılım  Durum</a:t>
            </a:r>
            <a:r>
              <a:rPr sz="900" b="1" spc="-75" dirty="0">
                <a:solidFill>
                  <a:srgbClr val="19459D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19459D"/>
                </a:solidFill>
                <a:latin typeface="Arial"/>
                <a:cs typeface="Arial"/>
              </a:rPr>
              <a:t>Raporları  </a:t>
            </a:r>
            <a:r>
              <a:rPr sz="900" b="1" spc="-15" dirty="0">
                <a:solidFill>
                  <a:srgbClr val="19459D"/>
                </a:solidFill>
                <a:latin typeface="Arial"/>
                <a:cs typeface="Arial"/>
              </a:rPr>
              <a:t>Takip</a:t>
            </a:r>
            <a:r>
              <a:rPr sz="900" b="1" spc="-80" dirty="0">
                <a:solidFill>
                  <a:srgbClr val="19459D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19459D"/>
                </a:solidFill>
                <a:latin typeface="Arial"/>
                <a:cs typeface="Arial"/>
              </a:rPr>
              <a:t>Sistemi</a:t>
            </a:r>
            <a:endParaRPr sz="9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041042" y="2386202"/>
            <a:ext cx="1664335" cy="361950"/>
          </a:xfrm>
          <a:prstGeom prst="rect">
            <a:avLst/>
          </a:prstGeom>
          <a:ln w="22936">
            <a:solidFill>
              <a:srgbClr val="F9A45F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116839" marR="77470" indent="22860">
              <a:lnSpc>
                <a:spcPct val="100000"/>
              </a:lnSpc>
              <a:spcBef>
                <a:spcPts val="325"/>
              </a:spcBef>
            </a:pPr>
            <a:r>
              <a:rPr sz="900" b="1" dirty="0">
                <a:solidFill>
                  <a:srgbClr val="19459D"/>
                </a:solidFill>
                <a:latin typeface="Carlito"/>
                <a:cs typeface="Carlito"/>
              </a:rPr>
              <a:t>Firma </a:t>
            </a:r>
            <a:r>
              <a:rPr sz="900" b="1" spc="-5" dirty="0">
                <a:solidFill>
                  <a:srgbClr val="19459D"/>
                </a:solidFill>
                <a:latin typeface="Carlito"/>
                <a:cs typeface="Carlito"/>
              </a:rPr>
              <a:t>elektronk </a:t>
            </a:r>
            <a:r>
              <a:rPr sz="900" b="1" dirty="0">
                <a:solidFill>
                  <a:srgbClr val="19459D"/>
                </a:solidFill>
                <a:latin typeface="Carlito"/>
                <a:cs typeface="Carlito"/>
              </a:rPr>
              <a:t>posta / </a:t>
            </a:r>
            <a:r>
              <a:rPr sz="900" b="1" spc="-5" dirty="0">
                <a:solidFill>
                  <a:srgbClr val="19459D"/>
                </a:solidFill>
                <a:latin typeface="Carlito"/>
                <a:cs typeface="Carlito"/>
              </a:rPr>
              <a:t>fax </a:t>
            </a:r>
            <a:r>
              <a:rPr sz="900" b="1" dirty="0">
                <a:solidFill>
                  <a:srgbClr val="19459D"/>
                </a:solidFill>
                <a:latin typeface="Carlito"/>
                <a:cs typeface="Carlito"/>
              </a:rPr>
              <a:t>İle  </a:t>
            </a:r>
            <a:r>
              <a:rPr sz="900" b="1" spc="-5" dirty="0">
                <a:solidFill>
                  <a:srgbClr val="19459D"/>
                </a:solidFill>
                <a:latin typeface="Carlito"/>
                <a:cs typeface="Carlito"/>
              </a:rPr>
              <a:t>gümrükleme </a:t>
            </a:r>
            <a:r>
              <a:rPr sz="900" b="1" spc="-25" dirty="0">
                <a:solidFill>
                  <a:srgbClr val="19459D"/>
                </a:solidFill>
                <a:latin typeface="Carlito"/>
                <a:cs typeface="Carlito"/>
              </a:rPr>
              <a:t>talimaMnıi</a:t>
            </a:r>
            <a:r>
              <a:rPr sz="900" b="1" spc="-55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900" b="1" dirty="0">
                <a:solidFill>
                  <a:srgbClr val="19459D"/>
                </a:solidFill>
                <a:latin typeface="Carlito"/>
                <a:cs typeface="Carlito"/>
              </a:rPr>
              <a:t>bildirir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279300" y="5597723"/>
            <a:ext cx="68897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latin typeface="Arial"/>
                <a:cs typeface="Arial"/>
              </a:rPr>
              <a:t>Edi ile</a:t>
            </a:r>
            <a:r>
              <a:rPr sz="900" b="1" spc="-70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tescil</a:t>
            </a:r>
            <a:endParaRPr sz="9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7700368" y="5629266"/>
            <a:ext cx="102870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340" indent="-41275">
              <a:lnSpc>
                <a:spcPct val="100000"/>
              </a:lnSpc>
              <a:spcBef>
                <a:spcPts val="100"/>
              </a:spcBef>
              <a:buSzPct val="88888"/>
              <a:buFont typeface="Arial"/>
              <a:buChar char="•"/>
              <a:tabLst>
                <a:tab pos="53975" algn="l"/>
              </a:tabLst>
            </a:pPr>
            <a:r>
              <a:rPr sz="900" b="1" dirty="0">
                <a:solidFill>
                  <a:srgbClr val="19459D"/>
                </a:solidFill>
                <a:latin typeface="Arial"/>
                <a:cs typeface="Arial"/>
              </a:rPr>
              <a:t>Saymanlık-Ardiye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3411296" y="4125179"/>
            <a:ext cx="2226945" cy="1734185"/>
            <a:chOff x="3411296" y="4125179"/>
            <a:chExt cx="2226945" cy="1734185"/>
          </a:xfrm>
        </p:grpSpPr>
        <p:sp>
          <p:nvSpPr>
            <p:cNvPr id="57" name="object 57"/>
            <p:cNvSpPr/>
            <p:nvPr/>
          </p:nvSpPr>
          <p:spPr>
            <a:xfrm>
              <a:off x="3411296" y="4125179"/>
              <a:ext cx="457962" cy="45421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510152" y="4165256"/>
              <a:ext cx="259715" cy="333375"/>
            </a:xfrm>
            <a:custGeom>
              <a:avLst/>
              <a:gdLst/>
              <a:ahLst/>
              <a:cxnLst/>
              <a:rect l="l" t="t" r="r" b="b"/>
              <a:pathLst>
                <a:path w="259714" h="333375">
                  <a:moveTo>
                    <a:pt x="193675" y="0"/>
                  </a:moveTo>
                  <a:lnTo>
                    <a:pt x="63919" y="495"/>
                  </a:lnTo>
                  <a:lnTo>
                    <a:pt x="64871" y="249961"/>
                  </a:lnTo>
                  <a:lnTo>
                    <a:pt x="0" y="250215"/>
                  </a:lnTo>
                  <a:lnTo>
                    <a:pt x="130073" y="332879"/>
                  </a:lnTo>
                  <a:lnTo>
                    <a:pt x="259499" y="249224"/>
                  </a:lnTo>
                  <a:lnTo>
                    <a:pt x="194627" y="249466"/>
                  </a:lnTo>
                  <a:lnTo>
                    <a:pt x="193675" y="0"/>
                  </a:lnTo>
                  <a:close/>
                </a:path>
              </a:pathLst>
            </a:custGeom>
            <a:solidFill>
              <a:srgbClr val="F9A4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3509200" y="4165015"/>
              <a:ext cx="259715" cy="332740"/>
            </a:xfrm>
            <a:custGeom>
              <a:avLst/>
              <a:gdLst/>
              <a:ahLst/>
              <a:cxnLst/>
              <a:rect l="l" t="t" r="r" b="b"/>
              <a:pathLst>
                <a:path w="259714" h="332739">
                  <a:moveTo>
                    <a:pt x="194627" y="0"/>
                  </a:moveTo>
                  <a:lnTo>
                    <a:pt x="194627" y="249466"/>
                  </a:lnTo>
                  <a:lnTo>
                    <a:pt x="259499" y="249466"/>
                  </a:lnTo>
                  <a:lnTo>
                    <a:pt x="129755" y="332625"/>
                  </a:lnTo>
                  <a:lnTo>
                    <a:pt x="0" y="249466"/>
                  </a:lnTo>
                  <a:lnTo>
                    <a:pt x="64871" y="249466"/>
                  </a:lnTo>
                  <a:lnTo>
                    <a:pt x="64871" y="0"/>
                  </a:lnTo>
                  <a:lnTo>
                    <a:pt x="194627" y="0"/>
                  </a:lnTo>
                  <a:close/>
                </a:path>
              </a:pathLst>
            </a:custGeom>
            <a:ln w="3440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3418801" y="5089905"/>
              <a:ext cx="461708" cy="45045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3520185" y="5128742"/>
              <a:ext cx="259715" cy="333375"/>
            </a:xfrm>
            <a:custGeom>
              <a:avLst/>
              <a:gdLst/>
              <a:ahLst/>
              <a:cxnLst/>
              <a:rect l="l" t="t" r="r" b="b"/>
              <a:pathLst>
                <a:path w="259714" h="333375">
                  <a:moveTo>
                    <a:pt x="193675" y="0"/>
                  </a:moveTo>
                  <a:lnTo>
                    <a:pt x="63919" y="495"/>
                  </a:lnTo>
                  <a:lnTo>
                    <a:pt x="64871" y="249974"/>
                  </a:lnTo>
                  <a:lnTo>
                    <a:pt x="0" y="250215"/>
                  </a:lnTo>
                  <a:lnTo>
                    <a:pt x="130073" y="332879"/>
                  </a:lnTo>
                  <a:lnTo>
                    <a:pt x="259499" y="249224"/>
                  </a:lnTo>
                  <a:lnTo>
                    <a:pt x="194627" y="249466"/>
                  </a:lnTo>
                  <a:lnTo>
                    <a:pt x="193675" y="0"/>
                  </a:lnTo>
                  <a:close/>
                </a:path>
              </a:pathLst>
            </a:custGeom>
            <a:solidFill>
              <a:srgbClr val="F9A4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3519233" y="5128488"/>
              <a:ext cx="259715" cy="332740"/>
            </a:xfrm>
            <a:custGeom>
              <a:avLst/>
              <a:gdLst/>
              <a:ahLst/>
              <a:cxnLst/>
              <a:rect l="l" t="t" r="r" b="b"/>
              <a:pathLst>
                <a:path w="259714" h="332739">
                  <a:moveTo>
                    <a:pt x="194627" y="0"/>
                  </a:moveTo>
                  <a:lnTo>
                    <a:pt x="194627" y="249466"/>
                  </a:lnTo>
                  <a:lnTo>
                    <a:pt x="259499" y="249466"/>
                  </a:lnTo>
                  <a:lnTo>
                    <a:pt x="129755" y="332625"/>
                  </a:lnTo>
                  <a:lnTo>
                    <a:pt x="0" y="249466"/>
                  </a:lnTo>
                  <a:lnTo>
                    <a:pt x="64871" y="249466"/>
                  </a:lnTo>
                  <a:lnTo>
                    <a:pt x="64871" y="0"/>
                  </a:lnTo>
                  <a:lnTo>
                    <a:pt x="194627" y="0"/>
                  </a:lnTo>
                  <a:close/>
                </a:path>
              </a:pathLst>
            </a:custGeom>
            <a:ln w="3440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628159" y="5543334"/>
              <a:ext cx="998219" cy="304165"/>
            </a:xfrm>
            <a:custGeom>
              <a:avLst/>
              <a:gdLst/>
              <a:ahLst/>
              <a:cxnLst/>
              <a:rect l="l" t="t" r="r" b="b"/>
              <a:pathLst>
                <a:path w="998220" h="304164">
                  <a:moveTo>
                    <a:pt x="997889" y="0"/>
                  </a:moveTo>
                  <a:lnTo>
                    <a:pt x="0" y="0"/>
                  </a:lnTo>
                  <a:lnTo>
                    <a:pt x="0" y="303949"/>
                  </a:lnTo>
                  <a:lnTo>
                    <a:pt x="997889" y="303949"/>
                  </a:lnTo>
                  <a:lnTo>
                    <a:pt x="997889" y="0"/>
                  </a:lnTo>
                  <a:close/>
                </a:path>
              </a:pathLst>
            </a:custGeom>
            <a:solidFill>
              <a:srgbClr val="C969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628159" y="5543334"/>
              <a:ext cx="998219" cy="304165"/>
            </a:xfrm>
            <a:custGeom>
              <a:avLst/>
              <a:gdLst/>
              <a:ahLst/>
              <a:cxnLst/>
              <a:rect l="l" t="t" r="r" b="b"/>
              <a:pathLst>
                <a:path w="998220" h="304164">
                  <a:moveTo>
                    <a:pt x="0" y="0"/>
                  </a:moveTo>
                  <a:lnTo>
                    <a:pt x="997889" y="0"/>
                  </a:lnTo>
                  <a:lnTo>
                    <a:pt x="997889" y="303949"/>
                  </a:lnTo>
                  <a:lnTo>
                    <a:pt x="0" y="303949"/>
                  </a:lnTo>
                  <a:lnTo>
                    <a:pt x="0" y="0"/>
                  </a:lnTo>
                  <a:close/>
                </a:path>
              </a:pathLst>
            </a:custGeom>
            <a:ln w="22936">
              <a:solidFill>
                <a:srgbClr val="984D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4769573" y="5571929"/>
            <a:ext cx="732790" cy="2457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450" b="1" spc="-5" dirty="0">
                <a:solidFill>
                  <a:srgbClr val="FFFFFF"/>
                </a:solidFill>
                <a:latin typeface="Carlito"/>
                <a:cs typeface="Carlito"/>
              </a:rPr>
              <a:t>Muayene</a:t>
            </a:r>
            <a:endParaRPr sz="1450">
              <a:latin typeface="Carlito"/>
              <a:cs typeface="Carlito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4068216" y="5525858"/>
            <a:ext cx="3427729" cy="389890"/>
            <a:chOff x="4068216" y="5525858"/>
            <a:chExt cx="3427729" cy="389890"/>
          </a:xfrm>
        </p:grpSpPr>
        <p:sp>
          <p:nvSpPr>
            <p:cNvPr id="67" name="object 67"/>
            <p:cNvSpPr/>
            <p:nvPr/>
          </p:nvSpPr>
          <p:spPr>
            <a:xfrm>
              <a:off x="4068216" y="5540367"/>
              <a:ext cx="570580" cy="375368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124909" y="5580608"/>
              <a:ext cx="454659" cy="259715"/>
            </a:xfrm>
            <a:custGeom>
              <a:avLst/>
              <a:gdLst/>
              <a:ahLst/>
              <a:cxnLst/>
              <a:rect l="l" t="t" r="r" b="b"/>
              <a:pathLst>
                <a:path w="454660" h="259714">
                  <a:moveTo>
                    <a:pt x="11201" y="64884"/>
                  </a:moveTo>
                  <a:lnTo>
                    <a:pt x="0" y="64884"/>
                  </a:lnTo>
                  <a:lnTo>
                    <a:pt x="0" y="194640"/>
                  </a:lnTo>
                  <a:lnTo>
                    <a:pt x="11201" y="194640"/>
                  </a:lnTo>
                  <a:lnTo>
                    <a:pt x="11201" y="64884"/>
                  </a:lnTo>
                  <a:close/>
                </a:path>
                <a:path w="454660" h="259714">
                  <a:moveTo>
                    <a:pt x="454507" y="129755"/>
                  </a:moveTo>
                  <a:lnTo>
                    <a:pt x="340880" y="0"/>
                  </a:lnTo>
                  <a:lnTo>
                    <a:pt x="340880" y="64871"/>
                  </a:lnTo>
                  <a:lnTo>
                    <a:pt x="71018" y="64871"/>
                  </a:lnTo>
                  <a:lnTo>
                    <a:pt x="71018" y="194627"/>
                  </a:lnTo>
                  <a:lnTo>
                    <a:pt x="340880" y="194627"/>
                  </a:lnTo>
                  <a:lnTo>
                    <a:pt x="340880" y="259511"/>
                  </a:lnTo>
                  <a:lnTo>
                    <a:pt x="454507" y="129755"/>
                  </a:lnTo>
                  <a:close/>
                </a:path>
              </a:pathLst>
            </a:custGeom>
            <a:solidFill>
              <a:srgbClr val="A0C3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4195927" y="5580608"/>
              <a:ext cx="383540" cy="259715"/>
            </a:xfrm>
            <a:custGeom>
              <a:avLst/>
              <a:gdLst/>
              <a:ahLst/>
              <a:cxnLst/>
              <a:rect l="l" t="t" r="r" b="b"/>
              <a:pathLst>
                <a:path w="383539" h="259714">
                  <a:moveTo>
                    <a:pt x="269862" y="0"/>
                  </a:moveTo>
                  <a:lnTo>
                    <a:pt x="269862" y="64871"/>
                  </a:lnTo>
                  <a:lnTo>
                    <a:pt x="0" y="64871"/>
                  </a:lnTo>
                  <a:lnTo>
                    <a:pt x="0" y="194627"/>
                  </a:lnTo>
                  <a:lnTo>
                    <a:pt x="269862" y="194627"/>
                  </a:lnTo>
                  <a:lnTo>
                    <a:pt x="269862" y="259511"/>
                  </a:lnTo>
                  <a:lnTo>
                    <a:pt x="383489" y="129755"/>
                  </a:lnTo>
                  <a:lnTo>
                    <a:pt x="269862" y="0"/>
                  </a:lnTo>
                  <a:close/>
                </a:path>
              </a:pathLst>
            </a:custGeom>
            <a:ln w="3440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153319" y="5645492"/>
              <a:ext cx="28575" cy="130175"/>
            </a:xfrm>
            <a:custGeom>
              <a:avLst/>
              <a:gdLst/>
              <a:ahLst/>
              <a:cxnLst/>
              <a:rect l="l" t="t" r="r" b="b"/>
              <a:pathLst>
                <a:path w="28575" h="130175">
                  <a:moveTo>
                    <a:pt x="0" y="0"/>
                  </a:moveTo>
                  <a:lnTo>
                    <a:pt x="0" y="129755"/>
                  </a:lnTo>
                  <a:lnTo>
                    <a:pt x="28409" y="129755"/>
                  </a:lnTo>
                  <a:lnTo>
                    <a:pt x="28409" y="0"/>
                  </a:lnTo>
                  <a:lnTo>
                    <a:pt x="0" y="0"/>
                  </a:lnTo>
                  <a:close/>
                </a:path>
              </a:pathLst>
            </a:custGeom>
            <a:ln w="3440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124909" y="5645492"/>
              <a:ext cx="14604" cy="130175"/>
            </a:xfrm>
            <a:custGeom>
              <a:avLst/>
              <a:gdLst/>
              <a:ahLst/>
              <a:cxnLst/>
              <a:rect l="l" t="t" r="r" b="b"/>
              <a:pathLst>
                <a:path w="14604" h="130175">
                  <a:moveTo>
                    <a:pt x="0" y="0"/>
                  </a:moveTo>
                  <a:lnTo>
                    <a:pt x="0" y="129755"/>
                  </a:lnTo>
                  <a:lnTo>
                    <a:pt x="14198" y="129755"/>
                  </a:lnTo>
                  <a:lnTo>
                    <a:pt x="14198" y="0"/>
                  </a:lnTo>
                  <a:lnTo>
                    <a:pt x="0" y="0"/>
                  </a:lnTo>
                  <a:close/>
                </a:path>
              </a:pathLst>
            </a:custGeom>
            <a:ln w="3440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5952947" y="5537606"/>
              <a:ext cx="1531620" cy="304165"/>
            </a:xfrm>
            <a:custGeom>
              <a:avLst/>
              <a:gdLst/>
              <a:ahLst/>
              <a:cxnLst/>
              <a:rect l="l" t="t" r="r" b="b"/>
              <a:pathLst>
                <a:path w="1531620" h="304164">
                  <a:moveTo>
                    <a:pt x="1531239" y="0"/>
                  </a:moveTo>
                  <a:lnTo>
                    <a:pt x="0" y="0"/>
                  </a:lnTo>
                  <a:lnTo>
                    <a:pt x="0" y="303949"/>
                  </a:lnTo>
                  <a:lnTo>
                    <a:pt x="1531239" y="303949"/>
                  </a:lnTo>
                  <a:lnTo>
                    <a:pt x="1531239" y="0"/>
                  </a:lnTo>
                  <a:close/>
                </a:path>
              </a:pathLst>
            </a:custGeom>
            <a:solidFill>
              <a:srgbClr val="C969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5952947" y="5537606"/>
              <a:ext cx="1531620" cy="304165"/>
            </a:xfrm>
            <a:custGeom>
              <a:avLst/>
              <a:gdLst/>
              <a:ahLst/>
              <a:cxnLst/>
              <a:rect l="l" t="t" r="r" b="b"/>
              <a:pathLst>
                <a:path w="1531620" h="304164">
                  <a:moveTo>
                    <a:pt x="0" y="0"/>
                  </a:moveTo>
                  <a:lnTo>
                    <a:pt x="1531239" y="0"/>
                  </a:lnTo>
                  <a:lnTo>
                    <a:pt x="1531239" y="303949"/>
                  </a:lnTo>
                  <a:lnTo>
                    <a:pt x="0" y="303949"/>
                  </a:lnTo>
                  <a:lnTo>
                    <a:pt x="0" y="0"/>
                  </a:lnTo>
                  <a:close/>
                </a:path>
              </a:pathLst>
            </a:custGeom>
            <a:ln w="22936">
              <a:solidFill>
                <a:srgbClr val="984D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4"/>
          <p:cNvSpPr txBox="1"/>
          <p:nvPr/>
        </p:nvSpPr>
        <p:spPr>
          <a:xfrm>
            <a:off x="6127292" y="5566201"/>
            <a:ext cx="1193800" cy="2457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450" b="1" spc="-10" dirty="0">
                <a:solidFill>
                  <a:srgbClr val="FFFFFF"/>
                </a:solidFill>
                <a:latin typeface="Carlito"/>
                <a:cs typeface="Carlito"/>
              </a:rPr>
              <a:t>Beyan.</a:t>
            </a:r>
            <a:r>
              <a:rPr sz="1450" b="1" spc="-5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50" b="1" spc="-10" dirty="0">
                <a:solidFill>
                  <a:srgbClr val="FFFFFF"/>
                </a:solidFill>
                <a:latin typeface="Carlito"/>
                <a:cs typeface="Carlito"/>
              </a:rPr>
              <a:t>Kapama</a:t>
            </a:r>
            <a:endParaRPr sz="1450">
              <a:latin typeface="Carlito"/>
              <a:cs typeface="Carlito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5475897" y="5540367"/>
            <a:ext cx="570865" cy="375920"/>
            <a:chOff x="5475897" y="5540367"/>
            <a:chExt cx="570865" cy="375920"/>
          </a:xfrm>
        </p:grpSpPr>
        <p:sp>
          <p:nvSpPr>
            <p:cNvPr id="76" name="object 76"/>
            <p:cNvSpPr/>
            <p:nvPr/>
          </p:nvSpPr>
          <p:spPr>
            <a:xfrm>
              <a:off x="5475897" y="5540367"/>
              <a:ext cx="570580" cy="375368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5532856" y="5580608"/>
              <a:ext cx="454659" cy="259715"/>
            </a:xfrm>
            <a:custGeom>
              <a:avLst/>
              <a:gdLst/>
              <a:ahLst/>
              <a:cxnLst/>
              <a:rect l="l" t="t" r="r" b="b"/>
              <a:pathLst>
                <a:path w="454660" h="259714">
                  <a:moveTo>
                    <a:pt x="11201" y="64884"/>
                  </a:moveTo>
                  <a:lnTo>
                    <a:pt x="0" y="64884"/>
                  </a:lnTo>
                  <a:lnTo>
                    <a:pt x="0" y="194640"/>
                  </a:lnTo>
                  <a:lnTo>
                    <a:pt x="11201" y="194640"/>
                  </a:lnTo>
                  <a:lnTo>
                    <a:pt x="11201" y="64884"/>
                  </a:lnTo>
                  <a:close/>
                </a:path>
                <a:path w="454660" h="259714">
                  <a:moveTo>
                    <a:pt x="454494" y="129755"/>
                  </a:moveTo>
                  <a:lnTo>
                    <a:pt x="340868" y="0"/>
                  </a:lnTo>
                  <a:lnTo>
                    <a:pt x="340868" y="64871"/>
                  </a:lnTo>
                  <a:lnTo>
                    <a:pt x="71005" y="64871"/>
                  </a:lnTo>
                  <a:lnTo>
                    <a:pt x="71005" y="194627"/>
                  </a:lnTo>
                  <a:lnTo>
                    <a:pt x="340868" y="194627"/>
                  </a:lnTo>
                  <a:lnTo>
                    <a:pt x="340868" y="259511"/>
                  </a:lnTo>
                  <a:lnTo>
                    <a:pt x="454494" y="129755"/>
                  </a:lnTo>
                  <a:close/>
                </a:path>
              </a:pathLst>
            </a:custGeom>
            <a:solidFill>
              <a:srgbClr val="A0C3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5603862" y="5580608"/>
              <a:ext cx="383540" cy="259715"/>
            </a:xfrm>
            <a:custGeom>
              <a:avLst/>
              <a:gdLst/>
              <a:ahLst/>
              <a:cxnLst/>
              <a:rect l="l" t="t" r="r" b="b"/>
              <a:pathLst>
                <a:path w="383539" h="259714">
                  <a:moveTo>
                    <a:pt x="269862" y="0"/>
                  </a:moveTo>
                  <a:lnTo>
                    <a:pt x="269862" y="64871"/>
                  </a:lnTo>
                  <a:lnTo>
                    <a:pt x="0" y="64871"/>
                  </a:lnTo>
                  <a:lnTo>
                    <a:pt x="0" y="194627"/>
                  </a:lnTo>
                  <a:lnTo>
                    <a:pt x="269862" y="194627"/>
                  </a:lnTo>
                  <a:lnTo>
                    <a:pt x="269862" y="259511"/>
                  </a:lnTo>
                  <a:lnTo>
                    <a:pt x="383489" y="129755"/>
                  </a:lnTo>
                  <a:lnTo>
                    <a:pt x="269862" y="0"/>
                  </a:lnTo>
                  <a:close/>
                </a:path>
              </a:pathLst>
            </a:custGeom>
            <a:ln w="3440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5561266" y="5645492"/>
              <a:ext cx="28575" cy="130175"/>
            </a:xfrm>
            <a:custGeom>
              <a:avLst/>
              <a:gdLst/>
              <a:ahLst/>
              <a:cxnLst/>
              <a:rect l="l" t="t" r="r" b="b"/>
              <a:pathLst>
                <a:path w="28575" h="130175">
                  <a:moveTo>
                    <a:pt x="0" y="0"/>
                  </a:moveTo>
                  <a:lnTo>
                    <a:pt x="0" y="129755"/>
                  </a:lnTo>
                  <a:lnTo>
                    <a:pt x="28409" y="129755"/>
                  </a:lnTo>
                  <a:lnTo>
                    <a:pt x="28409" y="0"/>
                  </a:lnTo>
                  <a:lnTo>
                    <a:pt x="0" y="0"/>
                  </a:lnTo>
                  <a:close/>
                </a:path>
              </a:pathLst>
            </a:custGeom>
            <a:ln w="3440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5532856" y="5645492"/>
              <a:ext cx="14604" cy="130175"/>
            </a:xfrm>
            <a:custGeom>
              <a:avLst/>
              <a:gdLst/>
              <a:ahLst/>
              <a:cxnLst/>
              <a:rect l="l" t="t" r="r" b="b"/>
              <a:pathLst>
                <a:path w="14604" h="130175">
                  <a:moveTo>
                    <a:pt x="0" y="0"/>
                  </a:moveTo>
                  <a:lnTo>
                    <a:pt x="0" y="129755"/>
                  </a:lnTo>
                  <a:lnTo>
                    <a:pt x="14198" y="129755"/>
                  </a:lnTo>
                  <a:lnTo>
                    <a:pt x="14198" y="0"/>
                  </a:lnTo>
                  <a:lnTo>
                    <a:pt x="0" y="0"/>
                  </a:lnTo>
                  <a:close/>
                </a:path>
              </a:pathLst>
            </a:custGeom>
            <a:ln w="3440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1" name="object 81"/>
          <p:cNvSpPr txBox="1"/>
          <p:nvPr/>
        </p:nvSpPr>
        <p:spPr>
          <a:xfrm>
            <a:off x="7733296" y="3472922"/>
            <a:ext cx="100266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340" indent="-41275">
              <a:lnSpc>
                <a:spcPct val="100000"/>
              </a:lnSpc>
              <a:spcBef>
                <a:spcPts val="100"/>
              </a:spcBef>
              <a:buSzPct val="88888"/>
              <a:buFont typeface="Arial"/>
              <a:buChar char="•"/>
              <a:tabLst>
                <a:tab pos="53975" algn="l"/>
              </a:tabLst>
            </a:pPr>
            <a:r>
              <a:rPr sz="900" b="1" dirty="0">
                <a:solidFill>
                  <a:srgbClr val="19459D"/>
                </a:solidFill>
                <a:latin typeface="Arial"/>
                <a:cs typeface="Arial"/>
              </a:rPr>
              <a:t>Elektronik</a:t>
            </a:r>
            <a:r>
              <a:rPr sz="900" b="1" spc="-55" dirty="0">
                <a:solidFill>
                  <a:srgbClr val="19459D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19459D"/>
                </a:solidFill>
                <a:latin typeface="Arial"/>
                <a:cs typeface="Arial"/>
              </a:rPr>
              <a:t>Fatura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6100" y="1419225"/>
            <a:ext cx="758317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DIŞ </a:t>
            </a:r>
            <a:r>
              <a:rPr spc="65" dirty="0"/>
              <a:t>TİCARETTE </a:t>
            </a:r>
            <a:r>
              <a:rPr spc="20" dirty="0"/>
              <a:t>KULLANILAN</a:t>
            </a:r>
            <a:r>
              <a:rPr spc="145" dirty="0"/>
              <a:t> </a:t>
            </a:r>
            <a:r>
              <a:rPr spc="15" dirty="0"/>
              <a:t>BELGELER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3247872"/>
            <a:ext cx="4271010" cy="1753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Dış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ticarette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kullanılan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belgeler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4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ana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grupta</a:t>
            </a:r>
            <a:r>
              <a:rPr sz="1500" spc="2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toplanır.</a:t>
            </a:r>
            <a:endParaRPr sz="1500">
              <a:latin typeface="Arial"/>
              <a:cs typeface="Arial"/>
            </a:endParaRPr>
          </a:p>
          <a:p>
            <a:pPr marL="264160" indent="-252095">
              <a:lnSpc>
                <a:spcPct val="100000"/>
              </a:lnSpc>
              <a:spcBef>
                <a:spcPts val="1150"/>
              </a:spcBef>
              <a:buAutoNum type="arabicPeriod"/>
              <a:tabLst>
                <a:tab pos="264795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Ticari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Belgeler</a:t>
            </a:r>
            <a:endParaRPr sz="1500">
              <a:latin typeface="Arial"/>
              <a:cs typeface="Arial"/>
            </a:endParaRPr>
          </a:p>
          <a:p>
            <a:pPr marL="264160" indent="-252095">
              <a:lnSpc>
                <a:spcPct val="100000"/>
              </a:lnSpc>
              <a:spcBef>
                <a:spcPts val="1150"/>
              </a:spcBef>
              <a:buAutoNum type="arabicPeriod"/>
              <a:tabLst>
                <a:tab pos="264795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Sevk </a:t>
            </a:r>
            <a:r>
              <a:rPr sz="1500" spc="-105" dirty="0">
                <a:solidFill>
                  <a:srgbClr val="58595B"/>
                </a:solidFill>
                <a:latin typeface="Arial"/>
                <a:cs typeface="Arial"/>
              </a:rPr>
              <a:t>(Taşıma)</a:t>
            </a:r>
            <a:r>
              <a:rPr sz="1500" spc="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Belgeleri</a:t>
            </a:r>
            <a:endParaRPr sz="1500">
              <a:latin typeface="Arial"/>
              <a:cs typeface="Arial"/>
            </a:endParaRPr>
          </a:p>
          <a:p>
            <a:pPr marL="264160" indent="-252095">
              <a:lnSpc>
                <a:spcPct val="100000"/>
              </a:lnSpc>
              <a:spcBef>
                <a:spcPts val="1150"/>
              </a:spcBef>
              <a:buAutoNum type="arabicPeriod"/>
              <a:tabLst>
                <a:tab pos="264795" algn="l"/>
              </a:tabLst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Sigorta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Belgeleri</a:t>
            </a:r>
            <a:endParaRPr sz="1500">
              <a:latin typeface="Arial"/>
              <a:cs typeface="Arial"/>
            </a:endParaRPr>
          </a:p>
          <a:p>
            <a:pPr marL="264160" indent="-252095">
              <a:lnSpc>
                <a:spcPct val="100000"/>
              </a:lnSpc>
              <a:spcBef>
                <a:spcPts val="1150"/>
              </a:spcBef>
              <a:buAutoNum type="arabicPeriod"/>
              <a:tabLst>
                <a:tab pos="264795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Resmi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Belgeler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52215" y="2184615"/>
            <a:ext cx="338772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85" dirty="0"/>
              <a:t>RESMİ</a:t>
            </a:r>
            <a:r>
              <a:rPr spc="50" dirty="0"/>
              <a:t> </a:t>
            </a:r>
            <a:r>
              <a:rPr spc="15" dirty="0"/>
              <a:t>BELGELER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926791"/>
            <a:ext cx="5852795" cy="2381885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sz="2500" spc="-20" dirty="0">
                <a:solidFill>
                  <a:srgbClr val="58595B"/>
                </a:solidFill>
                <a:latin typeface="Arial"/>
                <a:cs typeface="Arial"/>
              </a:rPr>
              <a:t>DOLAŞIM </a:t>
            </a:r>
            <a:r>
              <a:rPr sz="2500" spc="-14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2500" spc="-50" dirty="0">
                <a:solidFill>
                  <a:srgbClr val="58595B"/>
                </a:solidFill>
                <a:latin typeface="Arial"/>
                <a:cs typeface="Arial"/>
              </a:rPr>
              <a:t>MENŞE </a:t>
            </a:r>
            <a:r>
              <a:rPr sz="2500" spc="-60" dirty="0">
                <a:solidFill>
                  <a:srgbClr val="58595B"/>
                </a:solidFill>
                <a:latin typeface="Arial"/>
                <a:cs typeface="Arial"/>
              </a:rPr>
              <a:t>İSPAT</a:t>
            </a:r>
            <a:r>
              <a:rPr sz="2500" spc="17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2500" spc="-65" dirty="0">
                <a:solidFill>
                  <a:srgbClr val="58595B"/>
                </a:solidFill>
                <a:latin typeface="Arial"/>
                <a:cs typeface="Arial"/>
              </a:rPr>
              <a:t>BELGELERİ</a:t>
            </a:r>
            <a:endParaRPr sz="2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685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Menşe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Şehadetnamesi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110" dirty="0">
                <a:solidFill>
                  <a:srgbClr val="58595B"/>
                </a:solidFill>
                <a:latin typeface="Arial"/>
                <a:cs typeface="Arial"/>
              </a:rPr>
              <a:t>ATR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EUR.1/EUR-MED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Form-A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0"/>
              </a:spcBef>
              <a:buChar char="•"/>
              <a:tabLst>
                <a:tab pos="19304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Fatura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Beyanı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Tedarikçi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beyanı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7100" y="812425"/>
            <a:ext cx="708660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0">
              <a:lnSpc>
                <a:spcPct val="100000"/>
              </a:lnSpc>
              <a:spcBef>
                <a:spcPts val="100"/>
              </a:spcBef>
            </a:pPr>
            <a:r>
              <a:rPr sz="4000" spc="85" dirty="0"/>
              <a:t>MENŞE </a:t>
            </a:r>
            <a:r>
              <a:rPr sz="4000" spc="45" dirty="0"/>
              <a:t>ŞAHADETNAMESİ  </a:t>
            </a:r>
            <a:r>
              <a:rPr sz="4000" spc="20" dirty="0"/>
              <a:t>(CERTİFİCATE </a:t>
            </a:r>
            <a:r>
              <a:rPr sz="4000" dirty="0"/>
              <a:t>OF</a:t>
            </a:r>
            <a:r>
              <a:rPr sz="4000" spc="135" dirty="0"/>
              <a:t> </a:t>
            </a:r>
            <a:r>
              <a:rPr sz="4000" spc="20" dirty="0"/>
              <a:t>ORİGİN)</a:t>
            </a:r>
          </a:p>
        </p:txBody>
      </p:sp>
      <p:sp>
        <p:nvSpPr>
          <p:cNvPr id="3" name="object 3"/>
          <p:cNvSpPr/>
          <p:nvPr/>
        </p:nvSpPr>
        <p:spPr>
          <a:xfrm>
            <a:off x="683996" y="2878734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8000" y="0"/>
                </a:moveTo>
                <a:lnTo>
                  <a:pt x="0" y="0"/>
                </a:lnTo>
                <a:lnTo>
                  <a:pt x="0" y="108000"/>
                </a:lnTo>
                <a:lnTo>
                  <a:pt x="108000" y="108000"/>
                </a:lnTo>
                <a:lnTo>
                  <a:pt x="108000" y="0"/>
                </a:lnTo>
                <a:close/>
              </a:path>
            </a:pathLst>
          </a:custGeom>
          <a:solidFill>
            <a:srgbClr val="58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3996" y="5393639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8000" y="0"/>
                </a:moveTo>
                <a:lnTo>
                  <a:pt x="0" y="0"/>
                </a:lnTo>
                <a:lnTo>
                  <a:pt x="0" y="108000"/>
                </a:lnTo>
                <a:lnTo>
                  <a:pt x="108000" y="108000"/>
                </a:lnTo>
                <a:lnTo>
                  <a:pt x="108000" y="0"/>
                </a:lnTo>
                <a:close/>
              </a:path>
            </a:pathLst>
          </a:custGeom>
          <a:solidFill>
            <a:srgbClr val="58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71286" y="2783535"/>
            <a:ext cx="8705850" cy="30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>
              <a:lnSpc>
                <a:spcPct val="100000"/>
              </a:lnSpc>
              <a:spcBef>
                <a:spcPts val="100"/>
              </a:spcBef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Menşe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ekonomik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milliyetidir.</a:t>
            </a:r>
            <a:r>
              <a:rPr sz="1500" spc="1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Örneğin;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Türkiye’de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hasat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edilen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bitkisel</a:t>
            </a:r>
            <a:r>
              <a:rPr sz="1500" spc="10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ürünler,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Türkiye’de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doğmuş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yetiştirilmiş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canlı</a:t>
            </a:r>
            <a:r>
              <a:rPr sz="1500" spc="1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hayvanlar,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Türkiye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topraklarından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çıkartılan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mineral</a:t>
            </a:r>
            <a:r>
              <a:rPr sz="1500" spc="13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ürünler,</a:t>
            </a:r>
            <a:endParaRPr sz="1500">
              <a:latin typeface="Arial"/>
              <a:cs typeface="Arial"/>
            </a:endParaRPr>
          </a:p>
          <a:p>
            <a:pPr marL="12700" marR="3921760">
              <a:lnSpc>
                <a:spcPct val="163900"/>
              </a:lnSpc>
              <a:buChar char="•"/>
              <a:tabLst>
                <a:tab pos="193040" algn="l"/>
              </a:tabLst>
            </a:pP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Yukarıdaki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ürünlerin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işlenmesi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sonucu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elde edilen ürünler 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Türkiye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menşeilidir.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700">
              <a:latin typeface="Arial"/>
              <a:cs typeface="Arial"/>
            </a:endParaRPr>
          </a:p>
          <a:p>
            <a:pPr marL="192405" marR="5080">
              <a:lnSpc>
                <a:spcPct val="116700"/>
              </a:lnSpc>
              <a:spcBef>
                <a:spcPts val="994"/>
              </a:spcBef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Menşe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şahadetnamesi, ihracata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konu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malların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gittiği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ülkelerde menşeinin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kanıtlanması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amacıyla,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ihracatçı  tarfından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düzenlenen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Ticaret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ve/veya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Sanayi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Odalarınca onaylanan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belgedir.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6100" y="1038225"/>
            <a:ext cx="523811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0" dirty="0"/>
              <a:t>A.TR </a:t>
            </a:r>
            <a:r>
              <a:rPr spc="60" dirty="0"/>
              <a:t>DOLAŞIM</a:t>
            </a:r>
            <a:r>
              <a:rPr spc="135" dirty="0"/>
              <a:t> </a:t>
            </a:r>
            <a:r>
              <a:rPr spc="35" dirty="0"/>
              <a:t>SERTİFİKASI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873641"/>
            <a:ext cx="8942705" cy="2375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201295" indent="-180340" algn="just">
              <a:lnSpc>
                <a:spcPct val="1167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Türkiye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Topluluk’ta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serbest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dolaşımda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bulunan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eşyanın,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Türkiye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AB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arasında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tesis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edilen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Birliği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çerçevesinde tercihli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rejimden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yararlanabilmesini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sağlamak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üzere,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idaresince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ya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da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idare  tarafından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yetki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verilmiş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kuruluşlarca düzenlenip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idaresince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vize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edilen</a:t>
            </a:r>
            <a:r>
              <a:rPr sz="1500" spc="3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belgedir.</a:t>
            </a:r>
            <a:endParaRPr sz="1500">
              <a:latin typeface="Arial"/>
              <a:cs typeface="Arial"/>
            </a:endParaRPr>
          </a:p>
          <a:p>
            <a:pPr marL="192405" marR="403225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İthal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eşyası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AB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üyesi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ülkelerden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A.TR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Dolaşım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Belgesi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eşliğinde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gelmediği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durumlada,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eşyaya 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3’üncü 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ülkelere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uygulanan vergi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oranları</a:t>
            </a:r>
            <a:r>
              <a:rPr sz="1500" spc="1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uygulanır.</a:t>
            </a:r>
            <a:endParaRPr sz="150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belge,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Türkiye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Avrupa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Topluluğu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arasındaki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sanayi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ürünleri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işlenmiş tarım ürünleri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ticaretinde 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kullanılan,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Türkiye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Toplulukta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serbest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dolaşımda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olduğunu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gösteren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o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tercihli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rejimden 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faydalanmasını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sağlamaktadır.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8784" y="773048"/>
            <a:ext cx="453453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0" dirty="0"/>
              <a:t>A.TR </a:t>
            </a:r>
            <a:r>
              <a:rPr spc="60" dirty="0"/>
              <a:t>DOLAŞIM</a:t>
            </a:r>
            <a:r>
              <a:rPr spc="90" dirty="0"/>
              <a:t> </a:t>
            </a:r>
            <a:r>
              <a:rPr spc="30" dirty="0"/>
              <a:t>BELGESİ</a:t>
            </a:r>
          </a:p>
        </p:txBody>
      </p:sp>
      <p:sp>
        <p:nvSpPr>
          <p:cNvPr id="3" name="object 3"/>
          <p:cNvSpPr/>
          <p:nvPr/>
        </p:nvSpPr>
        <p:spPr>
          <a:xfrm>
            <a:off x="2276703" y="1393193"/>
            <a:ext cx="5648773" cy="53928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84301" y="710303"/>
            <a:ext cx="891540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12115">
              <a:lnSpc>
                <a:spcPct val="100000"/>
              </a:lnSpc>
              <a:spcBef>
                <a:spcPts val="100"/>
              </a:spcBef>
            </a:pPr>
            <a:r>
              <a:rPr sz="4000" spc="85" dirty="0"/>
              <a:t>EUR.1 </a:t>
            </a:r>
            <a:r>
              <a:rPr sz="4000" spc="60" dirty="0"/>
              <a:t>DOLAŞIM </a:t>
            </a:r>
            <a:r>
              <a:rPr sz="4000" spc="35" dirty="0"/>
              <a:t>SERTİFİKASI  </a:t>
            </a:r>
            <a:r>
              <a:rPr sz="4000" spc="50" dirty="0"/>
              <a:t>(EUR.1 </a:t>
            </a:r>
            <a:r>
              <a:rPr sz="4000" spc="90" dirty="0"/>
              <a:t>MOVEMENT</a:t>
            </a:r>
            <a:r>
              <a:rPr sz="4000" spc="135" dirty="0"/>
              <a:t> </a:t>
            </a:r>
            <a:r>
              <a:rPr sz="4000" spc="20" dirty="0"/>
              <a:t>CERTİFİCATE)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1928964"/>
            <a:ext cx="8923020" cy="4890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5080" indent="-180340">
              <a:lnSpc>
                <a:spcPct val="116700"/>
              </a:lnSpc>
              <a:spcBef>
                <a:spcPts val="100"/>
              </a:spcBef>
              <a:buFont typeface="Arial"/>
              <a:buChar char="•"/>
              <a:tabLst>
                <a:tab pos="193040" algn="l"/>
              </a:tabLst>
            </a:pP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EUR.1 Dolaşım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Sertifikası;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sertifika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muhteviyatı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anlaşma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kuralları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çerçevesinde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menşeli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olduğunu 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gösteren,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ihracatçı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tarafından doldurulmasını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müteakip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Ticaret </a:t>
            </a:r>
            <a:r>
              <a:rPr sz="1500" spc="80" dirty="0">
                <a:solidFill>
                  <a:srgbClr val="58595B"/>
                </a:solidFill>
                <a:latin typeface="Arial"/>
                <a:cs typeface="Arial"/>
              </a:rPr>
              <a:t>/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Sanayi Odaları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tarafından gerekli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kontroller 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yapıldıktan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sonra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tasdik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edilen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idaresince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vize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edilmesini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müteakip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geçerli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olan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menşe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ispat 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belgesidir.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Font typeface="Arial"/>
              <a:buChar char="•"/>
              <a:tabLst>
                <a:tab pos="193040" algn="l"/>
              </a:tabLst>
            </a:pP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EUR.1 Dolaşım</a:t>
            </a: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Serifikası;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-"/>
              <a:tabLst>
                <a:tab pos="193040" algn="l"/>
              </a:tabLst>
            </a:pPr>
            <a:r>
              <a:rPr sz="1500" spc="-120" dirty="0">
                <a:solidFill>
                  <a:srgbClr val="58595B"/>
                </a:solidFill>
                <a:latin typeface="Arial"/>
                <a:cs typeface="Arial"/>
              </a:rPr>
              <a:t>EFTA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(İsviçre,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İzlanda,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Lihtenştayn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Norveç)</a:t>
            </a:r>
            <a:r>
              <a:rPr sz="1500" spc="7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ülkelerine,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-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Avrupa Birliği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demir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çelik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ürünlerinde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(AKÇT</a:t>
            </a:r>
            <a:r>
              <a:rPr sz="1500" spc="229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ürünleri),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-"/>
              <a:tabLst>
                <a:tab pos="19304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Türkiye’nin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serbest ticaret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anlaşmaları imzaladığı</a:t>
            </a:r>
            <a:r>
              <a:rPr sz="1500" spc="1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ülkelere,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-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Avrupa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Birliği’ne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yönelik tarım ürünleri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ihracatında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düzenlenen</a:t>
            </a:r>
            <a:r>
              <a:rPr sz="1500" spc="229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belgedir.</a:t>
            </a:r>
            <a:endParaRPr sz="1500">
              <a:latin typeface="Arial"/>
              <a:cs typeface="Arial"/>
            </a:endParaRPr>
          </a:p>
          <a:p>
            <a:pPr marL="192405" marR="274955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Anlaşma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kapsamındaki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menşeili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ürünlerin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menşe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ispat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belgesinin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anlaşmaya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taraf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ülke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idaresine  ibrazında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,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ithal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konusu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menşeili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eşya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vergisi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indirimi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ya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da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istisnası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uygulanmasını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sağlar.</a:t>
            </a:r>
            <a:endParaRPr sz="1500">
              <a:latin typeface="Arial"/>
              <a:cs typeface="Arial"/>
            </a:endParaRPr>
          </a:p>
          <a:p>
            <a:pPr marL="192405" marR="74295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EUR.1 Dolaşım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Sertifikası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beş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nüsha olarak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doldurulmaktadır.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İlk nüshası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meneviş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renkli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olup,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asıl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nüshadır. 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Diğer 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dört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nüsha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ise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beyaz</a:t>
            </a:r>
            <a:r>
              <a:rPr sz="1500" spc="114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renklidir.</a:t>
            </a:r>
            <a:endParaRPr sz="1500">
              <a:latin typeface="Arial"/>
              <a:cs typeface="Arial"/>
            </a:endParaRPr>
          </a:p>
          <a:p>
            <a:pPr marL="192405" marR="796925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EUR.1 Dolaşım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Sertifikası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bazı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durumlarda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istisnai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ait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oldukları ürünlerin ihracından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sonrada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düzenlenebilmektedir.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100" y="276225"/>
            <a:ext cx="8844089" cy="21826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12115">
              <a:lnSpc>
                <a:spcPct val="100000"/>
              </a:lnSpc>
              <a:spcBef>
                <a:spcPts val="100"/>
              </a:spcBef>
            </a:pPr>
            <a:r>
              <a:rPr spc="105" dirty="0"/>
              <a:t>EUR-MED </a:t>
            </a:r>
            <a:r>
              <a:rPr spc="60" dirty="0"/>
              <a:t>DOLAŞIM </a:t>
            </a:r>
            <a:r>
              <a:rPr spc="35" dirty="0"/>
              <a:t>SERTİFİKASI  </a:t>
            </a:r>
            <a:r>
              <a:rPr spc="80" dirty="0"/>
              <a:t>(EUR-MED </a:t>
            </a:r>
            <a:r>
              <a:rPr spc="90" dirty="0"/>
              <a:t>MOVEMENT</a:t>
            </a:r>
            <a:r>
              <a:rPr spc="85" dirty="0"/>
              <a:t> </a:t>
            </a:r>
            <a:r>
              <a:rPr spc="20" dirty="0"/>
              <a:t>CERTİFİCATE)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578620"/>
            <a:ext cx="9079230" cy="3283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526415" indent="-180340">
              <a:lnSpc>
                <a:spcPct val="1167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EUR-MED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Dolaşım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Sertifikası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PAAMK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(Pan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Avrupa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Akdeniz Kümülasyonu)’a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taraf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ülkelere ilgili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ürünlerin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ihracatında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kullanılan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menşe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ispat</a:t>
            </a:r>
            <a:r>
              <a:rPr sz="1500" spc="1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belgesidir.</a:t>
            </a:r>
            <a:endParaRPr sz="150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PAAMK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Sistemi;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AB-EFTA-Türkiye ve bazı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Akdeniz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ülkelerinin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dahil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olduğu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çapraz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kümülasyon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sistemidir. 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PAAMK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sistemine dahil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tüm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ülkelerin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arasında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serbest ticaret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anlaşması,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anlaşmaların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hepsinde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(ikili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ticaret 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hariç)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aynı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menşe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kurallarının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uygulanması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gerekmektedir. Sistemin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işlemesi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PAAMK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sistemine dahil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en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az 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3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ülke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arasında </a:t>
            </a:r>
            <a:r>
              <a:rPr sz="1500" spc="-100" dirty="0">
                <a:solidFill>
                  <a:srgbClr val="58595B"/>
                </a:solidFill>
                <a:latin typeface="Arial"/>
                <a:cs typeface="Arial"/>
              </a:rPr>
              <a:t>STA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(Serbest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Ticaret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Anlaşması)</a:t>
            </a:r>
            <a:r>
              <a:rPr sz="1500" spc="26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tamamlanmalıdır.</a:t>
            </a:r>
            <a:endParaRPr sz="1500">
              <a:latin typeface="Arial"/>
              <a:cs typeface="Arial"/>
            </a:endParaRPr>
          </a:p>
          <a:p>
            <a:pPr marL="192405" marR="10541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Başvuru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dilekçe,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Türkçe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fatura,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taahhütname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ihraç edilecek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eşya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yabancı menşeli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ise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ihracatçı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beyanı 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eklenmesi zorunludur.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EUR.MED’e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kayıtlı eşyanın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yabancı menşeli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olması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halinde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mutlaka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“tedarikçi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beyanı”  eklenecektir.</a:t>
            </a:r>
            <a:endParaRPr sz="1500">
              <a:latin typeface="Arial"/>
              <a:cs typeface="Arial"/>
            </a:endParaRPr>
          </a:p>
          <a:p>
            <a:pPr marL="192405" marR="65786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Türkiye’de 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,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ihraç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konusu bir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üretiminde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Akdeniz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Ülkelerinin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biri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daha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fazlasından </a:t>
            </a:r>
            <a:r>
              <a:rPr sz="1500" spc="-100" dirty="0">
                <a:solidFill>
                  <a:srgbClr val="58595B"/>
                </a:solidFill>
                <a:latin typeface="Arial"/>
                <a:cs typeface="Arial"/>
              </a:rPr>
              <a:t>STA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kapsamında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ithal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edilmiş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menşeli</a:t>
            </a:r>
            <a:r>
              <a:rPr sz="1500" spc="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girdi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kullanılıyorsa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EUR-MED</a:t>
            </a:r>
            <a:r>
              <a:rPr sz="1500" spc="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Dolaşım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Belgesi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kullanmak</a:t>
            </a:r>
            <a:r>
              <a:rPr sz="1500" spc="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zorunludur.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1301" y="1722785"/>
            <a:ext cx="1013460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80210" marR="5080" indent="-1668145">
              <a:lnSpc>
                <a:spcPct val="100000"/>
              </a:lnSpc>
              <a:spcBef>
                <a:spcPts val="100"/>
              </a:spcBef>
            </a:pPr>
            <a:r>
              <a:rPr sz="4000" spc="-25" dirty="0"/>
              <a:t>SATIŞ </a:t>
            </a:r>
            <a:r>
              <a:rPr sz="4000" spc="60" dirty="0"/>
              <a:t>SÖZLEŞMELERİNDE </a:t>
            </a:r>
            <a:r>
              <a:rPr sz="4000" spc="15" dirty="0" smtClean="0"/>
              <a:t>YER</a:t>
            </a:r>
            <a:r>
              <a:rPr lang="tr-TR" sz="4000" spc="15" dirty="0" smtClean="0"/>
              <a:t> </a:t>
            </a:r>
            <a:r>
              <a:rPr sz="4000" spc="45" dirty="0" smtClean="0"/>
              <a:t>ALMASI  </a:t>
            </a:r>
            <a:r>
              <a:rPr sz="4000" spc="35" dirty="0"/>
              <a:t>GEREKEN</a:t>
            </a:r>
            <a:r>
              <a:rPr sz="4000" spc="100" dirty="0"/>
              <a:t> </a:t>
            </a:r>
            <a:r>
              <a:rPr sz="4000" spc="10" dirty="0"/>
              <a:t>UNSURLAR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3104718"/>
            <a:ext cx="4841875" cy="349250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Tarafların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ad/ünvan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spc="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adresleri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Sözleşmenin konusu(sözleşmenin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hangi amaçla</a:t>
            </a:r>
            <a:r>
              <a:rPr sz="1500" spc="1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yapıldığı)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Kapsamı(hangi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miktarda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hangi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ürünler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</a:t>
            </a:r>
            <a:r>
              <a:rPr sz="1500" spc="1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yapıldığı)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Birim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fiyat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toplam</a:t>
            </a:r>
            <a:r>
              <a:rPr sz="1500" spc="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tutar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Teslim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 şekli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Ödeme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 şekli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Sevk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tarihi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Sevkiyatın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türü,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ambalajlama</a:t>
            </a:r>
            <a:r>
              <a:rPr sz="1500" spc="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özellikleri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Sözleşmede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öngörülmesi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halinde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gözetim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şekli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spc="1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şirketi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Mücbir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sebep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durumlarında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yapılacak işlem(fors</a:t>
            </a:r>
            <a:r>
              <a:rPr sz="1500" spc="1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majör)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İtilaf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halinde yetkili</a:t>
            </a:r>
            <a:r>
              <a:rPr sz="1500" spc="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merciler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Tarafların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kanuni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adresleri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banka</a:t>
            </a:r>
            <a:r>
              <a:rPr sz="1500" spc="1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bilgileri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</a:t>
            </a:r>
            <a:r>
              <a:rPr sz="1500" spc="23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.........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0900" y="885825"/>
            <a:ext cx="299339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5" dirty="0"/>
              <a:t>FATURA</a:t>
            </a:r>
            <a:r>
              <a:rPr spc="35" dirty="0"/>
              <a:t> </a:t>
            </a:r>
            <a:r>
              <a:rPr spc="-10" dirty="0"/>
              <a:t>BEYANI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3227641"/>
            <a:ext cx="9081770" cy="1842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200660" indent="-180340">
              <a:lnSpc>
                <a:spcPct val="116700"/>
              </a:lnSpc>
              <a:spcBef>
                <a:spcPts val="100"/>
              </a:spcBef>
              <a:buFont typeface="Arial"/>
              <a:buChar char="•"/>
              <a:tabLst>
                <a:tab pos="193040" algn="l"/>
              </a:tabLst>
            </a:pP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Fatura </a:t>
            </a:r>
            <a:r>
              <a:rPr sz="1500" b="1" spc="-25" dirty="0">
                <a:solidFill>
                  <a:srgbClr val="58595B"/>
                </a:solidFill>
                <a:latin typeface="Arial"/>
                <a:cs typeface="Arial"/>
              </a:rPr>
              <a:t>beyanı;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fatura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muhteviyatı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anlaşma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kurallarına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göre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menşeli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olduğunun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ihracatçı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tarafından 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fatura, teslimat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notu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başka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ticari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belge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üzerinde 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yazılı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</a:t>
            </a:r>
            <a:r>
              <a:rPr sz="1500" spc="3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beyanıdır.</a:t>
            </a:r>
            <a:endParaRPr sz="150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Fatura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beyanı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ihracatçı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tarafından düzenlenir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imzalanır,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Ticaret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Odası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İdaresi’nde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herhangi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onay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prosedürüne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tabi</a:t>
            </a:r>
            <a:r>
              <a:rPr sz="1500" spc="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tutulmaz.</a:t>
            </a:r>
            <a:endParaRPr sz="1500">
              <a:latin typeface="Arial"/>
              <a:cs typeface="Arial"/>
            </a:endParaRPr>
          </a:p>
          <a:p>
            <a:pPr marL="192405" marR="64770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Kıymeti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6000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Euro’nun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altında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olan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eşya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tüm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ihracatçılar tarafından,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6000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Euro’nun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üzerinde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olan  eşyaiçin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sadece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onaylanmış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ihracatçılar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tarafından</a:t>
            </a:r>
            <a:r>
              <a:rPr sz="1500" spc="1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düzenlenebilir.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31590" y="2083968"/>
            <a:ext cx="342900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72285" algn="l"/>
              </a:tabLst>
            </a:pPr>
            <a:r>
              <a:rPr spc="70" dirty="0"/>
              <a:t>FORM-A	</a:t>
            </a:r>
            <a:r>
              <a:rPr spc="30" dirty="0"/>
              <a:t>BELGESİ</a:t>
            </a:r>
          </a:p>
        </p:txBody>
      </p:sp>
      <p:sp>
        <p:nvSpPr>
          <p:cNvPr id="3" name="object 3"/>
          <p:cNvSpPr/>
          <p:nvPr/>
        </p:nvSpPr>
        <p:spPr>
          <a:xfrm>
            <a:off x="683996" y="2934944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8000" y="0"/>
                </a:moveTo>
                <a:lnTo>
                  <a:pt x="0" y="0"/>
                </a:lnTo>
                <a:lnTo>
                  <a:pt x="0" y="108000"/>
                </a:lnTo>
                <a:lnTo>
                  <a:pt x="108000" y="108000"/>
                </a:lnTo>
                <a:lnTo>
                  <a:pt x="108000" y="0"/>
                </a:lnTo>
                <a:close/>
              </a:path>
            </a:pathLst>
          </a:custGeom>
          <a:solidFill>
            <a:srgbClr val="58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71286" y="2839745"/>
            <a:ext cx="8989060" cy="2445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>
              <a:lnSpc>
                <a:spcPct val="100000"/>
              </a:lnSpc>
              <a:spcBef>
                <a:spcPts val="100"/>
              </a:spcBef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Form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A</a:t>
            </a:r>
            <a:r>
              <a:rPr sz="1500" spc="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Belgesi,</a:t>
            </a:r>
            <a:endParaRPr sz="1500">
              <a:latin typeface="Arial"/>
              <a:cs typeface="Arial"/>
            </a:endParaRPr>
          </a:p>
          <a:p>
            <a:pPr marL="192405" marR="139065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Genelleştirimiş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Tercihler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Sistemi(GTS)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çerçevesinde tercihli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rejimden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faydalanması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talep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edilen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GTS 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ülkesi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menşeli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olduğunun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ispatı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kullanılan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belgedir.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95" dirty="0">
                <a:solidFill>
                  <a:srgbClr val="58595B"/>
                </a:solidFill>
                <a:latin typeface="Arial"/>
                <a:cs typeface="Arial"/>
              </a:rPr>
              <a:t>Yani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tercihli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menşe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statüsünü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gösterir.</a:t>
            </a:r>
            <a:endParaRPr sz="1500">
              <a:latin typeface="Arial"/>
              <a:cs typeface="Arial"/>
            </a:endParaRPr>
          </a:p>
          <a:p>
            <a:pPr marL="192405" marR="6604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İthalat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Rejimi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Kararı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ekinde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yer alan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“Gelişmekte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Olan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Ülkeler”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“En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Az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Gelişmiş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Ülkeler” listesinde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yer alan 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ülkelerden gelen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menşeili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ürünlerin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indirimli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vergisinden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yararlanabilmesi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geçerli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Form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A 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Belgesinin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tevsiki</a:t>
            </a:r>
            <a:r>
              <a:rPr sz="1500" spc="3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gerekir.</a:t>
            </a:r>
            <a:endParaRPr sz="150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Kımeti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6000 </a:t>
            </a:r>
            <a:r>
              <a:rPr sz="1500" spc="-80" dirty="0">
                <a:solidFill>
                  <a:srgbClr val="58595B"/>
                </a:solidFill>
                <a:latin typeface="Arial"/>
                <a:cs typeface="Arial"/>
              </a:rPr>
              <a:t>EURO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yu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geçmeyen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GYÜ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EAGÜ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den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gelen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menşeili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ürünler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Fatura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Beyanı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ibrazı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halinde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indirimli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vergisinden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yararlanmasını</a:t>
            </a:r>
            <a:r>
              <a:rPr sz="1500" spc="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sağlar.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9500" y="630215"/>
            <a:ext cx="792480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45185">
              <a:lnSpc>
                <a:spcPct val="100000"/>
              </a:lnSpc>
              <a:spcBef>
                <a:spcPts val="100"/>
              </a:spcBef>
            </a:pPr>
            <a:r>
              <a:rPr sz="3600" spc="65" dirty="0"/>
              <a:t>TEDARİKÇİ </a:t>
            </a:r>
            <a:r>
              <a:rPr sz="3600" spc="-10" dirty="0"/>
              <a:t>BEYANI  </a:t>
            </a:r>
            <a:r>
              <a:rPr sz="3600" spc="20" dirty="0"/>
              <a:t>(SUPPLİERS’</a:t>
            </a:r>
            <a:r>
              <a:rPr sz="3600" spc="100" dirty="0"/>
              <a:t> </a:t>
            </a:r>
            <a:r>
              <a:rPr sz="3600" dirty="0"/>
              <a:t>DECLARATİON)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642133"/>
            <a:ext cx="9072245" cy="3283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264795" indent="-180340">
              <a:lnSpc>
                <a:spcPct val="1167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A.TR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dolaşım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belgesi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birlikte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kullanılan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Türkiye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Topluluk arasında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ticarete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konu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Pan-Avrupa Menşe  Kümülasyonu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kapsamı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menşeini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gösteren</a:t>
            </a:r>
            <a:r>
              <a:rPr sz="1500" spc="1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belgedir.</a:t>
            </a:r>
            <a:endParaRPr sz="1500" dirty="0">
              <a:latin typeface="Arial"/>
              <a:cs typeface="Arial"/>
            </a:endParaRPr>
          </a:p>
          <a:p>
            <a:pPr marL="192405" marR="262255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Türkiye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Avrupa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topluluğu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arasında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serbest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dolaşımda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bulunan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Pan-Avrupa Menşe Kümülasyonu 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Sistemi’ne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dahil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ülkelerden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biri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menşeli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tercihli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menşe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statüsü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tedarikçi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beyanı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kanıtlanmaktadır.</a:t>
            </a:r>
            <a:endParaRPr sz="1500" dirty="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Türkiye’den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topluluğa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topluluktan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Türkiye’ye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sevk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edilen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Pan-Avrupa Menşe Kümülasyonu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Sistemi’ne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dahil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ülkelerden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biri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menşeli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eşyanın,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aynı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halde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işlendikten sonra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yine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Pan-Avrupa Menşe Kümülasyonu  Sistemine dahil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ülkelerden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birine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ihraç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edilmesi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sırasında,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tercihli muameleden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yararlanabilmek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amacıyla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menşe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ispat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belgesi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düzenlenmesi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talebinde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bulunulduğunda,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menşei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kanıtlayıcı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belge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tedarikçi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beyanı 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kullanılmaktadır.</a:t>
            </a:r>
            <a:endParaRPr sz="1500" dirty="0">
              <a:latin typeface="Arial"/>
              <a:cs typeface="Arial"/>
            </a:endParaRPr>
          </a:p>
          <a:p>
            <a:pPr marL="192405" marR="21971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Tedarikçi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beyanı,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söz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konusu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ilgili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tercihli menşe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kurallarını sağladığını ve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beyan sahibinin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beyanı 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destekleyici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her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türlü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kanıtı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ibraz etmeye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hazır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olduğunu</a:t>
            </a:r>
            <a:r>
              <a:rPr sz="1500" spc="2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göstermektedir.</a:t>
            </a:r>
            <a:endParaRPr sz="15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72513" y="1170330"/>
            <a:ext cx="7143800" cy="54292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10231" y="1376221"/>
            <a:ext cx="153098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-270" dirty="0">
                <a:solidFill>
                  <a:srgbClr val="25B460"/>
                </a:solidFill>
                <a:latin typeface="Trebuchet MS"/>
                <a:cs typeface="Trebuchet MS"/>
              </a:rPr>
              <a:t>TEDARİKÇİ</a:t>
            </a:r>
            <a:r>
              <a:rPr sz="1900" spc="-210" dirty="0">
                <a:solidFill>
                  <a:srgbClr val="25B460"/>
                </a:solidFill>
                <a:latin typeface="Trebuchet MS"/>
                <a:cs typeface="Trebuchet MS"/>
              </a:rPr>
              <a:t> </a:t>
            </a:r>
            <a:r>
              <a:rPr sz="1900" spc="-300" dirty="0">
                <a:solidFill>
                  <a:srgbClr val="25B460"/>
                </a:solidFill>
                <a:latin typeface="Trebuchet MS"/>
                <a:cs typeface="Trebuchet MS"/>
              </a:rPr>
              <a:t>BEYANI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25103" y="2821455"/>
            <a:ext cx="175895" cy="187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45"/>
              </a:lnSpc>
            </a:pPr>
            <a:r>
              <a:rPr sz="1250" b="1" spc="-235" dirty="0">
                <a:solidFill>
                  <a:srgbClr val="1C2E5A"/>
                </a:solidFill>
                <a:latin typeface="Trebuchet MS"/>
                <a:cs typeface="Trebuchet MS"/>
              </a:rPr>
              <a:t>…</a:t>
            </a:r>
            <a:r>
              <a:rPr sz="1250" b="1" spc="-229" dirty="0">
                <a:solidFill>
                  <a:srgbClr val="1C2E5A"/>
                </a:solidFill>
                <a:latin typeface="Trebuchet MS"/>
                <a:cs typeface="Trebuchet MS"/>
              </a:rPr>
              <a:t>…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97531" y="1817617"/>
            <a:ext cx="6228080" cy="120078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605"/>
              </a:spcBef>
            </a:pPr>
            <a:r>
              <a:rPr sz="1000" spc="95" dirty="0">
                <a:solidFill>
                  <a:srgbClr val="89C643"/>
                </a:solidFill>
                <a:latin typeface="Arial"/>
                <a:cs typeface="Arial"/>
              </a:rPr>
              <a:t>u</a:t>
            </a:r>
            <a:r>
              <a:rPr sz="1000" spc="280" dirty="0">
                <a:solidFill>
                  <a:srgbClr val="89C643"/>
                </a:solidFill>
                <a:latin typeface="Arial"/>
                <a:cs typeface="Arial"/>
              </a:rPr>
              <a:t> </a:t>
            </a:r>
            <a:r>
              <a:rPr sz="1250" b="1" spc="-210" dirty="0">
                <a:solidFill>
                  <a:srgbClr val="1C2E5A"/>
                </a:solidFill>
                <a:latin typeface="Trebuchet MS"/>
                <a:cs typeface="Trebuchet MS"/>
              </a:rPr>
              <a:t>BEYANNAME</a:t>
            </a:r>
            <a:endParaRPr sz="1250">
              <a:latin typeface="Trebuchet MS"/>
              <a:cs typeface="Trebuchet MS"/>
            </a:endParaRPr>
          </a:p>
          <a:p>
            <a:pPr marL="25400">
              <a:lnSpc>
                <a:spcPts val="1360"/>
              </a:lnSpc>
              <a:spcBef>
                <a:spcPts val="520"/>
              </a:spcBef>
            </a:pPr>
            <a:r>
              <a:rPr sz="1000" spc="95" dirty="0">
                <a:solidFill>
                  <a:srgbClr val="89C643"/>
                </a:solidFill>
                <a:latin typeface="Arial"/>
                <a:cs typeface="Arial"/>
              </a:rPr>
              <a:t>u </a:t>
            </a:r>
            <a:r>
              <a:rPr sz="1250" b="1" spc="-160" dirty="0">
                <a:solidFill>
                  <a:srgbClr val="1C2E5A"/>
                </a:solidFill>
                <a:latin typeface="Trebuchet MS"/>
                <a:cs typeface="Trebuchet MS"/>
              </a:rPr>
              <a:t>Aşağıda </a:t>
            </a:r>
            <a:r>
              <a:rPr sz="1250" b="1" spc="-155" dirty="0">
                <a:solidFill>
                  <a:srgbClr val="1C2E5A"/>
                </a:solidFill>
                <a:latin typeface="Trebuchet MS"/>
                <a:cs typeface="Trebuchet MS"/>
              </a:rPr>
              <a:t>imzası </a:t>
            </a:r>
            <a:r>
              <a:rPr sz="1250" b="1" spc="-165" dirty="0">
                <a:solidFill>
                  <a:srgbClr val="1C2E5A"/>
                </a:solidFill>
                <a:latin typeface="Trebuchet MS"/>
                <a:cs typeface="Trebuchet MS"/>
              </a:rPr>
              <a:t>bulunan ben, </a:t>
            </a:r>
            <a:r>
              <a:rPr sz="1250" b="1" spc="-180" dirty="0">
                <a:solidFill>
                  <a:srgbClr val="1C2E5A"/>
                </a:solidFill>
                <a:latin typeface="Trebuchet MS"/>
                <a:cs typeface="Trebuchet MS"/>
              </a:rPr>
              <a:t>bu </a:t>
            </a:r>
            <a:r>
              <a:rPr sz="1250" b="1" spc="-160" dirty="0">
                <a:solidFill>
                  <a:srgbClr val="1C2E5A"/>
                </a:solidFill>
                <a:latin typeface="Trebuchet MS"/>
                <a:cs typeface="Trebuchet MS"/>
              </a:rPr>
              <a:t>belgede </a:t>
            </a:r>
            <a:r>
              <a:rPr sz="1250" b="1" spc="-135" dirty="0">
                <a:solidFill>
                  <a:srgbClr val="1C2E5A"/>
                </a:solidFill>
                <a:latin typeface="Trebuchet MS"/>
                <a:cs typeface="Trebuchet MS"/>
              </a:rPr>
              <a:t>belirtilen </a:t>
            </a:r>
            <a:r>
              <a:rPr sz="1250" b="1" spc="-125" dirty="0">
                <a:solidFill>
                  <a:srgbClr val="C12026"/>
                </a:solidFill>
                <a:latin typeface="Trebuchet MS"/>
                <a:cs typeface="Trebuchet MS"/>
              </a:rPr>
              <a:t>(</a:t>
            </a:r>
            <a:r>
              <a:rPr sz="1100" b="1" spc="-125" dirty="0">
                <a:solidFill>
                  <a:srgbClr val="C12026"/>
                </a:solidFill>
                <a:latin typeface="Trebuchet MS"/>
                <a:cs typeface="Trebuchet MS"/>
              </a:rPr>
              <a:t>1</a:t>
            </a:r>
            <a:r>
              <a:rPr sz="1250" b="1" spc="-125" dirty="0">
                <a:solidFill>
                  <a:srgbClr val="C12026"/>
                </a:solidFill>
                <a:latin typeface="Trebuchet MS"/>
                <a:cs typeface="Trebuchet MS"/>
              </a:rPr>
              <a:t>)</a:t>
            </a:r>
            <a:r>
              <a:rPr sz="1250" b="1" spc="-125" dirty="0">
                <a:solidFill>
                  <a:srgbClr val="1C2E5A"/>
                </a:solidFill>
                <a:latin typeface="Trebuchet MS"/>
                <a:cs typeface="Trebuchet MS"/>
              </a:rPr>
              <a:t>.........................tanımlı </a:t>
            </a:r>
            <a:r>
              <a:rPr sz="1250" b="1" spc="-155" dirty="0">
                <a:solidFill>
                  <a:srgbClr val="1C2E5A"/>
                </a:solidFill>
                <a:latin typeface="Trebuchet MS"/>
                <a:cs typeface="Trebuchet MS"/>
              </a:rPr>
              <a:t>eşyanın</a:t>
            </a:r>
            <a:r>
              <a:rPr sz="1250" b="1" spc="-140" dirty="0">
                <a:solidFill>
                  <a:srgbClr val="1C2E5A"/>
                </a:solidFill>
                <a:latin typeface="Trebuchet MS"/>
                <a:cs typeface="Trebuchet MS"/>
              </a:rPr>
              <a:t> </a:t>
            </a:r>
            <a:r>
              <a:rPr sz="1250" b="1" spc="-120" dirty="0">
                <a:solidFill>
                  <a:srgbClr val="C12026"/>
                </a:solidFill>
                <a:latin typeface="Trebuchet MS"/>
                <a:cs typeface="Trebuchet MS"/>
              </a:rPr>
              <a:t>(</a:t>
            </a:r>
            <a:r>
              <a:rPr sz="1100" b="1" spc="-120" dirty="0">
                <a:solidFill>
                  <a:srgbClr val="C12026"/>
                </a:solidFill>
                <a:latin typeface="Trebuchet MS"/>
                <a:cs typeface="Trebuchet MS"/>
              </a:rPr>
              <a:t>2</a:t>
            </a:r>
            <a:r>
              <a:rPr sz="1250" b="1" spc="-120" dirty="0">
                <a:solidFill>
                  <a:srgbClr val="C12026"/>
                </a:solidFill>
                <a:latin typeface="Trebuchet MS"/>
                <a:cs typeface="Trebuchet MS"/>
              </a:rPr>
              <a:t>)</a:t>
            </a:r>
            <a:r>
              <a:rPr sz="1250" b="1" spc="-120" dirty="0">
                <a:solidFill>
                  <a:srgbClr val="1C2E5A"/>
                </a:solidFill>
                <a:latin typeface="Trebuchet MS"/>
                <a:cs typeface="Trebuchet MS"/>
              </a:rPr>
              <a:t>....................</a:t>
            </a:r>
            <a:endParaRPr sz="1250">
              <a:latin typeface="Trebuchet MS"/>
              <a:cs typeface="Trebuchet MS"/>
            </a:endParaRPr>
          </a:p>
          <a:p>
            <a:pPr marL="227329">
              <a:lnSpc>
                <a:spcPts val="1360"/>
              </a:lnSpc>
            </a:pPr>
            <a:r>
              <a:rPr sz="1250" b="1" spc="-160" dirty="0">
                <a:solidFill>
                  <a:srgbClr val="1C2E5A"/>
                </a:solidFill>
                <a:latin typeface="Trebuchet MS"/>
                <a:cs typeface="Trebuchet MS"/>
              </a:rPr>
              <a:t>menşeli </a:t>
            </a:r>
            <a:r>
              <a:rPr sz="1250" b="1" spc="-165" dirty="0">
                <a:solidFill>
                  <a:srgbClr val="1C2E5A"/>
                </a:solidFill>
                <a:latin typeface="Trebuchet MS"/>
                <a:cs typeface="Trebuchet MS"/>
              </a:rPr>
              <a:t>olduğunu</a:t>
            </a:r>
            <a:r>
              <a:rPr sz="1250" b="1" spc="-114" dirty="0">
                <a:solidFill>
                  <a:srgbClr val="1C2E5A"/>
                </a:solidFill>
                <a:latin typeface="Trebuchet MS"/>
                <a:cs typeface="Trebuchet MS"/>
              </a:rPr>
              <a:t> </a:t>
            </a:r>
            <a:r>
              <a:rPr sz="1250" b="1" spc="-140" dirty="0">
                <a:solidFill>
                  <a:srgbClr val="1C2E5A"/>
                </a:solidFill>
                <a:latin typeface="Trebuchet MS"/>
                <a:cs typeface="Trebuchet MS"/>
              </a:rPr>
              <a:t>ve…………………………………………............................................................................</a:t>
            </a:r>
            <a:endParaRPr sz="1250">
              <a:latin typeface="Trebuchet MS"/>
              <a:cs typeface="Trebuchet MS"/>
            </a:endParaRPr>
          </a:p>
          <a:p>
            <a:pPr marL="25400">
              <a:lnSpc>
                <a:spcPct val="100000"/>
              </a:lnSpc>
              <a:spcBef>
                <a:spcPts val="509"/>
              </a:spcBef>
            </a:pPr>
            <a:r>
              <a:rPr sz="1425" b="1" spc="-172" baseline="26315" dirty="0">
                <a:solidFill>
                  <a:srgbClr val="C12026"/>
                </a:solidFill>
                <a:latin typeface="Trebuchet MS"/>
                <a:cs typeface="Trebuchet MS"/>
              </a:rPr>
              <a:t>(3) </a:t>
            </a:r>
            <a:r>
              <a:rPr sz="1250" b="1" spc="-125" dirty="0">
                <a:solidFill>
                  <a:srgbClr val="1C2E5A"/>
                </a:solidFill>
                <a:latin typeface="Trebuchet MS"/>
                <a:cs typeface="Trebuchet MS"/>
              </a:rPr>
              <a:t>ile </a:t>
            </a:r>
            <a:r>
              <a:rPr sz="1250" b="1" spc="-135" dirty="0">
                <a:solidFill>
                  <a:srgbClr val="1C2E5A"/>
                </a:solidFill>
                <a:latin typeface="Trebuchet MS"/>
                <a:cs typeface="Trebuchet MS"/>
              </a:rPr>
              <a:t>tercihli ticareti </a:t>
            </a:r>
            <a:r>
              <a:rPr sz="1250" b="1" spc="-170" dirty="0">
                <a:solidFill>
                  <a:srgbClr val="1C2E5A"/>
                </a:solidFill>
                <a:latin typeface="Trebuchet MS"/>
                <a:cs typeface="Trebuchet MS"/>
              </a:rPr>
              <a:t>düzenleyen </a:t>
            </a:r>
            <a:r>
              <a:rPr sz="1250" b="1" spc="-185" dirty="0">
                <a:solidFill>
                  <a:srgbClr val="1C2E5A"/>
                </a:solidFill>
                <a:latin typeface="Trebuchet MS"/>
                <a:cs typeface="Trebuchet MS"/>
              </a:rPr>
              <a:t>menşe </a:t>
            </a:r>
            <a:r>
              <a:rPr sz="1250" b="1" spc="-145" dirty="0">
                <a:solidFill>
                  <a:srgbClr val="1C2E5A"/>
                </a:solidFill>
                <a:latin typeface="Trebuchet MS"/>
                <a:cs typeface="Trebuchet MS"/>
              </a:rPr>
              <a:t>kurallarına </a:t>
            </a:r>
            <a:r>
              <a:rPr sz="1250" b="1" spc="-170" dirty="0">
                <a:solidFill>
                  <a:srgbClr val="1C2E5A"/>
                </a:solidFill>
                <a:latin typeface="Trebuchet MS"/>
                <a:cs typeface="Trebuchet MS"/>
              </a:rPr>
              <a:t>uygunluğunu </a:t>
            </a:r>
            <a:r>
              <a:rPr sz="1250" b="1" spc="-175" dirty="0">
                <a:solidFill>
                  <a:srgbClr val="1C2E5A"/>
                </a:solidFill>
                <a:latin typeface="Trebuchet MS"/>
                <a:cs typeface="Trebuchet MS"/>
              </a:rPr>
              <a:t>beyan</a:t>
            </a:r>
            <a:r>
              <a:rPr sz="1250" b="1" spc="-110" dirty="0">
                <a:solidFill>
                  <a:srgbClr val="1C2E5A"/>
                </a:solidFill>
                <a:latin typeface="Trebuchet MS"/>
                <a:cs typeface="Trebuchet MS"/>
              </a:rPr>
              <a:t> </a:t>
            </a:r>
            <a:r>
              <a:rPr sz="1250" b="1" spc="-165" dirty="0">
                <a:solidFill>
                  <a:srgbClr val="1C2E5A"/>
                </a:solidFill>
                <a:latin typeface="Trebuchet MS"/>
                <a:cs typeface="Trebuchet MS"/>
              </a:rPr>
              <a:t>ederim.</a:t>
            </a:r>
            <a:endParaRPr sz="1250">
              <a:latin typeface="Trebuchet MS"/>
              <a:cs typeface="Trebuchet MS"/>
            </a:endParaRPr>
          </a:p>
          <a:p>
            <a:pPr marL="25400">
              <a:lnSpc>
                <a:spcPct val="100000"/>
              </a:lnSpc>
              <a:spcBef>
                <a:spcPts val="495"/>
              </a:spcBef>
              <a:tabLst>
                <a:tab pos="401955" algn="l"/>
              </a:tabLst>
            </a:pPr>
            <a:r>
              <a:rPr sz="1000" spc="95" dirty="0">
                <a:solidFill>
                  <a:srgbClr val="89C643"/>
                </a:solidFill>
                <a:latin typeface="Arial"/>
                <a:cs typeface="Arial"/>
              </a:rPr>
              <a:t>u	</a:t>
            </a:r>
            <a:r>
              <a:rPr sz="1250" b="1" spc="-140" dirty="0">
                <a:solidFill>
                  <a:srgbClr val="1C2E5A"/>
                </a:solidFill>
                <a:latin typeface="Trebuchet MS"/>
                <a:cs typeface="Trebuchet MS"/>
              </a:rPr>
              <a:t>.......(ülke/ülkelerin ismi) </a:t>
            </a:r>
            <a:r>
              <a:rPr sz="1250" b="1" spc="-125" dirty="0">
                <a:solidFill>
                  <a:srgbClr val="1C2E5A"/>
                </a:solidFill>
                <a:latin typeface="Trebuchet MS"/>
                <a:cs typeface="Trebuchet MS"/>
              </a:rPr>
              <a:t>ile </a:t>
            </a:r>
            <a:r>
              <a:rPr sz="1250" b="1" spc="-170" dirty="0">
                <a:solidFill>
                  <a:srgbClr val="1C2E5A"/>
                </a:solidFill>
                <a:latin typeface="Trebuchet MS"/>
                <a:cs typeface="Trebuchet MS"/>
              </a:rPr>
              <a:t>kümülasyon</a:t>
            </a:r>
            <a:r>
              <a:rPr sz="1250" b="1" spc="-55" dirty="0">
                <a:solidFill>
                  <a:srgbClr val="1C2E5A"/>
                </a:solidFill>
                <a:latin typeface="Trebuchet MS"/>
                <a:cs typeface="Trebuchet MS"/>
              </a:rPr>
              <a:t> </a:t>
            </a:r>
            <a:r>
              <a:rPr sz="1250" b="1" spc="-155" dirty="0">
                <a:solidFill>
                  <a:srgbClr val="1C2E5A"/>
                </a:solidFill>
                <a:latin typeface="Trebuchet MS"/>
                <a:cs typeface="Trebuchet MS"/>
              </a:rPr>
              <a:t>uygulandığını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10231" y="3088448"/>
            <a:ext cx="10922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95" dirty="0">
                <a:solidFill>
                  <a:srgbClr val="89C643"/>
                </a:solidFill>
                <a:latin typeface="Arial"/>
                <a:cs typeface="Arial"/>
              </a:rPr>
              <a:t>u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17825" y="3054666"/>
            <a:ext cx="1870075" cy="2197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250" b="1" spc="-175" dirty="0">
                <a:solidFill>
                  <a:srgbClr val="1C2E5A"/>
                </a:solidFill>
                <a:latin typeface="Trebuchet MS"/>
                <a:cs typeface="Trebuchet MS"/>
              </a:rPr>
              <a:t>Kümülasyon </a:t>
            </a:r>
            <a:r>
              <a:rPr sz="1250" b="1" spc="-160" dirty="0">
                <a:solidFill>
                  <a:srgbClr val="1C2E5A"/>
                </a:solidFill>
                <a:latin typeface="Trebuchet MS"/>
                <a:cs typeface="Trebuchet MS"/>
              </a:rPr>
              <a:t>uygulanmadığını.</a:t>
            </a:r>
            <a:r>
              <a:rPr sz="1250" b="1" spc="-60" dirty="0">
                <a:solidFill>
                  <a:srgbClr val="1C2E5A"/>
                </a:solidFill>
                <a:latin typeface="Trebuchet MS"/>
                <a:cs typeface="Trebuchet MS"/>
              </a:rPr>
              <a:t> </a:t>
            </a:r>
            <a:r>
              <a:rPr sz="1250" b="1" spc="-130" dirty="0">
                <a:solidFill>
                  <a:srgbClr val="C12026"/>
                </a:solidFill>
                <a:latin typeface="Trebuchet MS"/>
                <a:cs typeface="Trebuchet MS"/>
              </a:rPr>
              <a:t>(</a:t>
            </a:r>
            <a:r>
              <a:rPr sz="1100" b="1" spc="-130" dirty="0">
                <a:solidFill>
                  <a:srgbClr val="C12026"/>
                </a:solidFill>
                <a:latin typeface="Trebuchet MS"/>
                <a:cs typeface="Trebuchet MS"/>
              </a:rPr>
              <a:t>4</a:t>
            </a:r>
            <a:r>
              <a:rPr sz="1250" b="1" spc="-130" dirty="0">
                <a:solidFill>
                  <a:srgbClr val="C12026"/>
                </a:solidFill>
                <a:latin typeface="Trebuchet MS"/>
                <a:cs typeface="Trebuchet MS"/>
              </a:rPr>
              <a:t>)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10231" y="3250501"/>
            <a:ext cx="6281420" cy="2964815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1000" spc="95" dirty="0">
                <a:solidFill>
                  <a:srgbClr val="89C643"/>
                </a:solidFill>
                <a:latin typeface="Arial"/>
                <a:cs typeface="Arial"/>
              </a:rPr>
              <a:t>u </a:t>
            </a:r>
            <a:r>
              <a:rPr sz="1250" b="1" spc="-175" dirty="0">
                <a:solidFill>
                  <a:srgbClr val="1C2E5A"/>
                </a:solidFill>
                <a:latin typeface="Trebuchet MS"/>
                <a:cs typeface="Trebuchet MS"/>
              </a:rPr>
              <a:t>beyan</a:t>
            </a:r>
            <a:r>
              <a:rPr sz="1250" b="1" spc="-155" dirty="0">
                <a:solidFill>
                  <a:srgbClr val="1C2E5A"/>
                </a:solidFill>
                <a:latin typeface="Trebuchet MS"/>
                <a:cs typeface="Trebuchet MS"/>
              </a:rPr>
              <a:t> </a:t>
            </a:r>
            <a:r>
              <a:rPr sz="1250" b="1" spc="-165" dirty="0">
                <a:solidFill>
                  <a:srgbClr val="1C2E5A"/>
                </a:solidFill>
                <a:latin typeface="Trebuchet MS"/>
                <a:cs typeface="Trebuchet MS"/>
              </a:rPr>
              <a:t>ederim.</a:t>
            </a:r>
            <a:endParaRPr sz="12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1000" spc="95" dirty="0">
                <a:solidFill>
                  <a:srgbClr val="89C643"/>
                </a:solidFill>
                <a:latin typeface="Arial"/>
                <a:cs typeface="Arial"/>
              </a:rPr>
              <a:t>u </a:t>
            </a:r>
            <a:r>
              <a:rPr sz="1250" b="1" spc="-140" dirty="0">
                <a:solidFill>
                  <a:srgbClr val="1C2E5A"/>
                </a:solidFill>
                <a:latin typeface="Trebuchet MS"/>
                <a:cs typeface="Trebuchet MS"/>
              </a:rPr>
              <a:t>İstenildiğinde, </a:t>
            </a:r>
            <a:r>
              <a:rPr sz="1250" b="1" spc="-185" dirty="0">
                <a:solidFill>
                  <a:srgbClr val="1C2E5A"/>
                </a:solidFill>
                <a:latin typeface="Trebuchet MS"/>
                <a:cs typeface="Trebuchet MS"/>
              </a:rPr>
              <a:t>gümrük </a:t>
            </a:r>
            <a:r>
              <a:rPr sz="1250" b="1" spc="-155" dirty="0">
                <a:solidFill>
                  <a:srgbClr val="1C2E5A"/>
                </a:solidFill>
                <a:latin typeface="Trebuchet MS"/>
                <a:cs typeface="Trebuchet MS"/>
              </a:rPr>
              <a:t>idaresine </a:t>
            </a:r>
            <a:r>
              <a:rPr sz="1250" b="1" spc="-185" dirty="0">
                <a:solidFill>
                  <a:srgbClr val="1C2E5A"/>
                </a:solidFill>
                <a:latin typeface="Trebuchet MS"/>
                <a:cs typeface="Trebuchet MS"/>
              </a:rPr>
              <a:t>bu </a:t>
            </a:r>
            <a:r>
              <a:rPr sz="1250" b="1" spc="-160" dirty="0">
                <a:solidFill>
                  <a:srgbClr val="1C2E5A"/>
                </a:solidFill>
                <a:latin typeface="Trebuchet MS"/>
                <a:cs typeface="Trebuchet MS"/>
              </a:rPr>
              <a:t>beyanı destekleyecek </a:t>
            </a:r>
            <a:r>
              <a:rPr sz="1250" b="1" spc="-190" dirty="0">
                <a:solidFill>
                  <a:srgbClr val="1C2E5A"/>
                </a:solidFill>
                <a:latin typeface="Trebuchet MS"/>
                <a:cs typeface="Trebuchet MS"/>
              </a:rPr>
              <a:t>tüm </a:t>
            </a:r>
            <a:r>
              <a:rPr sz="1250" b="1" spc="-140" dirty="0">
                <a:solidFill>
                  <a:srgbClr val="1C2E5A"/>
                </a:solidFill>
                <a:latin typeface="Trebuchet MS"/>
                <a:cs typeface="Trebuchet MS"/>
              </a:rPr>
              <a:t>kanıtları </a:t>
            </a:r>
            <a:r>
              <a:rPr sz="1250" b="1" spc="-155" dirty="0">
                <a:solidFill>
                  <a:srgbClr val="1C2E5A"/>
                </a:solidFill>
                <a:latin typeface="Trebuchet MS"/>
                <a:cs typeface="Trebuchet MS"/>
              </a:rPr>
              <a:t>sağlamayı </a:t>
            </a:r>
            <a:r>
              <a:rPr sz="1250" b="1" spc="-160" dirty="0">
                <a:solidFill>
                  <a:srgbClr val="1C2E5A"/>
                </a:solidFill>
                <a:latin typeface="Trebuchet MS"/>
                <a:cs typeface="Trebuchet MS"/>
              </a:rPr>
              <a:t>taahhüt</a:t>
            </a:r>
            <a:r>
              <a:rPr sz="1250" b="1" spc="50" dirty="0">
                <a:solidFill>
                  <a:srgbClr val="1C2E5A"/>
                </a:solidFill>
                <a:latin typeface="Trebuchet MS"/>
                <a:cs typeface="Trebuchet MS"/>
              </a:rPr>
              <a:t> </a:t>
            </a:r>
            <a:r>
              <a:rPr sz="1250" b="1" spc="-165" dirty="0">
                <a:solidFill>
                  <a:srgbClr val="1C2E5A"/>
                </a:solidFill>
                <a:latin typeface="Trebuchet MS"/>
                <a:cs typeface="Trebuchet MS"/>
              </a:rPr>
              <a:t>ederim.</a:t>
            </a:r>
            <a:endParaRPr sz="12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1000" spc="95" dirty="0">
                <a:solidFill>
                  <a:srgbClr val="89C643"/>
                </a:solidFill>
                <a:latin typeface="Arial"/>
                <a:cs typeface="Arial"/>
              </a:rPr>
              <a:t>u</a:t>
            </a:r>
            <a:r>
              <a:rPr sz="1000" spc="280" dirty="0">
                <a:solidFill>
                  <a:srgbClr val="89C643"/>
                </a:solidFill>
                <a:latin typeface="Arial"/>
                <a:cs typeface="Arial"/>
              </a:rPr>
              <a:t> </a:t>
            </a:r>
            <a:r>
              <a:rPr sz="1250" b="1" spc="-120" dirty="0">
                <a:solidFill>
                  <a:srgbClr val="1C2E5A"/>
                </a:solidFill>
                <a:latin typeface="Trebuchet MS"/>
                <a:cs typeface="Trebuchet MS"/>
              </a:rPr>
              <a:t>.............................................</a:t>
            </a:r>
            <a:r>
              <a:rPr sz="1100" b="1" spc="-120" dirty="0">
                <a:solidFill>
                  <a:srgbClr val="C12026"/>
                </a:solidFill>
                <a:latin typeface="Trebuchet MS"/>
                <a:cs typeface="Trebuchet MS"/>
              </a:rPr>
              <a:t>(5)</a:t>
            </a:r>
            <a:endParaRPr sz="11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1000" spc="95" dirty="0">
                <a:solidFill>
                  <a:srgbClr val="89C643"/>
                </a:solidFill>
                <a:latin typeface="Arial"/>
                <a:cs typeface="Arial"/>
              </a:rPr>
              <a:t>u </a:t>
            </a:r>
            <a:r>
              <a:rPr sz="1250" b="1" spc="-145" dirty="0">
                <a:solidFill>
                  <a:srgbClr val="1C2E5A"/>
                </a:solidFill>
                <a:latin typeface="Trebuchet MS"/>
                <a:cs typeface="Trebuchet MS"/>
              </a:rPr>
              <a:t>……………………............................ </a:t>
            </a:r>
            <a:r>
              <a:rPr sz="1100" b="1" spc="-130" dirty="0">
                <a:solidFill>
                  <a:srgbClr val="C12026"/>
                </a:solidFill>
                <a:latin typeface="Trebuchet MS"/>
                <a:cs typeface="Trebuchet MS"/>
              </a:rPr>
              <a:t>(6)</a:t>
            </a:r>
            <a:r>
              <a:rPr sz="1100" b="1" spc="-254" dirty="0">
                <a:solidFill>
                  <a:srgbClr val="C12026"/>
                </a:solidFill>
                <a:latin typeface="Trebuchet MS"/>
                <a:cs typeface="Trebuchet MS"/>
              </a:rPr>
              <a:t> </a:t>
            </a:r>
            <a:r>
              <a:rPr sz="1100" b="1" spc="-130" dirty="0">
                <a:solidFill>
                  <a:srgbClr val="C12026"/>
                </a:solidFill>
                <a:latin typeface="Trebuchet MS"/>
                <a:cs typeface="Trebuchet MS"/>
              </a:rPr>
              <a:t>(7)</a:t>
            </a:r>
            <a:endParaRPr sz="1100">
              <a:latin typeface="Trebuchet MS"/>
              <a:cs typeface="Trebuchet MS"/>
            </a:endParaRPr>
          </a:p>
          <a:p>
            <a:pPr marL="214629" marR="5080" indent="-172085">
              <a:lnSpc>
                <a:spcPts val="1060"/>
              </a:lnSpc>
              <a:spcBef>
                <a:spcPts val="785"/>
              </a:spcBef>
              <a:buAutoNum type="arabicParenBoth"/>
              <a:tabLst>
                <a:tab pos="205740" algn="l"/>
              </a:tabLst>
            </a:pPr>
            <a:r>
              <a:rPr sz="1100" spc="-150" dirty="0">
                <a:solidFill>
                  <a:srgbClr val="C12026"/>
                </a:solidFill>
                <a:latin typeface="Trebuchet MS"/>
                <a:cs typeface="Trebuchet MS"/>
              </a:rPr>
              <a:t>Belgede </a:t>
            </a:r>
            <a:r>
              <a:rPr sz="1100" spc="-140" dirty="0">
                <a:solidFill>
                  <a:srgbClr val="C12026"/>
                </a:solidFill>
                <a:latin typeface="Trebuchet MS"/>
                <a:cs typeface="Trebuchet MS"/>
              </a:rPr>
              <a:t>yer alan eşyanın </a:t>
            </a:r>
            <a:r>
              <a:rPr sz="1100" spc="-150" dirty="0">
                <a:solidFill>
                  <a:srgbClr val="C12026"/>
                </a:solidFill>
                <a:latin typeface="Trebuchet MS"/>
                <a:cs typeface="Trebuchet MS"/>
              </a:rPr>
              <a:t>sadece </a:t>
            </a:r>
            <a:r>
              <a:rPr sz="1100" spc="-120" dirty="0">
                <a:solidFill>
                  <a:srgbClr val="C12026"/>
                </a:solidFill>
                <a:latin typeface="Trebuchet MS"/>
                <a:cs typeface="Trebuchet MS"/>
              </a:rPr>
              <a:t>bir </a:t>
            </a:r>
            <a:r>
              <a:rPr sz="1100" spc="-135" dirty="0">
                <a:solidFill>
                  <a:srgbClr val="C12026"/>
                </a:solidFill>
                <a:latin typeface="Trebuchet MS"/>
                <a:cs typeface="Trebuchet MS"/>
              </a:rPr>
              <a:t>kısmı </a:t>
            </a:r>
            <a:r>
              <a:rPr sz="1100" spc="-140" dirty="0">
                <a:solidFill>
                  <a:srgbClr val="C12026"/>
                </a:solidFill>
                <a:latin typeface="Trebuchet MS"/>
                <a:cs typeface="Trebuchet MS"/>
              </a:rPr>
              <a:t>söz </a:t>
            </a:r>
            <a:r>
              <a:rPr sz="1100" spc="-150" dirty="0">
                <a:solidFill>
                  <a:srgbClr val="C12026"/>
                </a:solidFill>
                <a:latin typeface="Trebuchet MS"/>
                <a:cs typeface="Trebuchet MS"/>
              </a:rPr>
              <a:t>konusu </a:t>
            </a:r>
            <a:r>
              <a:rPr sz="1100" spc="-114" dirty="0">
                <a:solidFill>
                  <a:srgbClr val="C12026"/>
                </a:solidFill>
                <a:latin typeface="Trebuchet MS"/>
                <a:cs typeface="Trebuchet MS"/>
              </a:rPr>
              <a:t>ise, </a:t>
            </a:r>
            <a:r>
              <a:rPr sz="1100" spc="-140" dirty="0">
                <a:solidFill>
                  <a:srgbClr val="C12026"/>
                </a:solidFill>
                <a:latin typeface="Trebuchet MS"/>
                <a:cs typeface="Trebuchet MS"/>
              </a:rPr>
              <a:t>bunlar açıkça </a:t>
            </a:r>
            <a:r>
              <a:rPr sz="1100" spc="-130" dirty="0">
                <a:solidFill>
                  <a:srgbClr val="C12026"/>
                </a:solidFill>
                <a:latin typeface="Trebuchet MS"/>
                <a:cs typeface="Trebuchet MS"/>
              </a:rPr>
              <a:t>gösterilmeli </a:t>
            </a:r>
            <a:r>
              <a:rPr sz="1100" spc="-150" dirty="0">
                <a:solidFill>
                  <a:srgbClr val="C12026"/>
                </a:solidFill>
                <a:latin typeface="Trebuchet MS"/>
                <a:cs typeface="Trebuchet MS"/>
              </a:rPr>
              <a:t>veya </a:t>
            </a:r>
            <a:r>
              <a:rPr sz="1100" spc="-135" dirty="0">
                <a:solidFill>
                  <a:srgbClr val="C12026"/>
                </a:solidFill>
                <a:latin typeface="Trebuchet MS"/>
                <a:cs typeface="Trebuchet MS"/>
              </a:rPr>
              <a:t>işaretlenmelidir.</a:t>
            </a:r>
            <a:r>
              <a:rPr sz="1100" spc="60" dirty="0">
                <a:solidFill>
                  <a:srgbClr val="C12026"/>
                </a:solidFill>
                <a:latin typeface="Trebuchet MS"/>
                <a:cs typeface="Trebuchet MS"/>
              </a:rPr>
              <a:t> </a:t>
            </a:r>
            <a:r>
              <a:rPr sz="1100" spc="-150" dirty="0">
                <a:solidFill>
                  <a:srgbClr val="C12026"/>
                </a:solidFill>
                <a:latin typeface="Trebuchet MS"/>
                <a:cs typeface="Trebuchet MS"/>
              </a:rPr>
              <a:t>Beyandaki </a:t>
            </a:r>
            <a:r>
              <a:rPr sz="1100" spc="-135" dirty="0">
                <a:solidFill>
                  <a:srgbClr val="C12026"/>
                </a:solidFill>
                <a:latin typeface="Trebuchet MS"/>
                <a:cs typeface="Trebuchet MS"/>
              </a:rPr>
              <a:t>gösterim </a:t>
            </a:r>
            <a:r>
              <a:rPr sz="1100" spc="-145" dirty="0">
                <a:solidFill>
                  <a:srgbClr val="C12026"/>
                </a:solidFill>
                <a:latin typeface="Trebuchet MS"/>
                <a:cs typeface="Trebuchet MS"/>
              </a:rPr>
              <a:t>şu  </a:t>
            </a:r>
            <a:r>
              <a:rPr sz="1100" spc="-135" dirty="0">
                <a:solidFill>
                  <a:srgbClr val="C12026"/>
                </a:solidFill>
                <a:latin typeface="Trebuchet MS"/>
                <a:cs typeface="Trebuchet MS"/>
              </a:rPr>
              <a:t>şekilde </a:t>
            </a:r>
            <a:r>
              <a:rPr sz="1100" spc="-130" dirty="0">
                <a:solidFill>
                  <a:srgbClr val="C12026"/>
                </a:solidFill>
                <a:latin typeface="Trebuchet MS"/>
                <a:cs typeface="Trebuchet MS"/>
              </a:rPr>
              <a:t>yapılmalıdır: </a:t>
            </a:r>
            <a:r>
              <a:rPr sz="1100" spc="-140" dirty="0">
                <a:solidFill>
                  <a:srgbClr val="C12026"/>
                </a:solidFill>
                <a:latin typeface="Trebuchet MS"/>
                <a:cs typeface="Trebuchet MS"/>
              </a:rPr>
              <a:t>"Belgede </a:t>
            </a:r>
            <a:r>
              <a:rPr sz="1100" spc="-130" dirty="0">
                <a:solidFill>
                  <a:srgbClr val="C12026"/>
                </a:solidFill>
                <a:latin typeface="Trebuchet MS"/>
                <a:cs typeface="Trebuchet MS"/>
              </a:rPr>
              <a:t>gösterilen </a:t>
            </a:r>
            <a:r>
              <a:rPr sz="1100" spc="-150" dirty="0">
                <a:solidFill>
                  <a:srgbClr val="C12026"/>
                </a:solidFill>
                <a:latin typeface="Trebuchet MS"/>
                <a:cs typeface="Trebuchet MS"/>
              </a:rPr>
              <a:t>veya </a:t>
            </a:r>
            <a:r>
              <a:rPr sz="1100" spc="-195" dirty="0">
                <a:solidFill>
                  <a:srgbClr val="C12026"/>
                </a:solidFill>
                <a:latin typeface="Trebuchet MS"/>
                <a:cs typeface="Trebuchet MS"/>
              </a:rPr>
              <a:t>……………. </a:t>
            </a:r>
            <a:r>
              <a:rPr sz="1100" spc="-105" dirty="0">
                <a:solidFill>
                  <a:srgbClr val="C12026"/>
                </a:solidFill>
                <a:latin typeface="Trebuchet MS"/>
                <a:cs typeface="Trebuchet MS"/>
              </a:rPr>
              <a:t>ile </a:t>
            </a:r>
            <a:r>
              <a:rPr sz="1100" spc="-130" dirty="0">
                <a:solidFill>
                  <a:srgbClr val="C12026"/>
                </a:solidFill>
                <a:latin typeface="Trebuchet MS"/>
                <a:cs typeface="Trebuchet MS"/>
              </a:rPr>
              <a:t>işaretlenen, </a:t>
            </a:r>
            <a:r>
              <a:rPr sz="1100" spc="-110" dirty="0">
                <a:solidFill>
                  <a:srgbClr val="C12026"/>
                </a:solidFill>
                <a:latin typeface="Trebuchet MS"/>
                <a:cs typeface="Trebuchet MS"/>
              </a:rPr>
              <a:t>......................................................(eşya</a:t>
            </a:r>
            <a:r>
              <a:rPr sz="1100" spc="-170" dirty="0">
                <a:solidFill>
                  <a:srgbClr val="C12026"/>
                </a:solidFill>
                <a:latin typeface="Trebuchet MS"/>
                <a:cs typeface="Trebuchet MS"/>
              </a:rPr>
              <a:t> </a:t>
            </a:r>
            <a:r>
              <a:rPr sz="1100" spc="-130" dirty="0">
                <a:solidFill>
                  <a:srgbClr val="C12026"/>
                </a:solidFill>
                <a:latin typeface="Trebuchet MS"/>
                <a:cs typeface="Trebuchet MS"/>
              </a:rPr>
              <a:t>tanımı),</a:t>
            </a:r>
            <a:endParaRPr sz="1100">
              <a:latin typeface="Trebuchet MS"/>
              <a:cs typeface="Trebuchet MS"/>
            </a:endParaRPr>
          </a:p>
          <a:p>
            <a:pPr marL="214629">
              <a:lnSpc>
                <a:spcPts val="1080"/>
              </a:lnSpc>
            </a:pPr>
            <a:r>
              <a:rPr sz="1100" spc="-120" dirty="0">
                <a:solidFill>
                  <a:srgbClr val="C12026"/>
                </a:solidFill>
                <a:latin typeface="Trebuchet MS"/>
                <a:cs typeface="Trebuchet MS"/>
              </a:rPr>
              <a:t>.......................Ülke’de</a:t>
            </a:r>
            <a:r>
              <a:rPr sz="1100" spc="-35" dirty="0">
                <a:solidFill>
                  <a:srgbClr val="C12026"/>
                </a:solidFill>
                <a:latin typeface="Trebuchet MS"/>
                <a:cs typeface="Trebuchet MS"/>
              </a:rPr>
              <a:t> </a:t>
            </a:r>
            <a:r>
              <a:rPr sz="1100" spc="-140" dirty="0">
                <a:solidFill>
                  <a:srgbClr val="C12026"/>
                </a:solidFill>
                <a:latin typeface="Trebuchet MS"/>
                <a:cs typeface="Trebuchet MS"/>
              </a:rPr>
              <a:t>menşelidir."</a:t>
            </a:r>
            <a:endParaRPr sz="1100">
              <a:latin typeface="Trebuchet MS"/>
              <a:cs typeface="Trebuchet MS"/>
            </a:endParaRPr>
          </a:p>
          <a:p>
            <a:pPr marL="171450" indent="-159385">
              <a:lnSpc>
                <a:spcPct val="100000"/>
              </a:lnSpc>
              <a:spcBef>
                <a:spcPts val="540"/>
              </a:spcBef>
              <a:buAutoNum type="arabicParenBoth" startAt="2"/>
              <a:tabLst>
                <a:tab pos="172085" algn="l"/>
              </a:tabLst>
            </a:pPr>
            <a:r>
              <a:rPr sz="1100" spc="-135" dirty="0">
                <a:solidFill>
                  <a:srgbClr val="C12026"/>
                </a:solidFill>
                <a:latin typeface="Trebuchet MS"/>
                <a:cs typeface="Trebuchet MS"/>
              </a:rPr>
              <a:t>Türkiye, </a:t>
            </a:r>
            <a:r>
              <a:rPr sz="1100" spc="-150" dirty="0">
                <a:solidFill>
                  <a:srgbClr val="C12026"/>
                </a:solidFill>
                <a:latin typeface="Trebuchet MS"/>
                <a:cs typeface="Trebuchet MS"/>
              </a:rPr>
              <a:t>Topluluk, veya </a:t>
            </a:r>
            <a:r>
              <a:rPr sz="1100" spc="-155" dirty="0">
                <a:solidFill>
                  <a:srgbClr val="C12026"/>
                </a:solidFill>
                <a:latin typeface="Trebuchet MS"/>
                <a:cs typeface="Trebuchet MS"/>
              </a:rPr>
              <a:t>69 uncu </a:t>
            </a:r>
            <a:r>
              <a:rPr sz="1100" spc="-160" dirty="0">
                <a:solidFill>
                  <a:srgbClr val="C12026"/>
                </a:solidFill>
                <a:latin typeface="Trebuchet MS"/>
                <a:cs typeface="Trebuchet MS"/>
              </a:rPr>
              <a:t>maddenin </a:t>
            </a:r>
            <a:r>
              <a:rPr sz="1100" spc="-150" dirty="0">
                <a:solidFill>
                  <a:srgbClr val="C12026"/>
                </a:solidFill>
                <a:latin typeface="Trebuchet MS"/>
                <a:cs typeface="Trebuchet MS"/>
              </a:rPr>
              <a:t>1 </a:t>
            </a:r>
            <a:r>
              <a:rPr sz="1100" spc="-114" dirty="0">
                <a:solidFill>
                  <a:srgbClr val="C12026"/>
                </a:solidFill>
                <a:latin typeface="Trebuchet MS"/>
                <a:cs typeface="Trebuchet MS"/>
              </a:rPr>
              <a:t>inci </a:t>
            </a:r>
            <a:r>
              <a:rPr sz="1100" spc="-130" dirty="0">
                <a:solidFill>
                  <a:srgbClr val="C12026"/>
                </a:solidFill>
                <a:latin typeface="Trebuchet MS"/>
                <a:cs typeface="Trebuchet MS"/>
              </a:rPr>
              <a:t>fıkrasında </a:t>
            </a:r>
            <a:r>
              <a:rPr sz="1100" spc="-120" dirty="0">
                <a:solidFill>
                  <a:srgbClr val="C12026"/>
                </a:solidFill>
                <a:latin typeface="Trebuchet MS"/>
                <a:cs typeface="Trebuchet MS"/>
              </a:rPr>
              <a:t>belirtilen</a:t>
            </a:r>
            <a:r>
              <a:rPr sz="1100" spc="-90" dirty="0">
                <a:solidFill>
                  <a:srgbClr val="C12026"/>
                </a:solidFill>
                <a:latin typeface="Trebuchet MS"/>
                <a:cs typeface="Trebuchet MS"/>
              </a:rPr>
              <a:t> </a:t>
            </a:r>
            <a:r>
              <a:rPr sz="1100" spc="-140" dirty="0">
                <a:solidFill>
                  <a:srgbClr val="C12026"/>
                </a:solidFill>
                <a:latin typeface="Trebuchet MS"/>
                <a:cs typeface="Trebuchet MS"/>
              </a:rPr>
              <a:t>ülkeler.</a:t>
            </a:r>
            <a:endParaRPr sz="1100">
              <a:latin typeface="Trebuchet MS"/>
              <a:cs typeface="Trebuchet MS"/>
            </a:endParaRPr>
          </a:p>
          <a:p>
            <a:pPr marL="172720" indent="-160655">
              <a:lnSpc>
                <a:spcPct val="100000"/>
              </a:lnSpc>
              <a:spcBef>
                <a:spcPts val="545"/>
              </a:spcBef>
              <a:buAutoNum type="arabicParenBoth" startAt="2"/>
              <a:tabLst>
                <a:tab pos="173355" algn="l"/>
              </a:tabLst>
            </a:pPr>
            <a:r>
              <a:rPr sz="1100" spc="-155" dirty="0">
                <a:solidFill>
                  <a:srgbClr val="C12026"/>
                </a:solidFill>
                <a:latin typeface="Trebuchet MS"/>
                <a:cs typeface="Trebuchet MS"/>
              </a:rPr>
              <a:t>69 uncu </a:t>
            </a:r>
            <a:r>
              <a:rPr sz="1100" spc="-160" dirty="0">
                <a:solidFill>
                  <a:srgbClr val="C12026"/>
                </a:solidFill>
                <a:latin typeface="Trebuchet MS"/>
                <a:cs typeface="Trebuchet MS"/>
              </a:rPr>
              <a:t>maddenin </a:t>
            </a:r>
            <a:r>
              <a:rPr sz="1100" spc="-150" dirty="0">
                <a:solidFill>
                  <a:srgbClr val="C12026"/>
                </a:solidFill>
                <a:latin typeface="Trebuchet MS"/>
                <a:cs typeface="Trebuchet MS"/>
              </a:rPr>
              <a:t>1 </a:t>
            </a:r>
            <a:r>
              <a:rPr sz="1100" spc="-114" dirty="0">
                <a:solidFill>
                  <a:srgbClr val="C12026"/>
                </a:solidFill>
                <a:latin typeface="Trebuchet MS"/>
                <a:cs typeface="Trebuchet MS"/>
              </a:rPr>
              <a:t>inci </a:t>
            </a:r>
            <a:r>
              <a:rPr sz="1100" spc="-130" dirty="0">
                <a:solidFill>
                  <a:srgbClr val="C12026"/>
                </a:solidFill>
                <a:latin typeface="Trebuchet MS"/>
                <a:cs typeface="Trebuchet MS"/>
              </a:rPr>
              <a:t>fıkrasında </a:t>
            </a:r>
            <a:r>
              <a:rPr sz="1100" spc="-120" dirty="0">
                <a:solidFill>
                  <a:srgbClr val="C12026"/>
                </a:solidFill>
                <a:latin typeface="Trebuchet MS"/>
                <a:cs typeface="Trebuchet MS"/>
              </a:rPr>
              <a:t>belirtilen </a:t>
            </a:r>
            <a:r>
              <a:rPr sz="1100" spc="-95" dirty="0">
                <a:solidFill>
                  <a:srgbClr val="C12026"/>
                </a:solidFill>
                <a:latin typeface="Trebuchet MS"/>
                <a:cs typeface="Trebuchet MS"/>
              </a:rPr>
              <a:t>ilgili </a:t>
            </a:r>
            <a:r>
              <a:rPr sz="1100" spc="-140" dirty="0">
                <a:solidFill>
                  <a:srgbClr val="C12026"/>
                </a:solidFill>
                <a:latin typeface="Trebuchet MS"/>
                <a:cs typeface="Trebuchet MS"/>
              </a:rPr>
              <a:t>ülke </a:t>
            </a:r>
            <a:r>
              <a:rPr sz="1100" spc="-150" dirty="0">
                <a:solidFill>
                  <a:srgbClr val="C12026"/>
                </a:solidFill>
                <a:latin typeface="Trebuchet MS"/>
                <a:cs typeface="Trebuchet MS"/>
              </a:rPr>
              <a:t>veya</a:t>
            </a:r>
            <a:r>
              <a:rPr sz="1100" spc="-140" dirty="0">
                <a:solidFill>
                  <a:srgbClr val="C12026"/>
                </a:solidFill>
                <a:latin typeface="Trebuchet MS"/>
                <a:cs typeface="Trebuchet MS"/>
              </a:rPr>
              <a:t> ülkeler.</a:t>
            </a:r>
            <a:endParaRPr sz="1100">
              <a:latin typeface="Trebuchet MS"/>
              <a:cs typeface="Trebuchet MS"/>
            </a:endParaRPr>
          </a:p>
          <a:p>
            <a:pPr marL="172720" indent="-160655">
              <a:lnSpc>
                <a:spcPct val="100000"/>
              </a:lnSpc>
              <a:spcBef>
                <a:spcPts val="520"/>
              </a:spcBef>
              <a:buAutoNum type="arabicParenBoth" startAt="2"/>
              <a:tabLst>
                <a:tab pos="173355" algn="l"/>
              </a:tabLst>
            </a:pPr>
            <a:r>
              <a:rPr sz="1100" spc="-155" dirty="0">
                <a:solidFill>
                  <a:srgbClr val="C12026"/>
                </a:solidFill>
                <a:latin typeface="Trebuchet MS"/>
                <a:cs typeface="Trebuchet MS"/>
              </a:rPr>
              <a:t>Kümülasyon uygulanmamışsa </a:t>
            </a:r>
            <a:r>
              <a:rPr sz="1100" spc="-135" dirty="0">
                <a:solidFill>
                  <a:srgbClr val="C12026"/>
                </a:solidFill>
                <a:latin typeface="Trebuchet MS"/>
                <a:cs typeface="Trebuchet MS"/>
              </a:rPr>
              <a:t>işaretlenecektir. </a:t>
            </a:r>
            <a:r>
              <a:rPr sz="1100" spc="-155" dirty="0">
                <a:solidFill>
                  <a:srgbClr val="C12026"/>
                </a:solidFill>
                <a:latin typeface="Trebuchet MS"/>
                <a:cs typeface="Trebuchet MS"/>
              </a:rPr>
              <a:t>Kümülasyon </a:t>
            </a:r>
            <a:r>
              <a:rPr sz="1100" spc="-145" dirty="0">
                <a:solidFill>
                  <a:srgbClr val="C12026"/>
                </a:solidFill>
                <a:latin typeface="Trebuchet MS"/>
                <a:cs typeface="Trebuchet MS"/>
              </a:rPr>
              <a:t>uygulanmışsa</a:t>
            </a:r>
            <a:r>
              <a:rPr sz="1100" spc="-90" dirty="0">
                <a:solidFill>
                  <a:srgbClr val="C12026"/>
                </a:solidFill>
                <a:latin typeface="Trebuchet MS"/>
                <a:cs typeface="Trebuchet MS"/>
              </a:rPr>
              <a:t> </a:t>
            </a:r>
            <a:r>
              <a:rPr sz="1100" spc="-145" dirty="0">
                <a:solidFill>
                  <a:srgbClr val="C12026"/>
                </a:solidFill>
                <a:latin typeface="Trebuchet MS"/>
                <a:cs typeface="Trebuchet MS"/>
              </a:rPr>
              <a:t>yazılmayacaktır.</a:t>
            </a:r>
            <a:endParaRPr sz="1100">
              <a:latin typeface="Trebuchet MS"/>
              <a:cs typeface="Trebuchet MS"/>
            </a:endParaRPr>
          </a:p>
          <a:p>
            <a:pPr marL="171450" indent="-159385">
              <a:lnSpc>
                <a:spcPct val="100000"/>
              </a:lnSpc>
              <a:spcBef>
                <a:spcPts val="545"/>
              </a:spcBef>
              <a:buAutoNum type="arabicParenBoth" startAt="2"/>
              <a:tabLst>
                <a:tab pos="172085" algn="l"/>
              </a:tabLst>
            </a:pPr>
            <a:r>
              <a:rPr sz="1100" spc="-155" dirty="0">
                <a:solidFill>
                  <a:srgbClr val="C12026"/>
                </a:solidFill>
                <a:latin typeface="Trebuchet MS"/>
                <a:cs typeface="Trebuchet MS"/>
              </a:rPr>
              <a:t>Tarih ve</a:t>
            </a:r>
            <a:r>
              <a:rPr sz="1100" spc="-180" dirty="0">
                <a:solidFill>
                  <a:srgbClr val="C12026"/>
                </a:solidFill>
                <a:latin typeface="Trebuchet MS"/>
                <a:cs typeface="Trebuchet MS"/>
              </a:rPr>
              <a:t> </a:t>
            </a:r>
            <a:r>
              <a:rPr sz="1100" spc="-140" dirty="0">
                <a:solidFill>
                  <a:srgbClr val="C12026"/>
                </a:solidFill>
                <a:latin typeface="Trebuchet MS"/>
                <a:cs typeface="Trebuchet MS"/>
              </a:rPr>
              <a:t>yer</a:t>
            </a:r>
            <a:endParaRPr sz="1100">
              <a:latin typeface="Trebuchet MS"/>
              <a:cs typeface="Trebuchet MS"/>
            </a:endParaRPr>
          </a:p>
          <a:p>
            <a:pPr marL="172720" indent="-160655">
              <a:lnSpc>
                <a:spcPct val="100000"/>
              </a:lnSpc>
              <a:spcBef>
                <a:spcPts val="545"/>
              </a:spcBef>
              <a:buAutoNum type="arabicParenBoth" startAt="2"/>
              <a:tabLst>
                <a:tab pos="173355" algn="l"/>
              </a:tabLst>
            </a:pPr>
            <a:r>
              <a:rPr sz="1100" spc="-155" dirty="0">
                <a:solidFill>
                  <a:srgbClr val="C12026"/>
                </a:solidFill>
                <a:latin typeface="Trebuchet MS"/>
                <a:cs typeface="Trebuchet MS"/>
              </a:rPr>
              <a:t>İmza </a:t>
            </a:r>
            <a:r>
              <a:rPr sz="1100" spc="-130" dirty="0">
                <a:solidFill>
                  <a:srgbClr val="C12026"/>
                </a:solidFill>
                <a:latin typeface="Trebuchet MS"/>
                <a:cs typeface="Trebuchet MS"/>
              </a:rPr>
              <a:t>sahibinin </a:t>
            </a:r>
            <a:r>
              <a:rPr sz="1100" spc="-135" dirty="0">
                <a:solidFill>
                  <a:srgbClr val="C12026"/>
                </a:solidFill>
                <a:latin typeface="Trebuchet MS"/>
                <a:cs typeface="Trebuchet MS"/>
              </a:rPr>
              <a:t>adı </a:t>
            </a:r>
            <a:r>
              <a:rPr sz="1100" spc="-155" dirty="0">
                <a:solidFill>
                  <a:srgbClr val="C12026"/>
                </a:solidFill>
                <a:latin typeface="Trebuchet MS"/>
                <a:cs typeface="Trebuchet MS"/>
              </a:rPr>
              <a:t>ve </a:t>
            </a:r>
            <a:r>
              <a:rPr sz="1100" spc="-140" dirty="0">
                <a:solidFill>
                  <a:srgbClr val="C12026"/>
                </a:solidFill>
                <a:latin typeface="Trebuchet MS"/>
                <a:cs typeface="Trebuchet MS"/>
              </a:rPr>
              <a:t>firmadaki pozisyonu.</a:t>
            </a:r>
            <a:endParaRPr sz="1100">
              <a:latin typeface="Trebuchet MS"/>
              <a:cs typeface="Trebuchet MS"/>
            </a:endParaRPr>
          </a:p>
          <a:p>
            <a:pPr marL="172720" indent="-160655">
              <a:lnSpc>
                <a:spcPct val="100000"/>
              </a:lnSpc>
              <a:spcBef>
                <a:spcPts val="520"/>
              </a:spcBef>
              <a:buAutoNum type="arabicParenBoth" startAt="2"/>
              <a:tabLst>
                <a:tab pos="173355" algn="l"/>
              </a:tabLst>
            </a:pPr>
            <a:r>
              <a:rPr sz="1100" spc="-155" dirty="0">
                <a:solidFill>
                  <a:srgbClr val="C12026"/>
                </a:solidFill>
                <a:latin typeface="Trebuchet MS"/>
                <a:cs typeface="Trebuchet MS"/>
              </a:rPr>
              <a:t>İmza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423701" y="2874231"/>
            <a:ext cx="189865" cy="100330"/>
          </a:xfrm>
          <a:custGeom>
            <a:avLst/>
            <a:gdLst/>
            <a:ahLst/>
            <a:cxnLst/>
            <a:rect l="l" t="t" r="r" b="b"/>
            <a:pathLst>
              <a:path w="189864" h="100330">
                <a:moveTo>
                  <a:pt x="0" y="100240"/>
                </a:moveTo>
                <a:lnTo>
                  <a:pt x="189578" y="100240"/>
                </a:lnTo>
                <a:lnTo>
                  <a:pt x="189578" y="0"/>
                </a:lnTo>
                <a:lnTo>
                  <a:pt x="0" y="0"/>
                </a:lnTo>
                <a:lnTo>
                  <a:pt x="0" y="100240"/>
                </a:lnTo>
                <a:close/>
              </a:path>
            </a:pathLst>
          </a:custGeom>
          <a:ln w="14224">
            <a:solidFill>
              <a:srgbClr val="C539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2423706" y="2874238"/>
            <a:ext cx="228600" cy="351155"/>
            <a:chOff x="2423706" y="2874238"/>
            <a:chExt cx="228600" cy="351155"/>
          </a:xfrm>
        </p:grpSpPr>
        <p:sp>
          <p:nvSpPr>
            <p:cNvPr id="11" name="object 11"/>
            <p:cNvSpPr/>
            <p:nvPr/>
          </p:nvSpPr>
          <p:spPr>
            <a:xfrm>
              <a:off x="2423706" y="2874238"/>
              <a:ext cx="189865" cy="100330"/>
            </a:xfrm>
            <a:custGeom>
              <a:avLst/>
              <a:gdLst/>
              <a:ahLst/>
              <a:cxnLst/>
              <a:rect l="l" t="t" r="r" b="b"/>
              <a:pathLst>
                <a:path w="189864" h="100330">
                  <a:moveTo>
                    <a:pt x="189572" y="0"/>
                  </a:moveTo>
                  <a:lnTo>
                    <a:pt x="0" y="0"/>
                  </a:lnTo>
                  <a:lnTo>
                    <a:pt x="0" y="100228"/>
                  </a:lnTo>
                  <a:lnTo>
                    <a:pt x="189572" y="100228"/>
                  </a:lnTo>
                  <a:lnTo>
                    <a:pt x="1895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455303" y="3117558"/>
              <a:ext cx="189865" cy="100330"/>
            </a:xfrm>
            <a:custGeom>
              <a:avLst/>
              <a:gdLst/>
              <a:ahLst/>
              <a:cxnLst/>
              <a:rect l="l" t="t" r="r" b="b"/>
              <a:pathLst>
                <a:path w="189864" h="100330">
                  <a:moveTo>
                    <a:pt x="189572" y="0"/>
                  </a:moveTo>
                  <a:lnTo>
                    <a:pt x="0" y="0"/>
                  </a:lnTo>
                  <a:lnTo>
                    <a:pt x="0" y="100228"/>
                  </a:lnTo>
                  <a:lnTo>
                    <a:pt x="189572" y="100228"/>
                  </a:lnTo>
                  <a:lnTo>
                    <a:pt x="1895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455297" y="3117543"/>
              <a:ext cx="189865" cy="100330"/>
            </a:xfrm>
            <a:custGeom>
              <a:avLst/>
              <a:gdLst/>
              <a:ahLst/>
              <a:cxnLst/>
              <a:rect l="l" t="t" r="r" b="b"/>
              <a:pathLst>
                <a:path w="189864" h="100330">
                  <a:moveTo>
                    <a:pt x="0" y="100240"/>
                  </a:moveTo>
                  <a:lnTo>
                    <a:pt x="189578" y="100240"/>
                  </a:lnTo>
                  <a:lnTo>
                    <a:pt x="189578" y="0"/>
                  </a:lnTo>
                  <a:lnTo>
                    <a:pt x="0" y="0"/>
                  </a:lnTo>
                  <a:lnTo>
                    <a:pt x="0" y="100240"/>
                  </a:lnTo>
                  <a:close/>
                </a:path>
              </a:pathLst>
            </a:custGeom>
            <a:ln w="14224">
              <a:solidFill>
                <a:srgbClr val="C5392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94075" y="1252054"/>
            <a:ext cx="470408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0" dirty="0"/>
              <a:t>DİĞER </a:t>
            </a:r>
            <a:r>
              <a:rPr spc="85" dirty="0"/>
              <a:t>RESMİ</a:t>
            </a:r>
            <a:r>
              <a:rPr spc="120" dirty="0"/>
              <a:t> </a:t>
            </a:r>
            <a:r>
              <a:rPr spc="15" dirty="0"/>
              <a:t>BELGELER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007832"/>
            <a:ext cx="4584700" cy="437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Kontrol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belgesi(tarım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ürünleri ihracında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kalite</a:t>
            </a:r>
            <a:r>
              <a:rPr sz="1500" spc="1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denetimi)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Uluslar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arası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orijin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bitki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sağlık</a:t>
            </a:r>
            <a:r>
              <a:rPr sz="1500" spc="229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sertifikası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Hayvan ihracına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yönelik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sağlık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sertifikası/Helal</a:t>
            </a:r>
            <a:r>
              <a:rPr sz="1500" spc="27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Belgesi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Gıda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güvenliği/sağlık</a:t>
            </a:r>
            <a:r>
              <a:rPr sz="1500" spc="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sertifikası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Borsa tescil</a:t>
            </a:r>
            <a:r>
              <a:rPr sz="1500" spc="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beyannamesi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İşlenmiş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tarım ürünleri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beyan</a:t>
            </a:r>
            <a:r>
              <a:rPr sz="1500" spc="1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formu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CİTES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Belgesi,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AQAP 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GMP</a:t>
            </a:r>
            <a:r>
              <a:rPr sz="1500" spc="1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Belgeleri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Tip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Onay</a:t>
            </a:r>
            <a:r>
              <a:rPr sz="1500" spc="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Belgesi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5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Spesifikasyon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Belgesi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Radyasyon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Belgesi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90" dirty="0">
                <a:solidFill>
                  <a:srgbClr val="58595B"/>
                </a:solidFill>
                <a:latin typeface="Arial"/>
                <a:cs typeface="Arial"/>
              </a:rPr>
              <a:t>TAREKS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Uygunluk</a:t>
            </a:r>
            <a:r>
              <a:rPr sz="1500" spc="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Değerlendirmesi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6713" y="1321968"/>
            <a:ext cx="3538854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GÜMRÜK</a:t>
            </a:r>
            <a:r>
              <a:rPr spc="35" dirty="0"/>
              <a:t> </a:t>
            </a:r>
            <a:r>
              <a:rPr spc="5" dirty="0"/>
              <a:t>TARİFESİ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5918669"/>
            <a:ext cx="811657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5080" indent="-180340">
              <a:lnSpc>
                <a:spcPct val="1167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vergileri,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yükümlülüğünün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başladığı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tarihte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yürürlükte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olan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tarifesine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göre 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hesaplanmaktadır.</a:t>
            </a:r>
            <a:endParaRPr sz="1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66822" y="2082177"/>
            <a:ext cx="2904490" cy="3623945"/>
          </a:xfrm>
          <a:prstGeom prst="rect">
            <a:avLst/>
          </a:prstGeom>
          <a:ln w="12700">
            <a:solidFill>
              <a:srgbClr val="F6B03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4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500" b="1" spc="20" dirty="0">
                <a:solidFill>
                  <a:srgbClr val="58595B"/>
                </a:solidFill>
                <a:latin typeface="Arial"/>
                <a:cs typeface="Arial"/>
              </a:rPr>
              <a:t>GÜMRÜK</a:t>
            </a:r>
            <a:endParaRPr sz="1500">
              <a:latin typeface="Arial"/>
              <a:cs typeface="Arial"/>
            </a:endParaRPr>
          </a:p>
          <a:p>
            <a:pPr marL="74295" marR="67310" algn="ctr">
              <a:lnSpc>
                <a:spcPct val="116700"/>
              </a:lnSpc>
              <a:spcBef>
                <a:spcPts val="850"/>
              </a:spcBef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Belli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malın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sınırını 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geçisinde ödenen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vergileri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dış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ticaret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önlemlerinin 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uyguladığı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birim</a:t>
            </a:r>
            <a:endParaRPr sz="15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21172" y="2082177"/>
            <a:ext cx="2904490" cy="3623945"/>
          </a:xfrm>
          <a:prstGeom prst="rect">
            <a:avLst/>
          </a:prstGeom>
          <a:ln w="12700">
            <a:solidFill>
              <a:srgbClr val="F6B03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4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TARİFE</a:t>
            </a:r>
            <a:endParaRPr sz="1500">
              <a:latin typeface="Arial"/>
              <a:cs typeface="Arial"/>
            </a:endParaRPr>
          </a:p>
          <a:p>
            <a:pPr marL="116205" marR="108585" indent="-635" algn="ctr">
              <a:lnSpc>
                <a:spcPct val="116700"/>
              </a:lnSpc>
              <a:spcBef>
                <a:spcPts val="850"/>
              </a:spcBef>
            </a:pP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Uluslararası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ticarete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konu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olan 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bütün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mallara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uygulanan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vergileri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belirleyen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listeler</a:t>
            </a:r>
            <a:endParaRPr sz="15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479736" y="2262892"/>
            <a:ext cx="1079798" cy="10797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534086" y="2262892"/>
            <a:ext cx="1079798" cy="10797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818777" y="4958956"/>
            <a:ext cx="5066665" cy="694055"/>
          </a:xfrm>
          <a:custGeom>
            <a:avLst/>
            <a:gdLst/>
            <a:ahLst/>
            <a:cxnLst/>
            <a:rect l="l" t="t" r="r" b="b"/>
            <a:pathLst>
              <a:path w="5066665" h="694054">
                <a:moveTo>
                  <a:pt x="4618482" y="0"/>
                </a:moveTo>
                <a:lnTo>
                  <a:pt x="4618482" y="197993"/>
                </a:lnTo>
                <a:lnTo>
                  <a:pt x="447624" y="197993"/>
                </a:lnTo>
                <a:lnTo>
                  <a:pt x="447624" y="0"/>
                </a:lnTo>
                <a:lnTo>
                  <a:pt x="0" y="346913"/>
                </a:lnTo>
                <a:lnTo>
                  <a:pt x="447624" y="693826"/>
                </a:lnTo>
                <a:lnTo>
                  <a:pt x="447624" y="545998"/>
                </a:lnTo>
                <a:lnTo>
                  <a:pt x="4618482" y="545998"/>
                </a:lnTo>
                <a:lnTo>
                  <a:pt x="4618482" y="693826"/>
                </a:lnTo>
                <a:lnTo>
                  <a:pt x="5066106" y="346913"/>
                </a:lnTo>
                <a:lnTo>
                  <a:pt x="4618482" y="0"/>
                </a:lnTo>
                <a:close/>
              </a:path>
            </a:pathLst>
          </a:custGeom>
          <a:solidFill>
            <a:srgbClr val="D2232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94154" y="1222159"/>
            <a:ext cx="670433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EŞYANIN </a:t>
            </a:r>
            <a:r>
              <a:rPr spc="50" dirty="0"/>
              <a:t>SINIFLANDIRILMASI</a:t>
            </a:r>
            <a:r>
              <a:rPr spc="204" dirty="0"/>
              <a:t> </a:t>
            </a:r>
            <a:r>
              <a:rPr spc="5" dirty="0"/>
              <a:t>(GTİP)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810791" y="1861058"/>
            <a:ext cx="6857365" cy="5015230"/>
            <a:chOff x="1810791" y="1861058"/>
            <a:chExt cx="6857365" cy="5015230"/>
          </a:xfrm>
        </p:grpSpPr>
        <p:sp>
          <p:nvSpPr>
            <p:cNvPr id="4" name="object 4"/>
            <p:cNvSpPr/>
            <p:nvPr/>
          </p:nvSpPr>
          <p:spPr>
            <a:xfrm>
              <a:off x="1810791" y="1861058"/>
              <a:ext cx="6857365" cy="5015230"/>
            </a:xfrm>
            <a:custGeom>
              <a:avLst/>
              <a:gdLst/>
              <a:ahLst/>
              <a:cxnLst/>
              <a:rect l="l" t="t" r="r" b="b"/>
              <a:pathLst>
                <a:path w="6857365" h="5015230">
                  <a:moveTo>
                    <a:pt x="6857072" y="0"/>
                  </a:moveTo>
                  <a:lnTo>
                    <a:pt x="0" y="0"/>
                  </a:lnTo>
                  <a:lnTo>
                    <a:pt x="0" y="5014937"/>
                  </a:lnTo>
                  <a:lnTo>
                    <a:pt x="6857072" y="5014937"/>
                  </a:lnTo>
                  <a:lnTo>
                    <a:pt x="68570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137147" y="1925205"/>
              <a:ext cx="1990229" cy="136387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825955" y="2315095"/>
              <a:ext cx="6841921" cy="389707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225675" y="2358301"/>
            <a:ext cx="929640" cy="3492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100" b="1" spc="5" dirty="0">
                <a:solidFill>
                  <a:srgbClr val="283B80"/>
                </a:solidFill>
                <a:latin typeface="Carlito"/>
                <a:cs typeface="Carlito"/>
              </a:rPr>
              <a:t>Gümrü</a:t>
            </a:r>
            <a:r>
              <a:rPr sz="2100" b="1" spc="10" dirty="0">
                <a:solidFill>
                  <a:srgbClr val="283B80"/>
                </a:solidFill>
                <a:latin typeface="Carlito"/>
                <a:cs typeface="Carlito"/>
              </a:rPr>
              <a:t>k</a:t>
            </a:r>
            <a:endParaRPr sz="2100">
              <a:latin typeface="Carlito"/>
              <a:cs typeface="Carli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69820" y="2358301"/>
            <a:ext cx="525145" cy="3492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100" b="1" spc="5" dirty="0">
                <a:solidFill>
                  <a:srgbClr val="283B80"/>
                </a:solidFill>
                <a:latin typeface="Carlito"/>
                <a:cs typeface="Carlito"/>
              </a:rPr>
              <a:t>Eşy</a:t>
            </a:r>
            <a:r>
              <a:rPr sz="2100" b="1" spc="10" dirty="0">
                <a:solidFill>
                  <a:srgbClr val="283B80"/>
                </a:solidFill>
                <a:latin typeface="Carlito"/>
                <a:cs typeface="Carlito"/>
              </a:rPr>
              <a:t>a</a:t>
            </a:r>
            <a:endParaRPr sz="2100">
              <a:latin typeface="Carlito"/>
              <a:cs typeface="Carlit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39795" y="3904686"/>
            <a:ext cx="761365" cy="3492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100" b="1" dirty="0">
                <a:solidFill>
                  <a:srgbClr val="283B80"/>
                </a:solidFill>
                <a:latin typeface="Carlito"/>
                <a:cs typeface="Carlito"/>
              </a:rPr>
              <a:t>G.T.İ.P</a:t>
            </a:r>
            <a:endParaRPr sz="2100">
              <a:latin typeface="Carlito"/>
              <a:cs typeface="Carlito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739795" y="5063128"/>
            <a:ext cx="609600" cy="3492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100" b="1" dirty="0">
                <a:solidFill>
                  <a:srgbClr val="283B80"/>
                </a:solidFill>
                <a:latin typeface="Carlito"/>
                <a:cs typeface="Carlito"/>
              </a:rPr>
              <a:t>Vergi</a:t>
            </a:r>
            <a:endParaRPr sz="2100">
              <a:latin typeface="Carlito"/>
              <a:cs typeface="Carlito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893989" y="2152524"/>
            <a:ext cx="5356225" cy="2898140"/>
            <a:chOff x="1893989" y="2152524"/>
            <a:chExt cx="5356225" cy="2898140"/>
          </a:xfrm>
        </p:grpSpPr>
        <p:sp>
          <p:nvSpPr>
            <p:cNvPr id="12" name="object 12"/>
            <p:cNvSpPr/>
            <p:nvPr/>
          </p:nvSpPr>
          <p:spPr>
            <a:xfrm>
              <a:off x="4545965" y="2455608"/>
              <a:ext cx="763905" cy="340360"/>
            </a:xfrm>
            <a:custGeom>
              <a:avLst/>
              <a:gdLst/>
              <a:ahLst/>
              <a:cxnLst/>
              <a:rect l="l" t="t" r="r" b="b"/>
              <a:pathLst>
                <a:path w="763904" h="340360">
                  <a:moveTo>
                    <a:pt x="23863" y="85026"/>
                  </a:moveTo>
                  <a:lnTo>
                    <a:pt x="0" y="85026"/>
                  </a:lnTo>
                  <a:lnTo>
                    <a:pt x="0" y="255092"/>
                  </a:lnTo>
                  <a:lnTo>
                    <a:pt x="23863" y="255092"/>
                  </a:lnTo>
                  <a:lnTo>
                    <a:pt x="23863" y="85026"/>
                  </a:lnTo>
                  <a:close/>
                </a:path>
                <a:path w="763904" h="340360">
                  <a:moveTo>
                    <a:pt x="95478" y="85026"/>
                  </a:moveTo>
                  <a:lnTo>
                    <a:pt x="47739" y="85026"/>
                  </a:lnTo>
                  <a:lnTo>
                    <a:pt x="47739" y="255092"/>
                  </a:lnTo>
                  <a:lnTo>
                    <a:pt x="95478" y="255092"/>
                  </a:lnTo>
                  <a:lnTo>
                    <a:pt x="95478" y="85026"/>
                  </a:lnTo>
                  <a:close/>
                </a:path>
                <a:path w="763904" h="340360">
                  <a:moveTo>
                    <a:pt x="763752" y="170065"/>
                  </a:moveTo>
                  <a:lnTo>
                    <a:pt x="572808" y="0"/>
                  </a:lnTo>
                  <a:lnTo>
                    <a:pt x="572808" y="85026"/>
                  </a:lnTo>
                  <a:lnTo>
                    <a:pt x="119329" y="85026"/>
                  </a:lnTo>
                  <a:lnTo>
                    <a:pt x="119329" y="255092"/>
                  </a:lnTo>
                  <a:lnTo>
                    <a:pt x="572808" y="255092"/>
                  </a:lnTo>
                  <a:lnTo>
                    <a:pt x="572808" y="340118"/>
                  </a:lnTo>
                  <a:lnTo>
                    <a:pt x="763752" y="170065"/>
                  </a:lnTo>
                  <a:close/>
                </a:path>
              </a:pathLst>
            </a:custGeom>
            <a:solidFill>
              <a:srgbClr val="5A9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665294" y="2455608"/>
              <a:ext cx="644525" cy="340360"/>
            </a:xfrm>
            <a:custGeom>
              <a:avLst/>
              <a:gdLst/>
              <a:ahLst/>
              <a:cxnLst/>
              <a:rect l="l" t="t" r="r" b="b"/>
              <a:pathLst>
                <a:path w="644525" h="340360">
                  <a:moveTo>
                    <a:pt x="453478" y="0"/>
                  </a:moveTo>
                  <a:lnTo>
                    <a:pt x="453478" y="85026"/>
                  </a:lnTo>
                  <a:lnTo>
                    <a:pt x="0" y="85026"/>
                  </a:lnTo>
                  <a:lnTo>
                    <a:pt x="0" y="255092"/>
                  </a:lnTo>
                  <a:lnTo>
                    <a:pt x="453478" y="255092"/>
                  </a:lnTo>
                  <a:lnTo>
                    <a:pt x="453478" y="340118"/>
                  </a:lnTo>
                  <a:lnTo>
                    <a:pt x="644423" y="170065"/>
                  </a:lnTo>
                  <a:lnTo>
                    <a:pt x="453478" y="0"/>
                  </a:lnTo>
                  <a:close/>
                </a:path>
              </a:pathLst>
            </a:custGeom>
            <a:ln w="26936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45964" y="2540634"/>
              <a:ext cx="95885" cy="170180"/>
            </a:xfrm>
            <a:custGeom>
              <a:avLst/>
              <a:gdLst/>
              <a:ahLst/>
              <a:cxnLst/>
              <a:rect l="l" t="t" r="r" b="b"/>
              <a:pathLst>
                <a:path w="95885" h="170180">
                  <a:moveTo>
                    <a:pt x="47739" y="170065"/>
                  </a:moveTo>
                  <a:lnTo>
                    <a:pt x="95478" y="170065"/>
                  </a:lnTo>
                  <a:lnTo>
                    <a:pt x="95478" y="0"/>
                  </a:lnTo>
                  <a:lnTo>
                    <a:pt x="47739" y="0"/>
                  </a:lnTo>
                  <a:lnTo>
                    <a:pt x="47739" y="170065"/>
                  </a:lnTo>
                  <a:close/>
                </a:path>
                <a:path w="95885" h="170180">
                  <a:moveTo>
                    <a:pt x="0" y="170065"/>
                  </a:moveTo>
                  <a:lnTo>
                    <a:pt x="23863" y="170065"/>
                  </a:lnTo>
                  <a:lnTo>
                    <a:pt x="23863" y="0"/>
                  </a:lnTo>
                  <a:lnTo>
                    <a:pt x="0" y="0"/>
                  </a:lnTo>
                  <a:lnTo>
                    <a:pt x="0" y="170065"/>
                  </a:lnTo>
                  <a:close/>
                </a:path>
              </a:pathLst>
            </a:custGeom>
            <a:ln w="26936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819087" y="3364852"/>
              <a:ext cx="342265" cy="517525"/>
            </a:xfrm>
            <a:custGeom>
              <a:avLst/>
              <a:gdLst/>
              <a:ahLst/>
              <a:cxnLst/>
              <a:rect l="l" t="t" r="r" b="b"/>
              <a:pathLst>
                <a:path w="342265" h="517525">
                  <a:moveTo>
                    <a:pt x="256349" y="0"/>
                  </a:moveTo>
                  <a:lnTo>
                    <a:pt x="85445" y="0"/>
                  </a:lnTo>
                  <a:lnTo>
                    <a:pt x="85445" y="16154"/>
                  </a:lnTo>
                  <a:lnTo>
                    <a:pt x="256349" y="16154"/>
                  </a:lnTo>
                  <a:lnTo>
                    <a:pt x="256349" y="0"/>
                  </a:lnTo>
                  <a:close/>
                </a:path>
                <a:path w="342265" h="517525">
                  <a:moveTo>
                    <a:pt x="341807" y="387692"/>
                  </a:moveTo>
                  <a:lnTo>
                    <a:pt x="256362" y="387692"/>
                  </a:lnTo>
                  <a:lnTo>
                    <a:pt x="256362" y="80772"/>
                  </a:lnTo>
                  <a:lnTo>
                    <a:pt x="85458" y="80772"/>
                  </a:lnTo>
                  <a:lnTo>
                    <a:pt x="85458" y="387692"/>
                  </a:lnTo>
                  <a:lnTo>
                    <a:pt x="0" y="387692"/>
                  </a:lnTo>
                  <a:lnTo>
                    <a:pt x="170903" y="516928"/>
                  </a:lnTo>
                  <a:lnTo>
                    <a:pt x="341807" y="387692"/>
                  </a:lnTo>
                  <a:close/>
                </a:path>
              </a:pathLst>
            </a:custGeom>
            <a:solidFill>
              <a:srgbClr val="5A9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819087" y="3445624"/>
              <a:ext cx="342265" cy="436245"/>
            </a:xfrm>
            <a:custGeom>
              <a:avLst/>
              <a:gdLst/>
              <a:ahLst/>
              <a:cxnLst/>
              <a:rect l="l" t="t" r="r" b="b"/>
              <a:pathLst>
                <a:path w="342265" h="436245">
                  <a:moveTo>
                    <a:pt x="341807" y="306920"/>
                  </a:moveTo>
                  <a:lnTo>
                    <a:pt x="256349" y="306920"/>
                  </a:lnTo>
                  <a:lnTo>
                    <a:pt x="256349" y="0"/>
                  </a:lnTo>
                  <a:lnTo>
                    <a:pt x="85458" y="0"/>
                  </a:lnTo>
                  <a:lnTo>
                    <a:pt x="85458" y="306920"/>
                  </a:lnTo>
                  <a:lnTo>
                    <a:pt x="0" y="306920"/>
                  </a:lnTo>
                  <a:lnTo>
                    <a:pt x="170903" y="436156"/>
                  </a:lnTo>
                  <a:lnTo>
                    <a:pt x="341807" y="306920"/>
                  </a:lnTo>
                  <a:close/>
                </a:path>
              </a:pathLst>
            </a:custGeom>
            <a:ln w="26936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904532" y="3364852"/>
              <a:ext cx="171450" cy="64769"/>
            </a:xfrm>
            <a:custGeom>
              <a:avLst/>
              <a:gdLst/>
              <a:ahLst/>
              <a:cxnLst/>
              <a:rect l="l" t="t" r="r" b="b"/>
              <a:pathLst>
                <a:path w="171450" h="64770">
                  <a:moveTo>
                    <a:pt x="170903" y="32308"/>
                  </a:moveTo>
                  <a:lnTo>
                    <a:pt x="0" y="32308"/>
                  </a:lnTo>
                  <a:lnTo>
                    <a:pt x="0" y="64617"/>
                  </a:lnTo>
                  <a:lnTo>
                    <a:pt x="170903" y="64617"/>
                  </a:lnTo>
                  <a:lnTo>
                    <a:pt x="170903" y="32308"/>
                  </a:lnTo>
                  <a:close/>
                </a:path>
                <a:path w="171450" h="64770">
                  <a:moveTo>
                    <a:pt x="170903" y="0"/>
                  </a:moveTo>
                  <a:lnTo>
                    <a:pt x="0" y="0"/>
                  </a:lnTo>
                  <a:lnTo>
                    <a:pt x="0" y="16154"/>
                  </a:lnTo>
                  <a:lnTo>
                    <a:pt x="170903" y="16154"/>
                  </a:lnTo>
                  <a:lnTo>
                    <a:pt x="170903" y="0"/>
                  </a:lnTo>
                  <a:close/>
                </a:path>
              </a:pathLst>
            </a:custGeom>
            <a:ln w="26936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894855" y="4501413"/>
              <a:ext cx="342265" cy="535940"/>
            </a:xfrm>
            <a:custGeom>
              <a:avLst/>
              <a:gdLst/>
              <a:ahLst/>
              <a:cxnLst/>
              <a:rect l="l" t="t" r="r" b="b"/>
              <a:pathLst>
                <a:path w="342265" h="535939">
                  <a:moveTo>
                    <a:pt x="256362" y="0"/>
                  </a:moveTo>
                  <a:lnTo>
                    <a:pt x="85458" y="0"/>
                  </a:lnTo>
                  <a:lnTo>
                    <a:pt x="85458" y="16738"/>
                  </a:lnTo>
                  <a:lnTo>
                    <a:pt x="256362" y="16738"/>
                  </a:lnTo>
                  <a:lnTo>
                    <a:pt x="256362" y="0"/>
                  </a:lnTo>
                  <a:close/>
                </a:path>
                <a:path w="342265" h="535939">
                  <a:moveTo>
                    <a:pt x="341807" y="401586"/>
                  </a:moveTo>
                  <a:lnTo>
                    <a:pt x="256362" y="401586"/>
                  </a:lnTo>
                  <a:lnTo>
                    <a:pt x="256362" y="83667"/>
                  </a:lnTo>
                  <a:lnTo>
                    <a:pt x="85445" y="83667"/>
                  </a:lnTo>
                  <a:lnTo>
                    <a:pt x="85445" y="401586"/>
                  </a:lnTo>
                  <a:lnTo>
                    <a:pt x="0" y="401586"/>
                  </a:lnTo>
                  <a:lnTo>
                    <a:pt x="170903" y="535444"/>
                  </a:lnTo>
                  <a:lnTo>
                    <a:pt x="341807" y="401586"/>
                  </a:lnTo>
                  <a:close/>
                </a:path>
              </a:pathLst>
            </a:custGeom>
            <a:solidFill>
              <a:srgbClr val="5A9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894855" y="4585080"/>
              <a:ext cx="342265" cy="452120"/>
            </a:xfrm>
            <a:custGeom>
              <a:avLst/>
              <a:gdLst/>
              <a:ahLst/>
              <a:cxnLst/>
              <a:rect l="l" t="t" r="r" b="b"/>
              <a:pathLst>
                <a:path w="342265" h="452120">
                  <a:moveTo>
                    <a:pt x="341807" y="317919"/>
                  </a:moveTo>
                  <a:lnTo>
                    <a:pt x="256349" y="317919"/>
                  </a:lnTo>
                  <a:lnTo>
                    <a:pt x="256349" y="0"/>
                  </a:lnTo>
                  <a:lnTo>
                    <a:pt x="85445" y="0"/>
                  </a:lnTo>
                  <a:lnTo>
                    <a:pt x="85445" y="317919"/>
                  </a:lnTo>
                  <a:lnTo>
                    <a:pt x="0" y="317919"/>
                  </a:lnTo>
                  <a:lnTo>
                    <a:pt x="170903" y="451777"/>
                  </a:lnTo>
                  <a:lnTo>
                    <a:pt x="341807" y="317919"/>
                  </a:lnTo>
                  <a:close/>
                </a:path>
              </a:pathLst>
            </a:custGeom>
            <a:ln w="26936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980313" y="4501413"/>
              <a:ext cx="171450" cy="67310"/>
            </a:xfrm>
            <a:custGeom>
              <a:avLst/>
              <a:gdLst/>
              <a:ahLst/>
              <a:cxnLst/>
              <a:rect l="l" t="t" r="r" b="b"/>
              <a:pathLst>
                <a:path w="171450" h="67310">
                  <a:moveTo>
                    <a:pt x="170903" y="33464"/>
                  </a:moveTo>
                  <a:lnTo>
                    <a:pt x="0" y="33464"/>
                  </a:lnTo>
                  <a:lnTo>
                    <a:pt x="0" y="66928"/>
                  </a:lnTo>
                  <a:lnTo>
                    <a:pt x="170903" y="66928"/>
                  </a:lnTo>
                  <a:lnTo>
                    <a:pt x="170903" y="33464"/>
                  </a:lnTo>
                  <a:close/>
                </a:path>
                <a:path w="171450" h="67310">
                  <a:moveTo>
                    <a:pt x="170903" y="0"/>
                  </a:moveTo>
                  <a:lnTo>
                    <a:pt x="0" y="0"/>
                  </a:lnTo>
                  <a:lnTo>
                    <a:pt x="0" y="16738"/>
                  </a:lnTo>
                  <a:lnTo>
                    <a:pt x="170903" y="16738"/>
                  </a:lnTo>
                  <a:lnTo>
                    <a:pt x="170903" y="0"/>
                  </a:lnTo>
                  <a:close/>
                </a:path>
              </a:pathLst>
            </a:custGeom>
            <a:ln w="26936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893989" y="2152524"/>
              <a:ext cx="1374749" cy="121797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/>
          <p:nvPr/>
        </p:nvSpPr>
        <p:spPr>
          <a:xfrm>
            <a:off x="5834062" y="5334891"/>
            <a:ext cx="2710281" cy="15154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6713" y="2119972"/>
            <a:ext cx="3538854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GÜMRÜK</a:t>
            </a:r>
            <a:r>
              <a:rPr spc="35" dirty="0"/>
              <a:t> </a:t>
            </a:r>
            <a:r>
              <a:rPr spc="5" dirty="0"/>
              <a:t>TARİFESİ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862136"/>
            <a:ext cx="9107170" cy="2643505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sz="2500" spc="5" dirty="0">
                <a:solidFill>
                  <a:srgbClr val="58595B"/>
                </a:solidFill>
                <a:latin typeface="Arial"/>
                <a:cs typeface="Arial"/>
              </a:rPr>
              <a:t>Gümrük</a:t>
            </a:r>
            <a:r>
              <a:rPr sz="2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2500" spc="-20" dirty="0">
                <a:solidFill>
                  <a:srgbClr val="58595B"/>
                </a:solidFill>
                <a:latin typeface="Arial"/>
                <a:cs typeface="Arial"/>
              </a:rPr>
              <a:t>Tarifesi;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Bakanlar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Kurulunca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kabul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edilen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Türk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80" dirty="0">
                <a:solidFill>
                  <a:srgbClr val="58595B"/>
                </a:solidFill>
                <a:latin typeface="Arial"/>
                <a:cs typeface="Arial"/>
              </a:rPr>
              <a:t>Tarife</a:t>
            </a:r>
            <a:r>
              <a:rPr sz="1500" spc="1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Cetvelini,</a:t>
            </a:r>
            <a:endParaRPr sz="150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285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Tamamen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kısmen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Türk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80" dirty="0">
                <a:solidFill>
                  <a:srgbClr val="58595B"/>
                </a:solidFill>
                <a:latin typeface="Arial"/>
                <a:cs typeface="Arial"/>
              </a:rPr>
              <a:t>Tarife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Cetveline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dayanan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cetvele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alt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açılımlar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ekleyen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eşya 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ticaretine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ilişkin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tarife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önlemlerinin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uygulanması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tespit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edilen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diğer</a:t>
            </a:r>
            <a:r>
              <a:rPr sz="1500" spc="2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cetvelleri,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500" spc="-15" dirty="0">
                <a:solidFill>
                  <a:srgbClr val="58595B"/>
                </a:solidFill>
                <a:latin typeface="Arial"/>
                <a:cs typeface="Arial"/>
              </a:rPr>
              <a:t>Türk </a:t>
            </a:r>
            <a:r>
              <a:rPr sz="2500" spc="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2500" spc="-15" dirty="0">
                <a:solidFill>
                  <a:srgbClr val="58595B"/>
                </a:solidFill>
                <a:latin typeface="Arial"/>
                <a:cs typeface="Arial"/>
              </a:rPr>
              <a:t>Tarifesinin kapsadığı </a:t>
            </a:r>
            <a:r>
              <a:rPr sz="2500" spc="-25" dirty="0">
                <a:solidFill>
                  <a:srgbClr val="58595B"/>
                </a:solidFill>
                <a:latin typeface="Arial"/>
                <a:cs typeface="Arial"/>
              </a:rPr>
              <a:t>eşyaya</a:t>
            </a:r>
            <a:r>
              <a:rPr sz="2500" spc="5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58595B"/>
                </a:solidFill>
                <a:latin typeface="Arial"/>
                <a:cs typeface="Arial"/>
              </a:rPr>
              <a:t>uygulanacak;</a:t>
            </a:r>
            <a:endParaRPr sz="2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690"/>
              </a:spcBef>
              <a:buChar char="•"/>
              <a:tabLst>
                <a:tab pos="193040" algn="l"/>
              </a:tabLst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vergi</a:t>
            </a:r>
            <a:r>
              <a:rPr sz="1500" spc="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oranlarını,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0"/>
              </a:spcBef>
              <a:buChar char="•"/>
              <a:tabLst>
                <a:tab pos="193040" algn="l"/>
              </a:tabLst>
            </a:pPr>
            <a:r>
              <a:rPr sz="1500" spc="-95" dirty="0">
                <a:solidFill>
                  <a:srgbClr val="58595B"/>
                </a:solidFill>
                <a:latin typeface="Arial"/>
                <a:cs typeface="Arial"/>
              </a:rPr>
              <a:t>Tarım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politikası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işlenmiş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tarım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ürünleriyle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ilgili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özel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düzenlemeler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çerçevesinde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alınan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ithalat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vergilerini,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0684" y="1927085"/>
            <a:ext cx="705104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GTİP </a:t>
            </a:r>
            <a:r>
              <a:rPr spc="75" dirty="0"/>
              <a:t>TESPİTİ </a:t>
            </a:r>
            <a:r>
              <a:rPr spc="90" dirty="0"/>
              <a:t>İÇİN </a:t>
            </a:r>
            <a:r>
              <a:rPr spc="35" dirty="0"/>
              <a:t>GEREKLİ</a:t>
            </a:r>
            <a:r>
              <a:rPr spc="175" dirty="0"/>
              <a:t> </a:t>
            </a:r>
            <a:r>
              <a:rPr spc="30" dirty="0"/>
              <a:t>BİLGİLER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608757"/>
            <a:ext cx="9105265" cy="3016885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68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Ticari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05" dirty="0">
                <a:solidFill>
                  <a:srgbClr val="58595B"/>
                </a:solidFill>
                <a:latin typeface="Arial"/>
                <a:cs typeface="Arial"/>
              </a:rPr>
              <a:t>Tanımı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Kullanım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amacı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spc="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yeri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Gördüğü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iş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(fonksiyonu</a:t>
            </a:r>
            <a:r>
              <a:rPr sz="1500" spc="6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40" dirty="0">
                <a:solidFill>
                  <a:srgbClr val="58595B"/>
                </a:solidFill>
                <a:latin typeface="Arial"/>
                <a:cs typeface="Arial"/>
              </a:rPr>
              <a:t>)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Mamül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madde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cinsi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spc="7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özellikleri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0"/>
              </a:spcBef>
              <a:buChar char="•"/>
              <a:tabLst>
                <a:tab pos="193040" algn="l"/>
              </a:tabLst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Tekstil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ürünleri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(yarı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mamül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mensucat)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karışım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madde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oranları,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mamül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olanlar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cins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,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nevi,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niteliği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  <a:tab pos="4331335" algn="l"/>
                <a:tab pos="696087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Kimyasal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maddeler 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bileşenleri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%</a:t>
            </a:r>
            <a:r>
              <a:rPr sz="1500" spc="26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ağırlık</a:t>
            </a:r>
            <a:r>
              <a:rPr sz="1500" spc="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oranı	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gösteren</a:t>
            </a:r>
            <a:r>
              <a:rPr sz="1500" spc="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içerik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belgeleri	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(MSDS,TDS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blg</a:t>
            </a:r>
            <a:r>
              <a:rPr sz="1500" spc="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40" dirty="0">
                <a:solidFill>
                  <a:srgbClr val="58595B"/>
                </a:solidFill>
                <a:latin typeface="Arial"/>
                <a:cs typeface="Arial"/>
              </a:rPr>
              <a:t>)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Numune,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katalog,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görsel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teknik</a:t>
            </a:r>
            <a:r>
              <a:rPr sz="1500" spc="1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özellikler</a:t>
            </a:r>
            <a:endParaRPr sz="150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280"/>
              </a:spcBef>
              <a:buChar char="•"/>
              <a:tabLst>
                <a:tab pos="193040" algn="l"/>
              </a:tabLst>
            </a:pP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Muhtelif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özelliklerde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makine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cihazların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üretilme amacı,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ne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ürettiği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işlediği 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,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çalışma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prensibi 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,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teknik 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yapısını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anlatan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katalog</a:t>
            </a:r>
            <a:r>
              <a:rPr sz="1500" spc="10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vb.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bilgileri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gereklidir.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51209" y="1613573"/>
            <a:ext cx="139001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85" dirty="0"/>
              <a:t>MENŞE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295233"/>
            <a:ext cx="9107170" cy="2108835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Menşe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ekonomik</a:t>
            </a:r>
            <a:r>
              <a:rPr sz="1500" spc="1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milliyetidir.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Türkiye’de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hasat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edilen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bitkisel</a:t>
            </a:r>
            <a:r>
              <a:rPr sz="1500" spc="10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ürünler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Türkiye’de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doğmuş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yetiştirilmiş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canlı</a:t>
            </a:r>
            <a:r>
              <a:rPr sz="1500" spc="1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hayvanlar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0"/>
              </a:spcBef>
              <a:buChar char="•"/>
              <a:tabLst>
                <a:tab pos="193040" algn="l"/>
              </a:tabLst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Türkiye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topraklarından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çıkartılan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mineral</a:t>
            </a:r>
            <a:r>
              <a:rPr sz="1500" spc="13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ürünler</a:t>
            </a:r>
            <a:endParaRPr sz="150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285"/>
              </a:spcBef>
              <a:buChar char="•"/>
              <a:tabLst>
                <a:tab pos="193040" algn="l"/>
                <a:tab pos="2557145" algn="l"/>
              </a:tabLst>
            </a:pP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Karasularımızda 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ya</a:t>
            </a:r>
            <a:r>
              <a:rPr sz="1500" spc="-9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da</a:t>
            </a:r>
            <a:r>
              <a:rPr sz="1500" spc="114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Türk	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bandırasını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taşıyan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araçlar tarafından uluslar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arası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sularda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deniz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altında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çıkarılan 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ürünler,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Yukarıda sayılan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eşyalaradan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elde edilen</a:t>
            </a:r>
            <a:r>
              <a:rPr sz="1500" spc="204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ürünler</a:t>
            </a:r>
            <a:endParaRPr sz="1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11305" y="5126990"/>
            <a:ext cx="283591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-50" dirty="0">
                <a:solidFill>
                  <a:srgbClr val="58595B"/>
                </a:solidFill>
                <a:latin typeface="Arial"/>
                <a:cs typeface="Arial"/>
              </a:rPr>
              <a:t>TÜRK</a:t>
            </a:r>
            <a:r>
              <a:rPr sz="2500" spc="-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2500" spc="-50" dirty="0">
                <a:solidFill>
                  <a:srgbClr val="58595B"/>
                </a:solidFill>
                <a:latin typeface="Arial"/>
                <a:cs typeface="Arial"/>
              </a:rPr>
              <a:t>MENŞELİDİR</a:t>
            </a:r>
            <a:endParaRPr sz="25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719451" y="4695050"/>
            <a:ext cx="1852930" cy="1235075"/>
            <a:chOff x="2719451" y="4695050"/>
            <a:chExt cx="1852930" cy="1235075"/>
          </a:xfrm>
        </p:grpSpPr>
        <p:sp>
          <p:nvSpPr>
            <p:cNvPr id="6" name="object 6"/>
            <p:cNvSpPr/>
            <p:nvPr/>
          </p:nvSpPr>
          <p:spPr>
            <a:xfrm>
              <a:off x="2719451" y="4695050"/>
              <a:ext cx="1852930" cy="1235075"/>
            </a:xfrm>
            <a:custGeom>
              <a:avLst/>
              <a:gdLst/>
              <a:ahLst/>
              <a:cxnLst/>
              <a:rect l="l" t="t" r="r" b="b"/>
              <a:pathLst>
                <a:path w="1852929" h="1235075">
                  <a:moveTo>
                    <a:pt x="1852320" y="0"/>
                  </a:moveTo>
                  <a:lnTo>
                    <a:pt x="0" y="0"/>
                  </a:lnTo>
                  <a:lnTo>
                    <a:pt x="0" y="1234884"/>
                  </a:lnTo>
                  <a:lnTo>
                    <a:pt x="1852320" y="1234884"/>
                  </a:lnTo>
                  <a:lnTo>
                    <a:pt x="1852320" y="0"/>
                  </a:lnTo>
                  <a:close/>
                </a:path>
              </a:pathLst>
            </a:custGeom>
            <a:solidFill>
              <a:srgbClr val="CE1F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654869" y="5191836"/>
              <a:ext cx="220103" cy="22956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86836" y="4989417"/>
              <a:ext cx="575310" cy="646430"/>
            </a:xfrm>
            <a:custGeom>
              <a:avLst/>
              <a:gdLst/>
              <a:ahLst/>
              <a:cxnLst/>
              <a:rect l="l" t="t" r="r" b="b"/>
              <a:pathLst>
                <a:path w="575310" h="646429">
                  <a:moveTo>
                    <a:pt x="325793" y="0"/>
                  </a:moveTo>
                  <a:lnTo>
                    <a:pt x="279494" y="1910"/>
                  </a:lnTo>
                  <a:lnTo>
                    <a:pt x="233141" y="10990"/>
                  </a:lnTo>
                  <a:lnTo>
                    <a:pt x="187607" y="27936"/>
                  </a:lnTo>
                  <a:lnTo>
                    <a:pt x="143763" y="53448"/>
                  </a:lnTo>
                  <a:lnTo>
                    <a:pt x="88581" y="101171"/>
                  </a:lnTo>
                  <a:lnTo>
                    <a:pt x="49695" y="151620"/>
                  </a:lnTo>
                  <a:lnTo>
                    <a:pt x="24256" y="201317"/>
                  </a:lnTo>
                  <a:lnTo>
                    <a:pt x="9415" y="246787"/>
                  </a:lnTo>
                  <a:lnTo>
                    <a:pt x="2325" y="284555"/>
                  </a:lnTo>
                  <a:lnTo>
                    <a:pt x="0" y="323081"/>
                  </a:lnTo>
                  <a:lnTo>
                    <a:pt x="191" y="334912"/>
                  </a:lnTo>
                  <a:lnTo>
                    <a:pt x="10139" y="399564"/>
                  </a:lnTo>
                  <a:lnTo>
                    <a:pt x="25286" y="445233"/>
                  </a:lnTo>
                  <a:lnTo>
                    <a:pt x="50809" y="495029"/>
                  </a:lnTo>
                  <a:lnTo>
                    <a:pt x="89403" y="545378"/>
                  </a:lnTo>
                  <a:lnTo>
                    <a:pt x="143763" y="592702"/>
                  </a:lnTo>
                  <a:lnTo>
                    <a:pt x="187549" y="618297"/>
                  </a:lnTo>
                  <a:lnTo>
                    <a:pt x="233048" y="635296"/>
                  </a:lnTo>
                  <a:lnTo>
                    <a:pt x="279384" y="644401"/>
                  </a:lnTo>
                  <a:lnTo>
                    <a:pt x="325680" y="646316"/>
                  </a:lnTo>
                  <a:lnTo>
                    <a:pt x="371062" y="641743"/>
                  </a:lnTo>
                  <a:lnTo>
                    <a:pt x="414653" y="631384"/>
                  </a:lnTo>
                  <a:lnTo>
                    <a:pt x="455576" y="615942"/>
                  </a:lnTo>
                  <a:lnTo>
                    <a:pt x="492957" y="596119"/>
                  </a:lnTo>
                  <a:lnTo>
                    <a:pt x="525918" y="572618"/>
                  </a:lnTo>
                  <a:lnTo>
                    <a:pt x="553585" y="546141"/>
                  </a:lnTo>
                  <a:lnTo>
                    <a:pt x="575081" y="517391"/>
                  </a:lnTo>
                  <a:lnTo>
                    <a:pt x="554473" y="531774"/>
                  </a:lnTo>
                  <a:lnTo>
                    <a:pt x="526551" y="549474"/>
                  </a:lnTo>
                  <a:lnTo>
                    <a:pt x="491931" y="566992"/>
                  </a:lnTo>
                  <a:lnTo>
                    <a:pt x="451229" y="580829"/>
                  </a:lnTo>
                  <a:lnTo>
                    <a:pt x="405061" y="587488"/>
                  </a:lnTo>
                  <a:lnTo>
                    <a:pt x="354044" y="583469"/>
                  </a:lnTo>
                  <a:lnTo>
                    <a:pt x="298794" y="565275"/>
                  </a:lnTo>
                  <a:lnTo>
                    <a:pt x="239928" y="529406"/>
                  </a:lnTo>
                  <a:lnTo>
                    <a:pt x="192147" y="480461"/>
                  </a:lnTo>
                  <a:lnTo>
                    <a:pt x="163899" y="428259"/>
                  </a:lnTo>
                  <a:lnTo>
                    <a:pt x="150061" y="379897"/>
                  </a:lnTo>
                  <a:lnTo>
                    <a:pt x="145135" y="323081"/>
                  </a:lnTo>
                  <a:lnTo>
                    <a:pt x="145513" y="302545"/>
                  </a:lnTo>
                  <a:lnTo>
                    <a:pt x="163899" y="216571"/>
                  </a:lnTo>
                  <a:lnTo>
                    <a:pt x="192147" y="164938"/>
                  </a:lnTo>
                  <a:lnTo>
                    <a:pt x="239928" y="116744"/>
                  </a:lnTo>
                  <a:lnTo>
                    <a:pt x="299086" y="81266"/>
                  </a:lnTo>
                  <a:lnTo>
                    <a:pt x="354473" y="63254"/>
                  </a:lnTo>
                  <a:lnTo>
                    <a:pt x="405508" y="59259"/>
                  </a:lnTo>
                  <a:lnTo>
                    <a:pt x="451610" y="65830"/>
                  </a:lnTo>
                  <a:lnTo>
                    <a:pt x="492199" y="79516"/>
                  </a:lnTo>
                  <a:lnTo>
                    <a:pt x="526694" y="96867"/>
                  </a:lnTo>
                  <a:lnTo>
                    <a:pt x="554515" y="114431"/>
                  </a:lnTo>
                  <a:lnTo>
                    <a:pt x="575081" y="128759"/>
                  </a:lnTo>
                  <a:lnTo>
                    <a:pt x="553591" y="100020"/>
                  </a:lnTo>
                  <a:lnTo>
                    <a:pt x="525939" y="73567"/>
                  </a:lnTo>
                  <a:lnTo>
                    <a:pt x="492998" y="50096"/>
                  </a:lnTo>
                  <a:lnTo>
                    <a:pt x="455640" y="30307"/>
                  </a:lnTo>
                  <a:lnTo>
                    <a:pt x="414738" y="14896"/>
                  </a:lnTo>
                  <a:lnTo>
                    <a:pt x="371165" y="4561"/>
                  </a:lnTo>
                  <a:lnTo>
                    <a:pt x="325793" y="0"/>
                  </a:lnTo>
                  <a:close/>
                </a:path>
              </a:pathLst>
            </a:custGeom>
            <a:solidFill>
              <a:srgbClr val="ECEC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05913" y="1969973"/>
            <a:ext cx="628078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85" dirty="0"/>
              <a:t>TESLİM </a:t>
            </a:r>
            <a:r>
              <a:rPr spc="50" dirty="0"/>
              <a:t>ŞEKLİNİN</a:t>
            </a:r>
            <a:r>
              <a:rPr spc="120" dirty="0"/>
              <a:t> </a:t>
            </a:r>
            <a:r>
              <a:rPr spc="55" dirty="0"/>
              <a:t>BELİRLENMESİ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3104718"/>
            <a:ext cx="9107170" cy="2324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5080" indent="-180340" algn="just">
              <a:lnSpc>
                <a:spcPct val="1167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Dış</a:t>
            </a:r>
            <a:r>
              <a:rPr sz="1500" spc="-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ticarette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 alıcı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satıcı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arasında</a:t>
            </a:r>
            <a:r>
              <a:rPr sz="1500" spc="-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üzerinde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anlaşmaya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varılması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gereken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en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önemli</a:t>
            </a:r>
            <a:r>
              <a:rPr sz="1500" spc="-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konulardan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birisi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de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malların 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nasıl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teslim edileceği,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başka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ifadeyle,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malların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teslimi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ilgili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ortaya çıkacak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yükümlülükleri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kimin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üstleneceğidir.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Teslim</a:t>
            </a:r>
            <a:r>
              <a:rPr sz="1500" spc="7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yükümlülüğü;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Satıcının,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malları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hangi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noktaya getirdiğinde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yasal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alıcıya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teslim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etmiş</a:t>
            </a:r>
            <a:r>
              <a:rPr sz="1500" spc="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sayılacağı,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Malların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taşınması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sırasında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doğacak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masrafların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alıcı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satıcı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arasında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nasıl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paylaşılacağı,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90" dirty="0">
                <a:solidFill>
                  <a:srgbClr val="58595B"/>
                </a:solidFill>
                <a:latin typeface="Arial"/>
                <a:cs typeface="Arial"/>
              </a:rPr>
              <a:t>Taşıma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sırasındaki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kayıp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hasar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rizikolarını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kimin</a:t>
            </a:r>
            <a:r>
              <a:rPr sz="1500" spc="33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üstleneceğidir.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2168" y="2329967"/>
            <a:ext cx="718820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EŞYANIN </a:t>
            </a:r>
            <a:r>
              <a:rPr spc="85" dirty="0"/>
              <a:t>MENŞEİ </a:t>
            </a:r>
            <a:r>
              <a:rPr spc="60" dirty="0"/>
              <a:t>NEDEN</a:t>
            </a:r>
            <a:r>
              <a:rPr spc="220" dirty="0"/>
              <a:t> </a:t>
            </a:r>
            <a:r>
              <a:rPr spc="55" dirty="0"/>
              <a:t>ÖNEMLİDİR?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3011640"/>
            <a:ext cx="5251450" cy="1985645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680"/>
              </a:spcBef>
              <a:buChar char="•"/>
              <a:tabLst>
                <a:tab pos="193040" algn="l"/>
              </a:tabLst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ithalatı esnasında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vergilerinin</a:t>
            </a:r>
            <a:r>
              <a:rPr sz="1500" spc="1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hesaplanması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Ticaret politikası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önlemlerinin</a:t>
            </a:r>
            <a:r>
              <a:rPr sz="1500" spc="6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uygulanması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5"/>
              </a:spcBef>
              <a:buChar char="•"/>
              <a:tabLst>
                <a:tab pos="193040" algn="l"/>
              </a:tabLst>
            </a:pP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Dış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ticarete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ilişkin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istatistik</a:t>
            </a:r>
            <a:r>
              <a:rPr sz="1500" spc="1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tutulması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80"/>
              </a:spcBef>
              <a:buChar char="•"/>
              <a:tabLst>
                <a:tab pos="193040" algn="l"/>
              </a:tabLst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«Menşe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işaretlemesi»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(origin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marking)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gereklilikleri</a:t>
            </a:r>
            <a:r>
              <a:rPr sz="1500" spc="2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kapsamında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5"/>
              </a:spcBef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önem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arz</a:t>
            </a:r>
            <a:r>
              <a:rPr sz="1500" spc="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etmektedir.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Menşe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Kuralları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iki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ana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başlık altında</a:t>
            </a:r>
            <a:r>
              <a:rPr sz="1500" spc="229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incelenmektedir.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12070" y="1482801"/>
            <a:ext cx="366839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85" dirty="0"/>
              <a:t>MENŞE</a:t>
            </a:r>
            <a:r>
              <a:rPr spc="35" dirty="0"/>
              <a:t> </a:t>
            </a:r>
            <a:r>
              <a:rPr spc="10" dirty="0"/>
              <a:t>KURALLARI</a:t>
            </a:r>
          </a:p>
        </p:txBody>
      </p:sp>
      <p:sp>
        <p:nvSpPr>
          <p:cNvPr id="3" name="object 3"/>
          <p:cNvSpPr/>
          <p:nvPr/>
        </p:nvSpPr>
        <p:spPr>
          <a:xfrm>
            <a:off x="1042363" y="3485997"/>
            <a:ext cx="4137660" cy="3363595"/>
          </a:xfrm>
          <a:custGeom>
            <a:avLst/>
            <a:gdLst/>
            <a:ahLst/>
            <a:cxnLst/>
            <a:rect l="l" t="t" r="r" b="b"/>
            <a:pathLst>
              <a:path w="4137660" h="3363595">
                <a:moveTo>
                  <a:pt x="0" y="0"/>
                </a:moveTo>
                <a:lnTo>
                  <a:pt x="4137037" y="0"/>
                </a:lnTo>
                <a:lnTo>
                  <a:pt x="4137037" y="3363023"/>
                </a:lnTo>
                <a:lnTo>
                  <a:pt x="0" y="3363023"/>
                </a:lnTo>
                <a:lnTo>
                  <a:pt x="0" y="0"/>
                </a:lnTo>
                <a:close/>
              </a:path>
            </a:pathLst>
          </a:custGeom>
          <a:ln w="25933">
            <a:solidFill>
              <a:srgbClr val="C969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23011" y="4283574"/>
            <a:ext cx="3070860" cy="1013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75895" indent="-163830">
              <a:lnSpc>
                <a:spcPct val="100000"/>
              </a:lnSpc>
              <a:spcBef>
                <a:spcPts val="130"/>
              </a:spcBef>
              <a:buSzPct val="93750"/>
              <a:buFont typeface="Wingdings"/>
              <a:buChar char=""/>
              <a:tabLst>
                <a:tab pos="176530" algn="l"/>
              </a:tabLst>
            </a:pPr>
            <a:r>
              <a:rPr sz="1600" b="1" spc="10" dirty="0">
                <a:solidFill>
                  <a:srgbClr val="1C2E5B"/>
                </a:solidFill>
                <a:latin typeface="Carlito"/>
                <a:cs typeface="Carlito"/>
              </a:rPr>
              <a:t>Miktar</a:t>
            </a:r>
            <a:r>
              <a:rPr sz="1600" b="1" dirty="0">
                <a:solidFill>
                  <a:srgbClr val="1C2E5B"/>
                </a:solidFill>
                <a:latin typeface="Carlito"/>
                <a:cs typeface="Carlito"/>
              </a:rPr>
              <a:t> </a:t>
            </a:r>
            <a:r>
              <a:rPr sz="1600" b="1" spc="10" dirty="0">
                <a:solidFill>
                  <a:srgbClr val="1C2E5B"/>
                </a:solidFill>
                <a:latin typeface="Carlito"/>
                <a:cs typeface="Carlito"/>
              </a:rPr>
              <a:t>Kısıtlaması</a:t>
            </a:r>
            <a:endParaRPr sz="1600">
              <a:latin typeface="Carlito"/>
              <a:cs typeface="Carlito"/>
            </a:endParaRPr>
          </a:p>
          <a:p>
            <a:pPr marL="175895" indent="-163830">
              <a:lnSpc>
                <a:spcPct val="100000"/>
              </a:lnSpc>
              <a:spcBef>
                <a:spcPts val="20"/>
              </a:spcBef>
              <a:buSzPct val="93750"/>
              <a:buFont typeface="Wingdings"/>
              <a:buChar char=""/>
              <a:tabLst>
                <a:tab pos="176530" algn="l"/>
              </a:tabLst>
            </a:pPr>
            <a:r>
              <a:rPr sz="1600" b="1" spc="10" dirty="0">
                <a:solidFill>
                  <a:srgbClr val="1C2E5B"/>
                </a:solidFill>
                <a:latin typeface="Carlito"/>
                <a:cs typeface="Carlito"/>
              </a:rPr>
              <a:t>Gözetim ve </a:t>
            </a:r>
            <a:r>
              <a:rPr sz="1600" b="1" spc="15" dirty="0">
                <a:solidFill>
                  <a:srgbClr val="1C2E5B"/>
                </a:solidFill>
                <a:latin typeface="Carlito"/>
                <a:cs typeface="Carlito"/>
              </a:rPr>
              <a:t>korunma</a:t>
            </a:r>
            <a:r>
              <a:rPr sz="1600" b="1" spc="-15" dirty="0">
                <a:solidFill>
                  <a:srgbClr val="1C2E5B"/>
                </a:solidFill>
                <a:latin typeface="Carlito"/>
                <a:cs typeface="Carlito"/>
              </a:rPr>
              <a:t> </a:t>
            </a:r>
            <a:r>
              <a:rPr sz="1600" b="1" spc="10" dirty="0">
                <a:solidFill>
                  <a:srgbClr val="1C2E5B"/>
                </a:solidFill>
                <a:latin typeface="Carlito"/>
                <a:cs typeface="Carlito"/>
              </a:rPr>
              <a:t>önlemleri</a:t>
            </a:r>
            <a:endParaRPr sz="1600">
              <a:latin typeface="Carlito"/>
              <a:cs typeface="Carlito"/>
            </a:endParaRPr>
          </a:p>
          <a:p>
            <a:pPr marL="175895" indent="-163830">
              <a:lnSpc>
                <a:spcPct val="100000"/>
              </a:lnSpc>
              <a:spcBef>
                <a:spcPts val="20"/>
              </a:spcBef>
              <a:buSzPct val="93750"/>
              <a:buFont typeface="Wingdings"/>
              <a:buChar char=""/>
              <a:tabLst>
                <a:tab pos="176530" algn="l"/>
              </a:tabLst>
            </a:pPr>
            <a:r>
              <a:rPr sz="1600" b="1" spc="10" dirty="0">
                <a:solidFill>
                  <a:srgbClr val="1C2E5B"/>
                </a:solidFill>
                <a:latin typeface="Carlito"/>
                <a:cs typeface="Carlito"/>
              </a:rPr>
              <a:t>Anti –damping, anti-</a:t>
            </a:r>
            <a:r>
              <a:rPr sz="1600" b="1" spc="-65" dirty="0">
                <a:solidFill>
                  <a:srgbClr val="1C2E5B"/>
                </a:solidFill>
                <a:latin typeface="Carlito"/>
                <a:cs typeface="Carlito"/>
              </a:rPr>
              <a:t> </a:t>
            </a:r>
            <a:r>
              <a:rPr sz="1600" b="1" spc="15" dirty="0">
                <a:solidFill>
                  <a:srgbClr val="1C2E5B"/>
                </a:solidFill>
                <a:latin typeface="Carlito"/>
                <a:cs typeface="Carlito"/>
              </a:rPr>
              <a:t>sübvansiyon</a:t>
            </a:r>
            <a:endParaRPr sz="1600">
              <a:latin typeface="Carlito"/>
              <a:cs typeface="Carlito"/>
            </a:endParaRPr>
          </a:p>
          <a:p>
            <a:pPr marL="175895" indent="-163830">
              <a:lnSpc>
                <a:spcPct val="100000"/>
              </a:lnSpc>
              <a:spcBef>
                <a:spcPts val="20"/>
              </a:spcBef>
              <a:buSzPct val="93750"/>
              <a:buFont typeface="Wingdings"/>
              <a:buChar char=""/>
              <a:tabLst>
                <a:tab pos="176530" algn="l"/>
              </a:tabLst>
            </a:pPr>
            <a:r>
              <a:rPr sz="1600" b="1" spc="5" dirty="0">
                <a:solidFill>
                  <a:srgbClr val="1C2E5B"/>
                </a:solidFill>
                <a:latin typeface="Carlito"/>
                <a:cs typeface="Carlito"/>
              </a:rPr>
              <a:t>Tarife </a:t>
            </a:r>
            <a:r>
              <a:rPr sz="1600" b="1" spc="10" dirty="0">
                <a:solidFill>
                  <a:srgbClr val="1C2E5B"/>
                </a:solidFill>
                <a:latin typeface="Carlito"/>
                <a:cs typeface="Carlito"/>
              </a:rPr>
              <a:t>Dışı</a:t>
            </a:r>
            <a:r>
              <a:rPr sz="1600" b="1" dirty="0">
                <a:solidFill>
                  <a:srgbClr val="1C2E5B"/>
                </a:solidFill>
                <a:latin typeface="Carlito"/>
                <a:cs typeface="Carlito"/>
              </a:rPr>
              <a:t> </a:t>
            </a:r>
            <a:r>
              <a:rPr sz="1600" b="1" spc="5" dirty="0">
                <a:solidFill>
                  <a:srgbClr val="1C2E5B"/>
                </a:solidFill>
                <a:latin typeface="Carlito"/>
                <a:cs typeface="Carlito"/>
              </a:rPr>
              <a:t>Engeller</a:t>
            </a:r>
            <a:endParaRPr sz="160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8889" y="2208326"/>
            <a:ext cx="2995587" cy="8316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283891" y="2338365"/>
            <a:ext cx="1477645" cy="5207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453390" marR="5080" indent="-441325">
              <a:lnSpc>
                <a:spcPct val="101000"/>
              </a:lnSpc>
              <a:spcBef>
                <a:spcPts val="115"/>
              </a:spcBef>
            </a:pPr>
            <a:r>
              <a:rPr sz="1600" b="1" spc="5" dirty="0">
                <a:solidFill>
                  <a:srgbClr val="FFFFFF"/>
                </a:solidFill>
                <a:latin typeface="Carlito"/>
                <a:cs typeface="Carlito"/>
              </a:rPr>
              <a:t>Tercihli </a:t>
            </a:r>
            <a:r>
              <a:rPr sz="1600" b="1" spc="10" dirty="0">
                <a:solidFill>
                  <a:srgbClr val="FFFFFF"/>
                </a:solidFill>
                <a:latin typeface="Carlito"/>
                <a:cs typeface="Carlito"/>
              </a:rPr>
              <a:t>Olmayan  Menşe</a:t>
            </a:r>
            <a:endParaRPr sz="1600">
              <a:latin typeface="Carlito"/>
              <a:cs typeface="Carlito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26418" y="3485997"/>
            <a:ext cx="4316730" cy="3363595"/>
          </a:xfrm>
          <a:custGeom>
            <a:avLst/>
            <a:gdLst/>
            <a:ahLst/>
            <a:cxnLst/>
            <a:rect l="l" t="t" r="r" b="b"/>
            <a:pathLst>
              <a:path w="4316730" h="3363595">
                <a:moveTo>
                  <a:pt x="0" y="0"/>
                </a:moveTo>
                <a:lnTo>
                  <a:pt x="4316603" y="0"/>
                </a:lnTo>
                <a:lnTo>
                  <a:pt x="4316603" y="3363023"/>
                </a:lnTo>
                <a:lnTo>
                  <a:pt x="0" y="3363023"/>
                </a:lnTo>
                <a:lnTo>
                  <a:pt x="0" y="0"/>
                </a:lnTo>
                <a:close/>
              </a:path>
            </a:pathLst>
          </a:custGeom>
          <a:ln w="25933">
            <a:solidFill>
              <a:srgbClr val="5A92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407062" y="4159101"/>
            <a:ext cx="3594100" cy="7670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115"/>
              </a:spcBef>
            </a:pPr>
            <a:r>
              <a:rPr sz="1600" b="1" spc="10" dirty="0">
                <a:solidFill>
                  <a:srgbClr val="1C2E5B"/>
                </a:solidFill>
                <a:latin typeface="Carlito"/>
                <a:cs typeface="Carlito"/>
              </a:rPr>
              <a:t>Bazı ülke veya ülke </a:t>
            </a:r>
            <a:r>
              <a:rPr sz="1600" b="1" spc="5" dirty="0">
                <a:solidFill>
                  <a:srgbClr val="1C2E5B"/>
                </a:solidFill>
                <a:latin typeface="Carlito"/>
                <a:cs typeface="Carlito"/>
              </a:rPr>
              <a:t>gruplarına </a:t>
            </a:r>
            <a:r>
              <a:rPr sz="1600" b="1" spc="15" dirty="0">
                <a:solidFill>
                  <a:srgbClr val="1C2E5B"/>
                </a:solidFill>
                <a:latin typeface="Carlito"/>
                <a:cs typeface="Carlito"/>
              </a:rPr>
              <a:t>tanınan </a:t>
            </a:r>
            <a:r>
              <a:rPr sz="1600" b="1" spc="10" dirty="0">
                <a:solidFill>
                  <a:srgbClr val="1C2E5B"/>
                </a:solidFill>
                <a:latin typeface="Carlito"/>
                <a:cs typeface="Carlito"/>
              </a:rPr>
              <a:t>ve  özel anlaşmalarla belirlenen </a:t>
            </a:r>
            <a:r>
              <a:rPr sz="1600" b="1" u="heavy" spc="10" dirty="0">
                <a:solidFill>
                  <a:srgbClr val="1C2E5B"/>
                </a:solidFill>
                <a:uFill>
                  <a:solidFill>
                    <a:srgbClr val="1F3D70"/>
                  </a:solidFill>
                </a:uFill>
                <a:latin typeface="Carlito"/>
                <a:cs typeface="Carlito"/>
              </a:rPr>
              <a:t>tavizlerin </a:t>
            </a:r>
            <a:r>
              <a:rPr sz="1600" b="1" spc="10" dirty="0">
                <a:solidFill>
                  <a:srgbClr val="1C2E5B"/>
                </a:solidFill>
                <a:latin typeface="Carlito"/>
                <a:cs typeface="Carlito"/>
              </a:rPr>
              <a:t> </a:t>
            </a:r>
            <a:r>
              <a:rPr sz="1600" b="1" spc="15" dirty="0">
                <a:solidFill>
                  <a:srgbClr val="1C2E5B"/>
                </a:solidFill>
                <a:latin typeface="Carlito"/>
                <a:cs typeface="Carlito"/>
              </a:rPr>
              <a:t>uygulanmasına </a:t>
            </a:r>
            <a:r>
              <a:rPr sz="1600" b="1" spc="10" dirty="0">
                <a:solidFill>
                  <a:srgbClr val="1C2E5B"/>
                </a:solidFill>
                <a:latin typeface="Carlito"/>
                <a:cs typeface="Carlito"/>
              </a:rPr>
              <a:t>ilişkin</a:t>
            </a:r>
            <a:r>
              <a:rPr sz="1600" b="1" spc="-10" dirty="0">
                <a:solidFill>
                  <a:srgbClr val="1C2E5B"/>
                </a:solidFill>
                <a:latin typeface="Carlito"/>
                <a:cs typeface="Carlito"/>
              </a:rPr>
              <a:t> </a:t>
            </a:r>
            <a:r>
              <a:rPr sz="1600" b="1" spc="10" dirty="0">
                <a:solidFill>
                  <a:srgbClr val="1C2E5B"/>
                </a:solidFill>
                <a:latin typeface="Carlito"/>
                <a:cs typeface="Carlito"/>
              </a:rPr>
              <a:t>kurallar</a:t>
            </a:r>
            <a:endParaRPr sz="1600">
              <a:latin typeface="Carlito"/>
              <a:cs typeface="Carlito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861037" y="2136187"/>
            <a:ext cx="3080448" cy="8316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760070" y="2389902"/>
            <a:ext cx="1288415" cy="2743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b="1" spc="5" dirty="0">
                <a:solidFill>
                  <a:srgbClr val="FFFFFF"/>
                </a:solidFill>
                <a:latin typeface="Carlito"/>
                <a:cs typeface="Carlito"/>
              </a:rPr>
              <a:t>Tercihli</a:t>
            </a:r>
            <a:r>
              <a:rPr sz="1600" b="1" spc="-3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b="1" spc="15" dirty="0">
                <a:solidFill>
                  <a:srgbClr val="FFFFFF"/>
                </a:solidFill>
                <a:latin typeface="Carlito"/>
                <a:cs typeface="Carlito"/>
              </a:rPr>
              <a:t>Menşe</a:t>
            </a:r>
            <a:endParaRPr sz="1600">
              <a:latin typeface="Carlito"/>
              <a:cs typeface="Carlit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05940" y="5589498"/>
            <a:ext cx="3406140" cy="671830"/>
          </a:xfrm>
          <a:prstGeom prst="rect">
            <a:avLst/>
          </a:prstGeom>
          <a:ln w="25933">
            <a:solidFill>
              <a:srgbClr val="50BACE"/>
            </a:solidFill>
          </a:ln>
        </p:spPr>
        <p:txBody>
          <a:bodyPr vert="horz" wrap="square" lIns="0" tIns="212725" rIns="0" bIns="0" rtlCol="0">
            <a:spAutoFit/>
          </a:bodyPr>
          <a:lstStyle/>
          <a:p>
            <a:pPr marL="628650">
              <a:lnSpc>
                <a:spcPct val="100000"/>
              </a:lnSpc>
              <a:spcBef>
                <a:spcPts val="1675"/>
              </a:spcBef>
            </a:pPr>
            <a:r>
              <a:rPr sz="1600" b="1" spc="15" dirty="0">
                <a:solidFill>
                  <a:srgbClr val="C12026"/>
                </a:solidFill>
                <a:latin typeface="Carlito"/>
                <a:cs typeface="Carlito"/>
              </a:rPr>
              <a:t>MENŞE</a:t>
            </a:r>
            <a:r>
              <a:rPr sz="1600" b="1" dirty="0">
                <a:solidFill>
                  <a:srgbClr val="C12026"/>
                </a:solidFill>
                <a:latin typeface="Carlito"/>
                <a:cs typeface="Carlito"/>
              </a:rPr>
              <a:t> </a:t>
            </a:r>
            <a:r>
              <a:rPr sz="1600" b="1" spc="15" dirty="0">
                <a:solidFill>
                  <a:srgbClr val="C12026"/>
                </a:solidFill>
                <a:latin typeface="Carlito"/>
                <a:cs typeface="Carlito"/>
              </a:rPr>
              <a:t>ŞEHADETNAMESİ</a:t>
            </a:r>
            <a:endParaRPr sz="1600">
              <a:latin typeface="Carlito"/>
              <a:cs typeface="Carlito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496140" y="5140274"/>
            <a:ext cx="3853179" cy="654050"/>
            <a:chOff x="5496140" y="5140274"/>
            <a:chExt cx="3853179" cy="654050"/>
          </a:xfrm>
        </p:grpSpPr>
        <p:sp>
          <p:nvSpPr>
            <p:cNvPr id="13" name="object 13"/>
            <p:cNvSpPr/>
            <p:nvPr/>
          </p:nvSpPr>
          <p:spPr>
            <a:xfrm>
              <a:off x="5496140" y="5140274"/>
              <a:ext cx="3852684" cy="64494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162306" y="5714326"/>
              <a:ext cx="2520365" cy="7937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546941" y="5172824"/>
              <a:ext cx="3749001" cy="54151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546940" y="5172811"/>
            <a:ext cx="3749040" cy="541655"/>
          </a:xfrm>
          <a:prstGeom prst="rect">
            <a:avLst/>
          </a:prstGeom>
          <a:ln w="9728">
            <a:solidFill>
              <a:srgbClr val="F9A058"/>
            </a:solidFill>
          </a:ln>
        </p:spPr>
        <p:txBody>
          <a:bodyPr vert="horz" wrap="square" lIns="0" tIns="26034" rIns="0" bIns="0" rtlCol="0">
            <a:spAutoFit/>
          </a:bodyPr>
          <a:lstStyle/>
          <a:p>
            <a:pPr marL="6985" algn="ctr">
              <a:lnSpc>
                <a:spcPct val="100000"/>
              </a:lnSpc>
              <a:spcBef>
                <a:spcPts val="204"/>
              </a:spcBef>
            </a:pPr>
            <a:r>
              <a:rPr sz="1600" b="1" spc="15" dirty="0">
                <a:solidFill>
                  <a:srgbClr val="EE322D"/>
                </a:solidFill>
                <a:latin typeface="Carlito"/>
                <a:cs typeface="Carlito"/>
              </a:rPr>
              <a:t>EUR.1 – EUR-MED – Form</a:t>
            </a:r>
            <a:r>
              <a:rPr sz="1600" b="1" spc="-50" dirty="0">
                <a:solidFill>
                  <a:srgbClr val="EE322D"/>
                </a:solidFill>
                <a:latin typeface="Carlito"/>
                <a:cs typeface="Carlito"/>
              </a:rPr>
              <a:t> </a:t>
            </a:r>
            <a:r>
              <a:rPr sz="1600" b="1" spc="20" dirty="0">
                <a:solidFill>
                  <a:srgbClr val="EE322D"/>
                </a:solidFill>
                <a:latin typeface="Carlito"/>
                <a:cs typeface="Carlito"/>
              </a:rPr>
              <a:t>A</a:t>
            </a:r>
            <a:endParaRPr sz="1600">
              <a:latin typeface="Carlito"/>
              <a:cs typeface="Carlito"/>
            </a:endParaRPr>
          </a:p>
          <a:p>
            <a:pPr marL="5080" algn="ctr">
              <a:lnSpc>
                <a:spcPct val="100000"/>
              </a:lnSpc>
              <a:spcBef>
                <a:spcPts val="20"/>
              </a:spcBef>
            </a:pPr>
            <a:r>
              <a:rPr sz="1600" b="1" spc="10" dirty="0">
                <a:solidFill>
                  <a:srgbClr val="EE322D"/>
                </a:solidFill>
                <a:latin typeface="Carlito"/>
                <a:cs typeface="Carlito"/>
              </a:rPr>
              <a:t>Fatura</a:t>
            </a:r>
            <a:r>
              <a:rPr sz="1600" b="1" dirty="0">
                <a:solidFill>
                  <a:srgbClr val="EE322D"/>
                </a:solidFill>
                <a:latin typeface="Carlito"/>
                <a:cs typeface="Carlito"/>
              </a:rPr>
              <a:t> </a:t>
            </a:r>
            <a:r>
              <a:rPr sz="1600" b="1" spc="10" dirty="0">
                <a:solidFill>
                  <a:srgbClr val="EE322D"/>
                </a:solidFill>
                <a:latin typeface="Carlito"/>
                <a:cs typeface="Carlito"/>
              </a:rPr>
              <a:t>Beyanı</a:t>
            </a:r>
            <a:endParaRPr sz="1600">
              <a:latin typeface="Carlito"/>
              <a:cs typeface="Carli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549100" y="5870892"/>
            <a:ext cx="3747135" cy="537210"/>
          </a:xfrm>
          <a:prstGeom prst="rect">
            <a:avLst/>
          </a:prstGeom>
          <a:solidFill>
            <a:srgbClr val="5A92C5"/>
          </a:solidFill>
          <a:ln w="25933">
            <a:solidFill>
              <a:srgbClr val="47739B"/>
            </a:solidFill>
          </a:ln>
        </p:spPr>
        <p:txBody>
          <a:bodyPr vert="horz" wrap="square" lIns="0" tIns="147955" rIns="0" bIns="0" rtlCol="0">
            <a:spAutoFit/>
          </a:bodyPr>
          <a:lstStyle/>
          <a:p>
            <a:pPr marL="186055">
              <a:lnSpc>
                <a:spcPct val="100000"/>
              </a:lnSpc>
              <a:spcBef>
                <a:spcPts val="1165"/>
              </a:spcBef>
            </a:pPr>
            <a:r>
              <a:rPr sz="1600" b="1" spc="10" dirty="0">
                <a:solidFill>
                  <a:srgbClr val="FFFFFF"/>
                </a:solidFill>
                <a:latin typeface="Carlito"/>
                <a:cs typeface="Carlito"/>
              </a:rPr>
              <a:t>Gümrük </a:t>
            </a:r>
            <a:r>
              <a:rPr sz="1600" b="1" spc="5" dirty="0">
                <a:solidFill>
                  <a:srgbClr val="FFFFFF"/>
                </a:solidFill>
                <a:latin typeface="Carlito"/>
                <a:cs typeface="Carlito"/>
              </a:rPr>
              <a:t>Vergisi </a:t>
            </a:r>
            <a:r>
              <a:rPr sz="1600" b="1" spc="10" dirty="0">
                <a:solidFill>
                  <a:srgbClr val="FFFFFF"/>
                </a:solidFill>
                <a:latin typeface="Carlito"/>
                <a:cs typeface="Carlito"/>
              </a:rPr>
              <a:t>İndirimi veya</a:t>
            </a:r>
            <a:r>
              <a:rPr sz="1600" b="1" spc="-1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b="1" spc="10" dirty="0">
                <a:solidFill>
                  <a:srgbClr val="FFFFFF"/>
                </a:solidFill>
                <a:latin typeface="Carlito"/>
                <a:cs typeface="Carlito"/>
              </a:rPr>
              <a:t>Muaﬁyeti</a:t>
            </a:r>
            <a:endParaRPr sz="1600">
              <a:latin typeface="Carlito"/>
              <a:cs typeface="Carlito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7091527" y="2933881"/>
            <a:ext cx="695960" cy="589915"/>
            <a:chOff x="7091527" y="2933881"/>
            <a:chExt cx="695960" cy="589915"/>
          </a:xfrm>
        </p:grpSpPr>
        <p:sp>
          <p:nvSpPr>
            <p:cNvPr id="19" name="object 19"/>
            <p:cNvSpPr/>
            <p:nvPr/>
          </p:nvSpPr>
          <p:spPr>
            <a:xfrm>
              <a:off x="7091527" y="2933881"/>
              <a:ext cx="695858" cy="58978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149616" y="2964637"/>
              <a:ext cx="579234" cy="48718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149617" y="2964624"/>
              <a:ext cx="579755" cy="487680"/>
            </a:xfrm>
            <a:custGeom>
              <a:avLst/>
              <a:gdLst/>
              <a:ahLst/>
              <a:cxnLst/>
              <a:rect l="l" t="t" r="r" b="b"/>
              <a:pathLst>
                <a:path w="579754" h="487679">
                  <a:moveTo>
                    <a:pt x="0" y="243598"/>
                  </a:moveTo>
                  <a:lnTo>
                    <a:pt x="144805" y="243598"/>
                  </a:lnTo>
                  <a:lnTo>
                    <a:pt x="144805" y="0"/>
                  </a:lnTo>
                  <a:lnTo>
                    <a:pt x="434428" y="0"/>
                  </a:lnTo>
                  <a:lnTo>
                    <a:pt x="434428" y="243598"/>
                  </a:lnTo>
                  <a:lnTo>
                    <a:pt x="579234" y="243598"/>
                  </a:lnTo>
                  <a:lnTo>
                    <a:pt x="289623" y="487197"/>
                  </a:lnTo>
                  <a:lnTo>
                    <a:pt x="0" y="243598"/>
                  </a:lnTo>
                  <a:close/>
                </a:path>
              </a:pathLst>
            </a:custGeom>
            <a:ln w="9728">
              <a:solidFill>
                <a:srgbClr val="5690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2716949" y="2933880"/>
            <a:ext cx="695960" cy="679450"/>
            <a:chOff x="2716949" y="2933880"/>
            <a:chExt cx="695960" cy="679450"/>
          </a:xfrm>
        </p:grpSpPr>
        <p:sp>
          <p:nvSpPr>
            <p:cNvPr id="23" name="object 23"/>
            <p:cNvSpPr/>
            <p:nvPr/>
          </p:nvSpPr>
          <p:spPr>
            <a:xfrm>
              <a:off x="2716949" y="2933880"/>
              <a:ext cx="695848" cy="67888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773933" y="2964637"/>
              <a:ext cx="579234" cy="57459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773933" y="2964637"/>
              <a:ext cx="579755" cy="574675"/>
            </a:xfrm>
            <a:custGeom>
              <a:avLst/>
              <a:gdLst/>
              <a:ahLst/>
              <a:cxnLst/>
              <a:rect l="l" t="t" r="r" b="b"/>
              <a:pathLst>
                <a:path w="579754" h="574675">
                  <a:moveTo>
                    <a:pt x="0" y="287299"/>
                  </a:moveTo>
                  <a:lnTo>
                    <a:pt x="144805" y="287299"/>
                  </a:lnTo>
                  <a:lnTo>
                    <a:pt x="144805" y="0"/>
                  </a:lnTo>
                  <a:lnTo>
                    <a:pt x="434428" y="0"/>
                  </a:lnTo>
                  <a:lnTo>
                    <a:pt x="434428" y="287299"/>
                  </a:lnTo>
                  <a:lnTo>
                    <a:pt x="579234" y="287299"/>
                  </a:lnTo>
                  <a:lnTo>
                    <a:pt x="289623" y="574598"/>
                  </a:lnTo>
                  <a:lnTo>
                    <a:pt x="0" y="287299"/>
                  </a:lnTo>
                  <a:close/>
                </a:path>
              </a:pathLst>
            </a:custGeom>
            <a:ln w="9728">
              <a:solidFill>
                <a:srgbClr val="5690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0600" y="1170876"/>
            <a:ext cx="6771640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32815">
              <a:lnSpc>
                <a:spcPct val="100000"/>
              </a:lnSpc>
              <a:spcBef>
                <a:spcPts val="100"/>
              </a:spcBef>
            </a:pPr>
            <a:r>
              <a:rPr sz="2300" spc="75" dirty="0"/>
              <a:t>ÜRETİMİ </a:t>
            </a:r>
            <a:r>
              <a:rPr sz="2300" spc="40" dirty="0"/>
              <a:t>BİRDEN </a:t>
            </a:r>
            <a:r>
              <a:rPr sz="2300" spc="-20" dirty="0"/>
              <a:t>FAZLA </a:t>
            </a:r>
            <a:r>
              <a:rPr sz="2300" spc="40" dirty="0"/>
              <a:t>ÜLKEDE  </a:t>
            </a:r>
            <a:r>
              <a:rPr sz="2300" spc="35" dirty="0"/>
              <a:t>GERÇEKLEŞTİRİLEN </a:t>
            </a:r>
            <a:r>
              <a:rPr sz="2300" spc="-25" dirty="0"/>
              <a:t>EŞYADA </a:t>
            </a:r>
            <a:r>
              <a:rPr sz="2300" spc="65" dirty="0"/>
              <a:t>MENŞE</a:t>
            </a:r>
            <a:r>
              <a:rPr sz="2300" spc="215" dirty="0"/>
              <a:t> </a:t>
            </a:r>
            <a:r>
              <a:rPr sz="2300" spc="60" dirty="0"/>
              <a:t>TESPİTİ</a:t>
            </a:r>
            <a:endParaRPr sz="2300"/>
          </a:p>
        </p:txBody>
      </p:sp>
      <p:grpSp>
        <p:nvGrpSpPr>
          <p:cNvPr id="3" name="object 3"/>
          <p:cNvGrpSpPr/>
          <p:nvPr/>
        </p:nvGrpSpPr>
        <p:grpSpPr>
          <a:xfrm>
            <a:off x="5165737" y="2108901"/>
            <a:ext cx="765810" cy="508000"/>
            <a:chOff x="5165737" y="2108901"/>
            <a:chExt cx="765810" cy="508000"/>
          </a:xfrm>
        </p:grpSpPr>
        <p:sp>
          <p:nvSpPr>
            <p:cNvPr id="4" name="object 4"/>
            <p:cNvSpPr/>
            <p:nvPr/>
          </p:nvSpPr>
          <p:spPr>
            <a:xfrm>
              <a:off x="5165737" y="2108901"/>
              <a:ext cx="765721" cy="50766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215699" y="2138502"/>
              <a:ext cx="664603" cy="4072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215699" y="2138502"/>
            <a:ext cx="664845" cy="407670"/>
          </a:xfrm>
          <a:prstGeom prst="rect">
            <a:avLst/>
          </a:prstGeom>
          <a:ln w="9690">
            <a:solidFill>
              <a:srgbClr val="F9A058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400"/>
              </a:spcBef>
            </a:pPr>
            <a:r>
              <a:rPr sz="2000" b="1" spc="15" dirty="0">
                <a:solidFill>
                  <a:srgbClr val="19459D"/>
                </a:solidFill>
                <a:latin typeface="Carlito"/>
                <a:cs typeface="Carlito"/>
              </a:rPr>
              <a:t>Eşya</a:t>
            </a:r>
            <a:endParaRPr sz="2000">
              <a:latin typeface="Carlito"/>
              <a:cs typeface="Carlito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013966" y="3098850"/>
            <a:ext cx="2369185" cy="448945"/>
            <a:chOff x="2013966" y="3098850"/>
            <a:chExt cx="2369185" cy="448945"/>
          </a:xfrm>
        </p:grpSpPr>
        <p:sp>
          <p:nvSpPr>
            <p:cNvPr id="8" name="object 8"/>
            <p:cNvSpPr/>
            <p:nvPr/>
          </p:nvSpPr>
          <p:spPr>
            <a:xfrm>
              <a:off x="2013966" y="3098850"/>
              <a:ext cx="2369108" cy="44843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063508" y="3129203"/>
              <a:ext cx="2269553" cy="34460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063508" y="3129203"/>
              <a:ext cx="2270125" cy="344805"/>
            </a:xfrm>
            <a:custGeom>
              <a:avLst/>
              <a:gdLst/>
              <a:ahLst/>
              <a:cxnLst/>
              <a:rect l="l" t="t" r="r" b="b"/>
              <a:pathLst>
                <a:path w="2270125" h="344804">
                  <a:moveTo>
                    <a:pt x="0" y="0"/>
                  </a:moveTo>
                  <a:lnTo>
                    <a:pt x="2269553" y="0"/>
                  </a:lnTo>
                  <a:lnTo>
                    <a:pt x="2269553" y="344601"/>
                  </a:lnTo>
                  <a:lnTo>
                    <a:pt x="0" y="344601"/>
                  </a:lnTo>
                  <a:lnTo>
                    <a:pt x="0" y="0"/>
                  </a:lnTo>
                  <a:close/>
                </a:path>
              </a:pathLst>
            </a:custGeom>
            <a:ln w="9690">
              <a:solidFill>
                <a:srgbClr val="5690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482748" y="3163041"/>
            <a:ext cx="1437640" cy="2736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600" b="1" spc="-10" dirty="0">
                <a:solidFill>
                  <a:srgbClr val="C12026"/>
                </a:solidFill>
                <a:latin typeface="Times New Roman"/>
                <a:cs typeface="Times New Roman"/>
              </a:rPr>
              <a:t>Tekstil</a:t>
            </a:r>
            <a:r>
              <a:rPr sz="1600" b="1" spc="-50" dirty="0">
                <a:solidFill>
                  <a:srgbClr val="C12026"/>
                </a:solidFill>
                <a:latin typeface="Times New Roman"/>
                <a:cs typeface="Times New Roman"/>
              </a:rPr>
              <a:t> </a:t>
            </a:r>
            <a:r>
              <a:rPr sz="1600" b="1" spc="5" dirty="0">
                <a:solidFill>
                  <a:srgbClr val="C12026"/>
                </a:solidFill>
                <a:latin typeface="Times New Roman"/>
                <a:cs typeface="Times New Roman"/>
              </a:rPr>
              <a:t>Ürünleri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697192" y="3094621"/>
            <a:ext cx="1645920" cy="444500"/>
            <a:chOff x="6697192" y="3094621"/>
            <a:chExt cx="1645920" cy="444500"/>
          </a:xfrm>
        </p:grpSpPr>
        <p:sp>
          <p:nvSpPr>
            <p:cNvPr id="13" name="object 13"/>
            <p:cNvSpPr/>
            <p:nvPr/>
          </p:nvSpPr>
          <p:spPr>
            <a:xfrm>
              <a:off x="6697192" y="3094621"/>
              <a:ext cx="1645691" cy="44420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746862" y="3124593"/>
              <a:ext cx="1546580" cy="34458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746875" y="3124593"/>
              <a:ext cx="1546860" cy="344805"/>
            </a:xfrm>
            <a:custGeom>
              <a:avLst/>
              <a:gdLst/>
              <a:ahLst/>
              <a:cxnLst/>
              <a:rect l="l" t="t" r="r" b="b"/>
              <a:pathLst>
                <a:path w="1546859" h="344804">
                  <a:moveTo>
                    <a:pt x="0" y="0"/>
                  </a:moveTo>
                  <a:lnTo>
                    <a:pt x="1546580" y="0"/>
                  </a:lnTo>
                  <a:lnTo>
                    <a:pt x="1546580" y="344601"/>
                  </a:lnTo>
                  <a:lnTo>
                    <a:pt x="0" y="344601"/>
                  </a:lnTo>
                  <a:lnTo>
                    <a:pt x="0" y="0"/>
                  </a:lnTo>
                  <a:close/>
                </a:path>
              </a:pathLst>
            </a:custGeom>
            <a:ln w="9690">
              <a:solidFill>
                <a:srgbClr val="5690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878942" y="3158419"/>
            <a:ext cx="1279525" cy="2736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600" b="1" spc="10" dirty="0">
                <a:solidFill>
                  <a:srgbClr val="C12026"/>
                </a:solidFill>
                <a:latin typeface="Times New Roman"/>
                <a:cs typeface="Times New Roman"/>
              </a:rPr>
              <a:t>Diğer</a:t>
            </a:r>
            <a:r>
              <a:rPr sz="1600" b="1" spc="-75" dirty="0">
                <a:solidFill>
                  <a:srgbClr val="C12026"/>
                </a:solidFill>
                <a:latin typeface="Times New Roman"/>
                <a:cs typeface="Times New Roman"/>
              </a:rPr>
              <a:t> </a:t>
            </a:r>
            <a:r>
              <a:rPr sz="1600" b="1" spc="5" dirty="0">
                <a:solidFill>
                  <a:srgbClr val="C12026"/>
                </a:solidFill>
                <a:latin typeface="Times New Roman"/>
                <a:cs typeface="Times New Roman"/>
              </a:rPr>
              <a:t>Ürünler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091704" y="4118419"/>
            <a:ext cx="1726564" cy="1163955"/>
            <a:chOff x="1091704" y="4118419"/>
            <a:chExt cx="1726564" cy="1163955"/>
          </a:xfrm>
        </p:grpSpPr>
        <p:sp>
          <p:nvSpPr>
            <p:cNvPr id="18" name="object 18"/>
            <p:cNvSpPr/>
            <p:nvPr/>
          </p:nvSpPr>
          <p:spPr>
            <a:xfrm>
              <a:off x="1091704" y="4215714"/>
              <a:ext cx="1726069" cy="95610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227082" y="4118419"/>
              <a:ext cx="1438389" cy="12876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227082" y="5100358"/>
              <a:ext cx="1438389" cy="181457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43762" y="4247172"/>
              <a:ext cx="1620723" cy="853173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143764" y="4247184"/>
              <a:ext cx="1621155" cy="853440"/>
            </a:xfrm>
            <a:custGeom>
              <a:avLst/>
              <a:gdLst/>
              <a:ahLst/>
              <a:cxnLst/>
              <a:rect l="l" t="t" r="r" b="b"/>
              <a:pathLst>
                <a:path w="1621155" h="853439">
                  <a:moveTo>
                    <a:pt x="0" y="0"/>
                  </a:moveTo>
                  <a:lnTo>
                    <a:pt x="1620735" y="0"/>
                  </a:lnTo>
                  <a:lnTo>
                    <a:pt x="1620735" y="853160"/>
                  </a:lnTo>
                  <a:lnTo>
                    <a:pt x="0" y="853160"/>
                  </a:lnTo>
                  <a:lnTo>
                    <a:pt x="0" y="0"/>
                  </a:lnTo>
                  <a:close/>
                </a:path>
              </a:pathLst>
            </a:custGeom>
            <a:ln w="9690">
              <a:solidFill>
                <a:srgbClr val="9DC2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288770" y="4389602"/>
            <a:ext cx="1325245" cy="56832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5"/>
              </a:spcBef>
            </a:pPr>
            <a:r>
              <a:rPr sz="2000" b="1" spc="15" dirty="0">
                <a:solidFill>
                  <a:srgbClr val="19459D"/>
                </a:solidFill>
                <a:latin typeface="Carlito"/>
                <a:cs typeface="Carlito"/>
              </a:rPr>
              <a:t>5 No.lu</a:t>
            </a:r>
            <a:r>
              <a:rPr sz="2000" b="1" spc="-85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2000" b="1" spc="15" dirty="0">
                <a:solidFill>
                  <a:srgbClr val="19459D"/>
                </a:solidFill>
                <a:latin typeface="Carlito"/>
                <a:cs typeface="Carlito"/>
              </a:rPr>
              <a:t>Ekte</a:t>
            </a:r>
            <a:endParaRPr sz="2000">
              <a:latin typeface="Carlito"/>
              <a:cs typeface="Carlito"/>
            </a:endParaRPr>
          </a:p>
          <a:p>
            <a:pPr algn="ctr">
              <a:lnSpc>
                <a:spcPct val="100000"/>
              </a:lnSpc>
              <a:spcBef>
                <a:spcPts val="35"/>
              </a:spcBef>
            </a:pPr>
            <a:r>
              <a:rPr sz="1500" b="1" spc="10" dirty="0">
                <a:solidFill>
                  <a:srgbClr val="FFFFFF"/>
                </a:solidFill>
                <a:latin typeface="Carlito"/>
                <a:cs typeface="Carlito"/>
              </a:rPr>
              <a:t>yer</a:t>
            </a:r>
            <a:r>
              <a:rPr sz="1500" b="1" spc="-1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500" b="1" spc="10" dirty="0">
                <a:solidFill>
                  <a:srgbClr val="FFFFFF"/>
                </a:solidFill>
                <a:latin typeface="Carlito"/>
                <a:cs typeface="Carlito"/>
              </a:rPr>
              <a:t>alanlar</a:t>
            </a:r>
            <a:endParaRPr sz="1500">
              <a:latin typeface="Carlito"/>
              <a:cs typeface="Carlito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405822" y="4190339"/>
            <a:ext cx="1641475" cy="986155"/>
            <a:chOff x="3405822" y="4190339"/>
            <a:chExt cx="1641475" cy="986155"/>
          </a:xfrm>
        </p:grpSpPr>
        <p:sp>
          <p:nvSpPr>
            <p:cNvPr id="25" name="object 25"/>
            <p:cNvSpPr/>
            <p:nvPr/>
          </p:nvSpPr>
          <p:spPr>
            <a:xfrm>
              <a:off x="3405822" y="4190339"/>
              <a:ext cx="1641449" cy="98148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697731" y="5098605"/>
              <a:ext cx="1061869" cy="77444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456088" y="4245444"/>
              <a:ext cx="1539151" cy="85316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456088" y="4245444"/>
              <a:ext cx="1539240" cy="853440"/>
            </a:xfrm>
            <a:custGeom>
              <a:avLst/>
              <a:gdLst/>
              <a:ahLst/>
              <a:cxnLst/>
              <a:rect l="l" t="t" r="r" b="b"/>
              <a:pathLst>
                <a:path w="1539239" h="853439">
                  <a:moveTo>
                    <a:pt x="0" y="0"/>
                  </a:moveTo>
                  <a:lnTo>
                    <a:pt x="1539163" y="0"/>
                  </a:lnTo>
                  <a:lnTo>
                    <a:pt x="1539163" y="853160"/>
                  </a:lnTo>
                  <a:lnTo>
                    <a:pt x="0" y="853160"/>
                  </a:lnTo>
                  <a:lnTo>
                    <a:pt x="0" y="0"/>
                  </a:lnTo>
                  <a:close/>
                </a:path>
              </a:pathLst>
            </a:custGeom>
            <a:ln w="9690">
              <a:solidFill>
                <a:srgbClr val="9DC2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3756202" y="4501616"/>
            <a:ext cx="944880" cy="335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000" b="1" spc="5" dirty="0">
                <a:solidFill>
                  <a:srgbClr val="19459D"/>
                </a:solidFill>
                <a:latin typeface="Carlito"/>
                <a:cs typeface="Carlito"/>
              </a:rPr>
              <a:t>Diğerleri</a:t>
            </a:r>
            <a:endParaRPr sz="2000">
              <a:latin typeface="Carlito"/>
              <a:cs typeface="Carlito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7945208" y="4194568"/>
            <a:ext cx="1426210" cy="977265"/>
            <a:chOff x="7945208" y="4194568"/>
            <a:chExt cx="1426210" cy="977265"/>
          </a:xfrm>
        </p:grpSpPr>
        <p:sp>
          <p:nvSpPr>
            <p:cNvPr id="31" name="object 31"/>
            <p:cNvSpPr/>
            <p:nvPr/>
          </p:nvSpPr>
          <p:spPr>
            <a:xfrm>
              <a:off x="7945208" y="4194568"/>
              <a:ext cx="1425702" cy="97725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996224" y="4226102"/>
              <a:ext cx="1323327" cy="872502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996224" y="4226102"/>
              <a:ext cx="1323340" cy="873125"/>
            </a:xfrm>
            <a:custGeom>
              <a:avLst/>
              <a:gdLst/>
              <a:ahLst/>
              <a:cxnLst/>
              <a:rect l="l" t="t" r="r" b="b"/>
              <a:pathLst>
                <a:path w="1323340" h="873125">
                  <a:moveTo>
                    <a:pt x="0" y="0"/>
                  </a:moveTo>
                  <a:lnTo>
                    <a:pt x="1323340" y="0"/>
                  </a:lnTo>
                  <a:lnTo>
                    <a:pt x="1323340" y="872502"/>
                  </a:lnTo>
                  <a:lnTo>
                    <a:pt x="0" y="872502"/>
                  </a:lnTo>
                  <a:lnTo>
                    <a:pt x="0" y="0"/>
                  </a:lnTo>
                  <a:close/>
                </a:path>
              </a:pathLst>
            </a:custGeom>
            <a:ln w="9690">
              <a:solidFill>
                <a:srgbClr val="4BB9C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8296338" y="4530727"/>
            <a:ext cx="715010" cy="2584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00" b="1" spc="5" dirty="0">
                <a:solidFill>
                  <a:srgbClr val="19459D"/>
                </a:solidFill>
                <a:latin typeface="Carlito"/>
                <a:cs typeface="Carlito"/>
              </a:rPr>
              <a:t>Diğerleri</a:t>
            </a:r>
            <a:endParaRPr sz="1500">
              <a:latin typeface="Carlito"/>
              <a:cs typeface="Carlito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6092228" y="4156493"/>
            <a:ext cx="1565910" cy="1091565"/>
            <a:chOff x="6092228" y="4156493"/>
            <a:chExt cx="1565910" cy="1091565"/>
          </a:xfrm>
        </p:grpSpPr>
        <p:sp>
          <p:nvSpPr>
            <p:cNvPr id="36" name="object 36"/>
            <p:cNvSpPr/>
            <p:nvPr/>
          </p:nvSpPr>
          <p:spPr>
            <a:xfrm>
              <a:off x="6092228" y="4194568"/>
              <a:ext cx="1565300" cy="1002639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320675" y="4156493"/>
              <a:ext cx="1112636" cy="69608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320675" y="5124957"/>
              <a:ext cx="1112636" cy="123012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142786" y="4226102"/>
              <a:ext cx="1462506" cy="898855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142799" y="4226102"/>
              <a:ext cx="1463040" cy="899160"/>
            </a:xfrm>
            <a:custGeom>
              <a:avLst/>
              <a:gdLst/>
              <a:ahLst/>
              <a:cxnLst/>
              <a:rect l="l" t="t" r="r" b="b"/>
              <a:pathLst>
                <a:path w="1463040" h="899160">
                  <a:moveTo>
                    <a:pt x="0" y="0"/>
                  </a:moveTo>
                  <a:lnTo>
                    <a:pt x="1462493" y="0"/>
                  </a:lnTo>
                  <a:lnTo>
                    <a:pt x="1462493" y="898855"/>
                  </a:lnTo>
                  <a:lnTo>
                    <a:pt x="0" y="898855"/>
                  </a:lnTo>
                  <a:lnTo>
                    <a:pt x="0" y="0"/>
                  </a:lnTo>
                  <a:close/>
                </a:path>
              </a:pathLst>
            </a:custGeom>
            <a:ln w="9690">
              <a:solidFill>
                <a:srgbClr val="4BB9C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6378218" y="4430148"/>
            <a:ext cx="1000760" cy="4908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4135" marR="5080" indent="-52069">
              <a:lnSpc>
                <a:spcPct val="101800"/>
              </a:lnSpc>
              <a:spcBef>
                <a:spcPts val="95"/>
              </a:spcBef>
            </a:pPr>
            <a:r>
              <a:rPr sz="1500" b="1" spc="10" dirty="0">
                <a:solidFill>
                  <a:srgbClr val="19459D"/>
                </a:solidFill>
                <a:latin typeface="Carlito"/>
                <a:cs typeface="Carlito"/>
              </a:rPr>
              <a:t>6 No.lu</a:t>
            </a:r>
            <a:r>
              <a:rPr sz="1500" b="1" spc="-75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500" b="1" spc="10" dirty="0">
                <a:solidFill>
                  <a:srgbClr val="19459D"/>
                </a:solidFill>
                <a:latin typeface="Carlito"/>
                <a:cs typeface="Carlito"/>
              </a:rPr>
              <a:t>Ekte  yer</a:t>
            </a:r>
            <a:r>
              <a:rPr sz="1500" b="1" spc="-30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500" b="1" spc="10" dirty="0">
                <a:solidFill>
                  <a:srgbClr val="19459D"/>
                </a:solidFill>
                <a:latin typeface="Carlito"/>
                <a:cs typeface="Carlito"/>
              </a:rPr>
              <a:t>alanlar</a:t>
            </a:r>
            <a:endParaRPr sz="1500">
              <a:latin typeface="Carlito"/>
              <a:cs typeface="Carlito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175707" y="5857900"/>
            <a:ext cx="1621155" cy="938530"/>
          </a:xfrm>
          <a:prstGeom prst="rect">
            <a:avLst/>
          </a:prstGeom>
          <a:ln w="25857">
            <a:solidFill>
              <a:srgbClr val="C96962"/>
            </a:solidFill>
          </a:ln>
        </p:spPr>
        <p:txBody>
          <a:bodyPr vert="horz" wrap="square" lIns="0" tIns="3175" rIns="0" bIns="0" rtlCol="0">
            <a:spAutoFit/>
          </a:bodyPr>
          <a:lstStyle/>
          <a:p>
            <a:pPr marL="66675" marR="69850" algn="ctr">
              <a:lnSpc>
                <a:spcPct val="101800"/>
              </a:lnSpc>
              <a:spcBef>
                <a:spcPts val="25"/>
              </a:spcBef>
            </a:pPr>
            <a:r>
              <a:rPr sz="1500" b="1" spc="10" dirty="0">
                <a:solidFill>
                  <a:srgbClr val="19459D"/>
                </a:solidFill>
                <a:latin typeface="Carlito"/>
                <a:cs typeface="Carlito"/>
              </a:rPr>
              <a:t>Menşe</a:t>
            </a:r>
            <a:r>
              <a:rPr sz="1500" b="1" spc="-65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500" b="1" spc="10" dirty="0">
                <a:solidFill>
                  <a:srgbClr val="19459D"/>
                </a:solidFill>
                <a:latin typeface="Carlito"/>
                <a:cs typeface="Carlito"/>
              </a:rPr>
              <a:t>kazandıran  işlem ve </a:t>
            </a:r>
            <a:r>
              <a:rPr sz="1500" b="1" spc="5" dirty="0">
                <a:solidFill>
                  <a:srgbClr val="19459D"/>
                </a:solidFill>
                <a:latin typeface="Carlito"/>
                <a:cs typeface="Carlito"/>
              </a:rPr>
              <a:t>işçilik  </a:t>
            </a:r>
            <a:r>
              <a:rPr sz="1500" b="1" spc="10" dirty="0">
                <a:solidFill>
                  <a:srgbClr val="19459D"/>
                </a:solidFill>
                <a:latin typeface="Carlito"/>
                <a:cs typeface="Carlito"/>
              </a:rPr>
              <a:t>listesindeki  kurallara</a:t>
            </a:r>
            <a:r>
              <a:rPr sz="1500" b="1" spc="-15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500" b="1" spc="10" dirty="0">
                <a:solidFill>
                  <a:srgbClr val="19459D"/>
                </a:solidFill>
                <a:latin typeface="Carlito"/>
                <a:cs typeface="Carlito"/>
              </a:rPr>
              <a:t>tabi</a:t>
            </a:r>
            <a:endParaRPr sz="1500">
              <a:latin typeface="Carlito"/>
              <a:cs typeface="Carlito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480168" y="5857900"/>
            <a:ext cx="1617980" cy="952500"/>
          </a:xfrm>
          <a:custGeom>
            <a:avLst/>
            <a:gdLst/>
            <a:ahLst/>
            <a:cxnLst/>
            <a:rect l="l" t="t" r="r" b="b"/>
            <a:pathLst>
              <a:path w="1617979" h="952500">
                <a:moveTo>
                  <a:pt x="0" y="0"/>
                </a:moveTo>
                <a:lnTo>
                  <a:pt x="1617395" y="0"/>
                </a:lnTo>
                <a:lnTo>
                  <a:pt x="1617395" y="952398"/>
                </a:lnTo>
                <a:lnTo>
                  <a:pt x="0" y="952398"/>
                </a:lnTo>
                <a:lnTo>
                  <a:pt x="0" y="0"/>
                </a:lnTo>
                <a:close/>
              </a:path>
            </a:pathLst>
          </a:custGeom>
          <a:ln w="25857">
            <a:solidFill>
              <a:srgbClr val="C969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3767363" y="5972368"/>
            <a:ext cx="1055370" cy="723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10795" algn="ctr">
              <a:lnSpc>
                <a:spcPct val="101800"/>
              </a:lnSpc>
              <a:spcBef>
                <a:spcPts val="95"/>
              </a:spcBef>
            </a:pPr>
            <a:r>
              <a:rPr sz="1500" b="1" spc="5" dirty="0">
                <a:solidFill>
                  <a:srgbClr val="19459D"/>
                </a:solidFill>
                <a:latin typeface="Carlito"/>
                <a:cs typeface="Carlito"/>
              </a:rPr>
              <a:t>Pozisyon  Değişikliği  </a:t>
            </a:r>
            <a:r>
              <a:rPr sz="1500" b="1" spc="10" dirty="0">
                <a:solidFill>
                  <a:srgbClr val="19459D"/>
                </a:solidFill>
                <a:latin typeface="Carlito"/>
                <a:cs typeface="Carlito"/>
              </a:rPr>
              <a:t>Kuralına</a:t>
            </a:r>
            <a:r>
              <a:rPr sz="1500" b="1" spc="-80" dirty="0">
                <a:solidFill>
                  <a:srgbClr val="19459D"/>
                </a:solidFill>
                <a:latin typeface="Carlito"/>
                <a:cs typeface="Carlito"/>
              </a:rPr>
              <a:t> </a:t>
            </a:r>
            <a:r>
              <a:rPr sz="1500" b="1" spc="10" dirty="0">
                <a:solidFill>
                  <a:srgbClr val="19459D"/>
                </a:solidFill>
                <a:latin typeface="Carlito"/>
                <a:cs typeface="Carlito"/>
              </a:rPr>
              <a:t>tabi</a:t>
            </a:r>
            <a:endParaRPr sz="1500">
              <a:latin typeface="Carlito"/>
              <a:cs typeface="Carli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979185" y="5824004"/>
            <a:ext cx="1654810" cy="996950"/>
          </a:xfrm>
          <a:prstGeom prst="rect">
            <a:avLst/>
          </a:prstGeom>
          <a:ln w="25857">
            <a:solidFill>
              <a:srgbClr val="50BACE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marL="92710" marR="77470" algn="ctr">
              <a:lnSpc>
                <a:spcPct val="101800"/>
              </a:lnSpc>
              <a:spcBef>
                <a:spcPts val="250"/>
              </a:spcBef>
            </a:pPr>
            <a:r>
              <a:rPr sz="1500" b="1" spc="10" dirty="0">
                <a:solidFill>
                  <a:srgbClr val="C12026"/>
                </a:solidFill>
                <a:latin typeface="Carlito"/>
                <a:cs typeface="Carlito"/>
              </a:rPr>
              <a:t>Menşe</a:t>
            </a:r>
            <a:r>
              <a:rPr sz="1500" b="1" spc="-65" dirty="0">
                <a:solidFill>
                  <a:srgbClr val="C12026"/>
                </a:solidFill>
                <a:latin typeface="Carlito"/>
                <a:cs typeface="Carlito"/>
              </a:rPr>
              <a:t> </a:t>
            </a:r>
            <a:r>
              <a:rPr sz="1500" b="1" spc="10" dirty="0">
                <a:solidFill>
                  <a:srgbClr val="C12026"/>
                </a:solidFill>
                <a:latin typeface="Carlito"/>
                <a:cs typeface="Carlito"/>
              </a:rPr>
              <a:t>kazandıran  işlem ve </a:t>
            </a:r>
            <a:r>
              <a:rPr sz="1500" b="1" spc="5" dirty="0">
                <a:solidFill>
                  <a:srgbClr val="C12026"/>
                </a:solidFill>
                <a:latin typeface="Carlito"/>
                <a:cs typeface="Carlito"/>
              </a:rPr>
              <a:t>işçilik  </a:t>
            </a:r>
            <a:r>
              <a:rPr sz="1500" b="1" spc="10" dirty="0">
                <a:solidFill>
                  <a:srgbClr val="C12026"/>
                </a:solidFill>
                <a:latin typeface="Carlito"/>
                <a:cs typeface="Carlito"/>
              </a:rPr>
              <a:t>listesindeki  kurallara</a:t>
            </a:r>
            <a:r>
              <a:rPr sz="1500" b="1" spc="-15" dirty="0">
                <a:solidFill>
                  <a:srgbClr val="C12026"/>
                </a:solidFill>
                <a:latin typeface="Carlito"/>
                <a:cs typeface="Carlito"/>
              </a:rPr>
              <a:t> </a:t>
            </a:r>
            <a:r>
              <a:rPr sz="1500" b="1" spc="10" dirty="0">
                <a:solidFill>
                  <a:srgbClr val="C12026"/>
                </a:solidFill>
                <a:latin typeface="Carlito"/>
                <a:cs typeface="Carlito"/>
              </a:rPr>
              <a:t>tabi</a:t>
            </a:r>
            <a:endParaRPr sz="1500">
              <a:latin typeface="Carlito"/>
              <a:cs typeface="Carlito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7794408" y="5814161"/>
            <a:ext cx="1745614" cy="996950"/>
          </a:xfrm>
          <a:custGeom>
            <a:avLst/>
            <a:gdLst/>
            <a:ahLst/>
            <a:cxnLst/>
            <a:rect l="l" t="t" r="r" b="b"/>
            <a:pathLst>
              <a:path w="1745615" h="996950">
                <a:moveTo>
                  <a:pt x="0" y="0"/>
                </a:moveTo>
                <a:lnTo>
                  <a:pt x="1745030" y="0"/>
                </a:lnTo>
                <a:lnTo>
                  <a:pt x="1745030" y="996556"/>
                </a:lnTo>
                <a:lnTo>
                  <a:pt x="0" y="996556"/>
                </a:lnTo>
                <a:lnTo>
                  <a:pt x="0" y="0"/>
                </a:lnTo>
                <a:close/>
              </a:path>
            </a:pathLst>
          </a:custGeom>
          <a:ln w="25857">
            <a:solidFill>
              <a:srgbClr val="50BA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7836062" y="5950714"/>
            <a:ext cx="1660525" cy="723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1905" algn="ctr">
              <a:lnSpc>
                <a:spcPct val="101800"/>
              </a:lnSpc>
              <a:spcBef>
                <a:spcPts val="95"/>
              </a:spcBef>
            </a:pPr>
            <a:r>
              <a:rPr sz="1500" b="1" spc="5" dirty="0">
                <a:solidFill>
                  <a:srgbClr val="C12026"/>
                </a:solidFill>
                <a:latin typeface="Carlito"/>
                <a:cs typeface="Carlito"/>
              </a:rPr>
              <a:t>Güm.Kan. </a:t>
            </a:r>
            <a:r>
              <a:rPr sz="1500" b="1" spc="10" dirty="0">
                <a:solidFill>
                  <a:srgbClr val="C12026"/>
                </a:solidFill>
                <a:latin typeface="Carlito"/>
                <a:cs typeface="Carlito"/>
              </a:rPr>
              <a:t>19.Mad.  </a:t>
            </a:r>
            <a:r>
              <a:rPr sz="1500" b="1" spc="5" dirty="0">
                <a:solidFill>
                  <a:srgbClr val="C12026"/>
                </a:solidFill>
                <a:latin typeface="Carlito"/>
                <a:cs typeface="Carlito"/>
              </a:rPr>
              <a:t>esaslı </a:t>
            </a:r>
            <a:r>
              <a:rPr sz="1500" b="1" spc="10" dirty="0">
                <a:solidFill>
                  <a:srgbClr val="C12026"/>
                </a:solidFill>
                <a:latin typeface="Carlito"/>
                <a:cs typeface="Carlito"/>
              </a:rPr>
              <a:t>işlem ve</a:t>
            </a:r>
            <a:r>
              <a:rPr sz="1500" b="1" spc="-65" dirty="0">
                <a:solidFill>
                  <a:srgbClr val="C12026"/>
                </a:solidFill>
                <a:latin typeface="Carlito"/>
                <a:cs typeface="Carlito"/>
              </a:rPr>
              <a:t> </a:t>
            </a:r>
            <a:r>
              <a:rPr sz="1500" b="1" spc="5" dirty="0">
                <a:solidFill>
                  <a:srgbClr val="C12026"/>
                </a:solidFill>
                <a:latin typeface="Carlito"/>
                <a:cs typeface="Carlito"/>
              </a:rPr>
              <a:t>işçilik  </a:t>
            </a:r>
            <a:r>
              <a:rPr sz="1500" b="1" spc="10" dirty="0">
                <a:solidFill>
                  <a:srgbClr val="C12026"/>
                </a:solidFill>
                <a:latin typeface="Carlito"/>
                <a:cs typeface="Carlito"/>
              </a:rPr>
              <a:t>kuralına</a:t>
            </a:r>
            <a:r>
              <a:rPr sz="1500" b="1" spc="-10" dirty="0">
                <a:solidFill>
                  <a:srgbClr val="C12026"/>
                </a:solidFill>
                <a:latin typeface="Carlito"/>
                <a:cs typeface="Carlito"/>
              </a:rPr>
              <a:t> </a:t>
            </a:r>
            <a:r>
              <a:rPr sz="1500" b="1" spc="10" dirty="0">
                <a:solidFill>
                  <a:srgbClr val="C12026"/>
                </a:solidFill>
                <a:latin typeface="Carlito"/>
                <a:cs typeface="Carlito"/>
              </a:rPr>
              <a:t>tabi</a:t>
            </a:r>
            <a:endParaRPr sz="1500">
              <a:latin typeface="Carlito"/>
              <a:cs typeface="Carlito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4188472" y="2544649"/>
            <a:ext cx="964565" cy="698500"/>
            <a:chOff x="4188472" y="2544649"/>
            <a:chExt cx="964565" cy="698500"/>
          </a:xfrm>
        </p:grpSpPr>
        <p:sp>
          <p:nvSpPr>
            <p:cNvPr id="49" name="object 49"/>
            <p:cNvSpPr/>
            <p:nvPr/>
          </p:nvSpPr>
          <p:spPr>
            <a:xfrm>
              <a:off x="4188472" y="2544649"/>
              <a:ext cx="964567" cy="698041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444034" y="2583637"/>
              <a:ext cx="654050" cy="396875"/>
            </a:xfrm>
            <a:custGeom>
              <a:avLst/>
              <a:gdLst/>
              <a:ahLst/>
              <a:cxnLst/>
              <a:rect l="l" t="t" r="r" b="b"/>
              <a:pathLst>
                <a:path w="654050" h="396875">
                  <a:moveTo>
                    <a:pt x="653529" y="0"/>
                  </a:moveTo>
                  <a:lnTo>
                    <a:pt x="0" y="396570"/>
                  </a:lnTo>
                </a:path>
              </a:pathLst>
            </a:custGeom>
            <a:ln w="38785">
              <a:solidFill>
                <a:srgbClr val="8A79B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410900" y="2890240"/>
              <a:ext cx="130175" cy="110489"/>
            </a:xfrm>
            <a:custGeom>
              <a:avLst/>
              <a:gdLst/>
              <a:ahLst/>
              <a:cxnLst/>
              <a:rect l="l" t="t" r="r" b="b"/>
              <a:pathLst>
                <a:path w="130175" h="110489">
                  <a:moveTo>
                    <a:pt x="69278" y="0"/>
                  </a:moveTo>
                  <a:lnTo>
                    <a:pt x="0" y="110083"/>
                  </a:lnTo>
                  <a:lnTo>
                    <a:pt x="129628" y="99466"/>
                  </a:lnTo>
                  <a:lnTo>
                    <a:pt x="69278" y="0"/>
                  </a:lnTo>
                  <a:close/>
                </a:path>
              </a:pathLst>
            </a:custGeom>
            <a:solidFill>
              <a:srgbClr val="8A7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2" name="object 52"/>
          <p:cNvGrpSpPr/>
          <p:nvPr/>
        </p:nvGrpSpPr>
        <p:grpSpPr>
          <a:xfrm>
            <a:off x="1840522" y="3610744"/>
            <a:ext cx="1176655" cy="753110"/>
            <a:chOff x="1840522" y="3610744"/>
            <a:chExt cx="1176655" cy="753110"/>
          </a:xfrm>
        </p:grpSpPr>
        <p:sp>
          <p:nvSpPr>
            <p:cNvPr id="53" name="object 53"/>
            <p:cNvSpPr/>
            <p:nvPr/>
          </p:nvSpPr>
          <p:spPr>
            <a:xfrm>
              <a:off x="1840522" y="3610744"/>
              <a:ext cx="1176082" cy="753038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097951" y="3652558"/>
              <a:ext cx="865505" cy="447675"/>
            </a:xfrm>
            <a:custGeom>
              <a:avLst/>
              <a:gdLst/>
              <a:ahLst/>
              <a:cxnLst/>
              <a:rect l="l" t="t" r="r" b="b"/>
              <a:pathLst>
                <a:path w="865505" h="447675">
                  <a:moveTo>
                    <a:pt x="865149" y="0"/>
                  </a:moveTo>
                  <a:lnTo>
                    <a:pt x="0" y="447548"/>
                  </a:lnTo>
                </a:path>
              </a:pathLst>
            </a:custGeom>
            <a:ln w="38785">
              <a:solidFill>
                <a:srgbClr val="8A79B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063508" y="4012793"/>
              <a:ext cx="130175" cy="105410"/>
            </a:xfrm>
            <a:custGeom>
              <a:avLst/>
              <a:gdLst/>
              <a:ahLst/>
              <a:cxnLst/>
              <a:rect l="l" t="t" r="r" b="b"/>
              <a:pathLst>
                <a:path w="130175" h="105410">
                  <a:moveTo>
                    <a:pt x="76606" y="0"/>
                  </a:moveTo>
                  <a:lnTo>
                    <a:pt x="0" y="105117"/>
                  </a:lnTo>
                  <a:lnTo>
                    <a:pt x="130060" y="103327"/>
                  </a:lnTo>
                  <a:lnTo>
                    <a:pt x="76606" y="0"/>
                  </a:lnTo>
                  <a:close/>
                </a:path>
              </a:pathLst>
            </a:custGeom>
            <a:solidFill>
              <a:srgbClr val="8A7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6" name="object 56"/>
          <p:cNvGrpSpPr/>
          <p:nvPr/>
        </p:nvGrpSpPr>
        <p:grpSpPr>
          <a:xfrm>
            <a:off x="3422751" y="3614975"/>
            <a:ext cx="1134110" cy="2407285"/>
            <a:chOff x="3422751" y="3614975"/>
            <a:chExt cx="1134110" cy="2407285"/>
          </a:xfrm>
        </p:grpSpPr>
        <p:sp>
          <p:nvSpPr>
            <p:cNvPr id="57" name="object 57"/>
            <p:cNvSpPr/>
            <p:nvPr/>
          </p:nvSpPr>
          <p:spPr>
            <a:xfrm>
              <a:off x="3422751" y="3614975"/>
              <a:ext cx="1023782" cy="748808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480168" y="3652558"/>
              <a:ext cx="713105" cy="445134"/>
            </a:xfrm>
            <a:custGeom>
              <a:avLst/>
              <a:gdLst/>
              <a:ahLst/>
              <a:cxnLst/>
              <a:rect l="l" t="t" r="r" b="b"/>
              <a:pathLst>
                <a:path w="713104" h="445135">
                  <a:moveTo>
                    <a:pt x="0" y="0"/>
                  </a:moveTo>
                  <a:lnTo>
                    <a:pt x="712812" y="444830"/>
                  </a:lnTo>
                </a:path>
              </a:pathLst>
            </a:custGeom>
            <a:ln w="38785">
              <a:solidFill>
                <a:srgbClr val="8A79B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096384" y="4006977"/>
              <a:ext cx="129539" cy="111125"/>
            </a:xfrm>
            <a:custGeom>
              <a:avLst/>
              <a:gdLst/>
              <a:ahLst/>
              <a:cxnLst/>
              <a:rect l="l" t="t" r="r" b="b"/>
              <a:pathLst>
                <a:path w="129539" h="111125">
                  <a:moveTo>
                    <a:pt x="61595" y="0"/>
                  </a:moveTo>
                  <a:lnTo>
                    <a:pt x="0" y="98704"/>
                  </a:lnTo>
                  <a:lnTo>
                    <a:pt x="129501" y="110947"/>
                  </a:lnTo>
                  <a:lnTo>
                    <a:pt x="61595" y="0"/>
                  </a:lnTo>
                  <a:close/>
                </a:path>
              </a:pathLst>
            </a:custGeom>
            <a:solidFill>
              <a:srgbClr val="8A7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116552" y="5176050"/>
              <a:ext cx="439977" cy="846112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4335602" y="5198262"/>
              <a:ext cx="0" cy="541655"/>
            </a:xfrm>
            <a:custGeom>
              <a:avLst/>
              <a:gdLst/>
              <a:ahLst/>
              <a:cxnLst/>
              <a:rect l="l" t="t" r="r" b="b"/>
              <a:pathLst>
                <a:path h="541654">
                  <a:moveTo>
                    <a:pt x="0" y="0"/>
                  </a:moveTo>
                  <a:lnTo>
                    <a:pt x="0" y="541312"/>
                  </a:lnTo>
                </a:path>
              </a:pathLst>
            </a:custGeom>
            <a:ln w="38785">
              <a:solidFill>
                <a:srgbClr val="8A79B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277423" y="5662003"/>
              <a:ext cx="116839" cy="116839"/>
            </a:xfrm>
            <a:custGeom>
              <a:avLst/>
              <a:gdLst/>
              <a:ahLst/>
              <a:cxnLst/>
              <a:rect l="l" t="t" r="r" b="b"/>
              <a:pathLst>
                <a:path w="116839" h="116839">
                  <a:moveTo>
                    <a:pt x="116344" y="0"/>
                  </a:moveTo>
                  <a:lnTo>
                    <a:pt x="0" y="0"/>
                  </a:lnTo>
                  <a:lnTo>
                    <a:pt x="58178" y="116344"/>
                  </a:lnTo>
                  <a:lnTo>
                    <a:pt x="116344" y="0"/>
                  </a:lnTo>
                  <a:close/>
                </a:path>
              </a:pathLst>
            </a:custGeom>
            <a:solidFill>
              <a:srgbClr val="8A7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3" name="object 63"/>
          <p:cNvGrpSpPr/>
          <p:nvPr/>
        </p:nvGrpSpPr>
        <p:grpSpPr>
          <a:xfrm>
            <a:off x="1734743" y="5218367"/>
            <a:ext cx="440055" cy="770255"/>
            <a:chOff x="1734743" y="5218367"/>
            <a:chExt cx="440055" cy="770255"/>
          </a:xfrm>
        </p:grpSpPr>
        <p:sp>
          <p:nvSpPr>
            <p:cNvPr id="64" name="object 64"/>
            <p:cNvSpPr/>
            <p:nvPr/>
          </p:nvSpPr>
          <p:spPr>
            <a:xfrm>
              <a:off x="1734743" y="5218367"/>
              <a:ext cx="439977" cy="769961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954504" y="5242547"/>
              <a:ext cx="0" cy="464184"/>
            </a:xfrm>
            <a:custGeom>
              <a:avLst/>
              <a:gdLst/>
              <a:ahLst/>
              <a:cxnLst/>
              <a:rect l="l" t="t" r="r" b="b"/>
              <a:pathLst>
                <a:path h="464185">
                  <a:moveTo>
                    <a:pt x="0" y="0"/>
                  </a:moveTo>
                  <a:lnTo>
                    <a:pt x="0" y="463740"/>
                  </a:lnTo>
                </a:path>
              </a:pathLst>
            </a:custGeom>
            <a:ln w="38785">
              <a:solidFill>
                <a:srgbClr val="8A79B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896325" y="5628729"/>
              <a:ext cx="116839" cy="116839"/>
            </a:xfrm>
            <a:custGeom>
              <a:avLst/>
              <a:gdLst/>
              <a:ahLst/>
              <a:cxnLst/>
              <a:rect l="l" t="t" r="r" b="b"/>
              <a:pathLst>
                <a:path w="116839" h="116839">
                  <a:moveTo>
                    <a:pt x="116344" y="0"/>
                  </a:moveTo>
                  <a:lnTo>
                    <a:pt x="0" y="0"/>
                  </a:lnTo>
                  <a:lnTo>
                    <a:pt x="58178" y="116344"/>
                  </a:lnTo>
                  <a:lnTo>
                    <a:pt x="116344" y="0"/>
                  </a:lnTo>
                  <a:close/>
                </a:path>
              </a:pathLst>
            </a:custGeom>
            <a:solidFill>
              <a:srgbClr val="8A7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7" name="object 67"/>
          <p:cNvGrpSpPr/>
          <p:nvPr/>
        </p:nvGrpSpPr>
        <p:grpSpPr>
          <a:xfrm>
            <a:off x="6680275" y="5180291"/>
            <a:ext cx="440055" cy="850900"/>
            <a:chOff x="6680275" y="5180291"/>
            <a:chExt cx="440055" cy="850900"/>
          </a:xfrm>
        </p:grpSpPr>
        <p:sp>
          <p:nvSpPr>
            <p:cNvPr id="68" name="object 68"/>
            <p:cNvSpPr/>
            <p:nvPr/>
          </p:nvSpPr>
          <p:spPr>
            <a:xfrm>
              <a:off x="6680275" y="5180291"/>
              <a:ext cx="439977" cy="850328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6900874" y="5204142"/>
              <a:ext cx="0" cy="541655"/>
            </a:xfrm>
            <a:custGeom>
              <a:avLst/>
              <a:gdLst/>
              <a:ahLst/>
              <a:cxnLst/>
              <a:rect l="l" t="t" r="r" b="b"/>
              <a:pathLst>
                <a:path h="541654">
                  <a:moveTo>
                    <a:pt x="0" y="0"/>
                  </a:moveTo>
                  <a:lnTo>
                    <a:pt x="0" y="541299"/>
                  </a:lnTo>
                </a:path>
              </a:pathLst>
            </a:custGeom>
            <a:ln w="38785">
              <a:solidFill>
                <a:srgbClr val="8A79B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6842696" y="5667883"/>
              <a:ext cx="116839" cy="116839"/>
            </a:xfrm>
            <a:custGeom>
              <a:avLst/>
              <a:gdLst/>
              <a:ahLst/>
              <a:cxnLst/>
              <a:rect l="l" t="t" r="r" b="b"/>
              <a:pathLst>
                <a:path w="116840" h="116839">
                  <a:moveTo>
                    <a:pt x="116344" y="0"/>
                  </a:moveTo>
                  <a:lnTo>
                    <a:pt x="0" y="0"/>
                  </a:lnTo>
                  <a:lnTo>
                    <a:pt x="58178" y="116344"/>
                  </a:lnTo>
                  <a:lnTo>
                    <a:pt x="116344" y="0"/>
                  </a:lnTo>
                  <a:close/>
                </a:path>
              </a:pathLst>
            </a:custGeom>
            <a:solidFill>
              <a:srgbClr val="8A7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1" name="object 71"/>
          <p:cNvGrpSpPr/>
          <p:nvPr/>
        </p:nvGrpSpPr>
        <p:grpSpPr>
          <a:xfrm>
            <a:off x="6011849" y="2557344"/>
            <a:ext cx="2868930" cy="3435350"/>
            <a:chOff x="6011849" y="2557344"/>
            <a:chExt cx="2868930" cy="3435350"/>
          </a:xfrm>
        </p:grpSpPr>
        <p:sp>
          <p:nvSpPr>
            <p:cNvPr id="72" name="object 72"/>
            <p:cNvSpPr/>
            <p:nvPr/>
          </p:nvSpPr>
          <p:spPr>
            <a:xfrm>
              <a:off x="6011849" y="2557344"/>
              <a:ext cx="1099945" cy="672659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6065507" y="2598077"/>
              <a:ext cx="792480" cy="371475"/>
            </a:xfrm>
            <a:custGeom>
              <a:avLst/>
              <a:gdLst/>
              <a:ahLst/>
              <a:cxnLst/>
              <a:rect l="l" t="t" r="r" b="b"/>
              <a:pathLst>
                <a:path w="792479" h="371475">
                  <a:moveTo>
                    <a:pt x="0" y="0"/>
                  </a:moveTo>
                  <a:lnTo>
                    <a:pt x="792200" y="371335"/>
                  </a:lnTo>
                </a:path>
              </a:pathLst>
            </a:custGeom>
            <a:ln w="38785">
              <a:solidFill>
                <a:srgbClr val="8A79B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6762788" y="2883827"/>
              <a:ext cx="130175" cy="105410"/>
            </a:xfrm>
            <a:custGeom>
              <a:avLst/>
              <a:gdLst/>
              <a:ahLst/>
              <a:cxnLst/>
              <a:rect l="l" t="t" r="r" b="b"/>
              <a:pathLst>
                <a:path w="130175" h="105410">
                  <a:moveTo>
                    <a:pt x="49377" y="0"/>
                  </a:moveTo>
                  <a:lnTo>
                    <a:pt x="0" y="105346"/>
                  </a:lnTo>
                  <a:lnTo>
                    <a:pt x="130035" y="102044"/>
                  </a:lnTo>
                  <a:lnTo>
                    <a:pt x="49377" y="0"/>
                  </a:lnTo>
                  <a:close/>
                </a:path>
              </a:pathLst>
            </a:custGeom>
            <a:solidFill>
              <a:srgbClr val="8A7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6544894" y="3517680"/>
              <a:ext cx="896877" cy="748808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6795947" y="3556774"/>
              <a:ext cx="589915" cy="442595"/>
            </a:xfrm>
            <a:custGeom>
              <a:avLst/>
              <a:gdLst/>
              <a:ahLst/>
              <a:cxnLst/>
              <a:rect l="l" t="t" r="r" b="b"/>
              <a:pathLst>
                <a:path w="589915" h="442595">
                  <a:moveTo>
                    <a:pt x="589457" y="0"/>
                  </a:moveTo>
                  <a:lnTo>
                    <a:pt x="0" y="442087"/>
                  </a:lnTo>
                </a:path>
              </a:pathLst>
            </a:custGeom>
            <a:ln w="38785">
              <a:solidFill>
                <a:srgbClr val="8A79B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6764934" y="3905796"/>
              <a:ext cx="128270" cy="116839"/>
            </a:xfrm>
            <a:custGeom>
              <a:avLst/>
              <a:gdLst/>
              <a:ahLst/>
              <a:cxnLst/>
              <a:rect l="l" t="t" r="r" b="b"/>
              <a:pathLst>
                <a:path w="128270" h="116839">
                  <a:moveTo>
                    <a:pt x="58166" y="0"/>
                  </a:moveTo>
                  <a:lnTo>
                    <a:pt x="0" y="116344"/>
                  </a:lnTo>
                  <a:lnTo>
                    <a:pt x="127965" y="93065"/>
                  </a:lnTo>
                  <a:lnTo>
                    <a:pt x="58166" y="0"/>
                  </a:lnTo>
                  <a:close/>
                </a:path>
              </a:pathLst>
            </a:custGeom>
            <a:solidFill>
              <a:srgbClr val="8A7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7763293" y="3517680"/>
              <a:ext cx="901109" cy="748808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7823542" y="3556774"/>
              <a:ext cx="589915" cy="442595"/>
            </a:xfrm>
            <a:custGeom>
              <a:avLst/>
              <a:gdLst/>
              <a:ahLst/>
              <a:cxnLst/>
              <a:rect l="l" t="t" r="r" b="b"/>
              <a:pathLst>
                <a:path w="589915" h="442595">
                  <a:moveTo>
                    <a:pt x="0" y="0"/>
                  </a:moveTo>
                  <a:lnTo>
                    <a:pt x="589457" y="442099"/>
                  </a:lnTo>
                </a:path>
              </a:pathLst>
            </a:custGeom>
            <a:ln w="38785">
              <a:solidFill>
                <a:srgbClr val="8A79B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8316061" y="3905796"/>
              <a:ext cx="128270" cy="116839"/>
            </a:xfrm>
            <a:custGeom>
              <a:avLst/>
              <a:gdLst/>
              <a:ahLst/>
              <a:cxnLst/>
              <a:rect l="l" t="t" r="r" b="b"/>
              <a:pathLst>
                <a:path w="128270" h="116839">
                  <a:moveTo>
                    <a:pt x="69799" y="0"/>
                  </a:moveTo>
                  <a:lnTo>
                    <a:pt x="0" y="93078"/>
                  </a:lnTo>
                  <a:lnTo>
                    <a:pt x="127965" y="116344"/>
                  </a:lnTo>
                  <a:lnTo>
                    <a:pt x="69799" y="0"/>
                  </a:lnTo>
                  <a:close/>
                </a:path>
              </a:pathLst>
            </a:custGeom>
            <a:solidFill>
              <a:srgbClr val="8A7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8440191" y="5180290"/>
              <a:ext cx="439977" cy="812267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8659914" y="5204142"/>
              <a:ext cx="0" cy="506730"/>
            </a:xfrm>
            <a:custGeom>
              <a:avLst/>
              <a:gdLst/>
              <a:ahLst/>
              <a:cxnLst/>
              <a:rect l="l" t="t" r="r" b="b"/>
              <a:pathLst>
                <a:path h="506729">
                  <a:moveTo>
                    <a:pt x="0" y="0"/>
                  </a:moveTo>
                  <a:lnTo>
                    <a:pt x="0" y="506564"/>
                  </a:lnTo>
                </a:path>
              </a:pathLst>
            </a:custGeom>
            <a:ln w="38785">
              <a:solidFill>
                <a:srgbClr val="8A79B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8601735" y="5633148"/>
              <a:ext cx="116839" cy="116839"/>
            </a:xfrm>
            <a:custGeom>
              <a:avLst/>
              <a:gdLst/>
              <a:ahLst/>
              <a:cxnLst/>
              <a:rect l="l" t="t" r="r" b="b"/>
              <a:pathLst>
                <a:path w="116840" h="116839">
                  <a:moveTo>
                    <a:pt x="116344" y="0"/>
                  </a:moveTo>
                  <a:lnTo>
                    <a:pt x="0" y="0"/>
                  </a:lnTo>
                  <a:lnTo>
                    <a:pt x="58178" y="116344"/>
                  </a:lnTo>
                  <a:lnTo>
                    <a:pt x="116344" y="0"/>
                  </a:lnTo>
                  <a:close/>
                </a:path>
              </a:pathLst>
            </a:custGeom>
            <a:solidFill>
              <a:srgbClr val="8A7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74542" y="1440764"/>
            <a:ext cx="4343400" cy="90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3520" marR="5080" indent="-211454">
              <a:lnSpc>
                <a:spcPct val="100000"/>
              </a:lnSpc>
              <a:spcBef>
                <a:spcPts val="100"/>
              </a:spcBef>
            </a:pPr>
            <a:r>
              <a:rPr spc="55" dirty="0"/>
              <a:t>TÜRKİYE’NİN </a:t>
            </a:r>
            <a:r>
              <a:rPr spc="65" dirty="0"/>
              <a:t>TERCİHLİ  </a:t>
            </a:r>
            <a:r>
              <a:rPr spc="60" dirty="0"/>
              <a:t>TİCARET</a:t>
            </a:r>
            <a:r>
              <a:rPr spc="85" dirty="0"/>
              <a:t> </a:t>
            </a:r>
            <a:r>
              <a:rPr spc="45" dirty="0"/>
              <a:t>POLİTİKASI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381605"/>
            <a:ext cx="9106535" cy="404749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500" spc="40" dirty="0">
                <a:solidFill>
                  <a:srgbClr val="F6B034"/>
                </a:solidFill>
                <a:latin typeface="Arial"/>
                <a:cs typeface="Arial"/>
              </a:rPr>
              <a:t>1- </a:t>
            </a:r>
            <a:r>
              <a:rPr sz="1500" spc="25" dirty="0">
                <a:solidFill>
                  <a:srgbClr val="F6B034"/>
                </a:solidFill>
                <a:latin typeface="Arial"/>
                <a:cs typeface="Arial"/>
              </a:rPr>
              <a:t>Gümrük </a:t>
            </a:r>
            <a:r>
              <a:rPr sz="1500" spc="30" dirty="0">
                <a:solidFill>
                  <a:srgbClr val="F6B034"/>
                </a:solidFill>
                <a:latin typeface="Arial"/>
                <a:cs typeface="Arial"/>
              </a:rPr>
              <a:t>Birliğine dahil </a:t>
            </a:r>
            <a:r>
              <a:rPr sz="1500" spc="5" dirty="0">
                <a:solidFill>
                  <a:srgbClr val="F6B034"/>
                </a:solidFill>
                <a:latin typeface="Arial"/>
                <a:cs typeface="Arial"/>
              </a:rPr>
              <a:t>eşyanın </a:t>
            </a:r>
            <a:r>
              <a:rPr sz="1500" spc="25" dirty="0">
                <a:solidFill>
                  <a:srgbClr val="F6B034"/>
                </a:solidFill>
                <a:latin typeface="Arial"/>
                <a:cs typeface="Arial"/>
              </a:rPr>
              <a:t>AB </a:t>
            </a:r>
            <a:r>
              <a:rPr sz="1500" spc="15" dirty="0">
                <a:solidFill>
                  <a:srgbClr val="F6B034"/>
                </a:solidFill>
                <a:latin typeface="Arial"/>
                <a:cs typeface="Arial"/>
              </a:rPr>
              <a:t>ile </a:t>
            </a:r>
            <a:r>
              <a:rPr sz="1500" spc="35" dirty="0">
                <a:solidFill>
                  <a:srgbClr val="F6B034"/>
                </a:solidFill>
                <a:latin typeface="Arial"/>
                <a:cs typeface="Arial"/>
              </a:rPr>
              <a:t>ticaretinde </a:t>
            </a:r>
            <a:r>
              <a:rPr sz="1500" spc="40" dirty="0">
                <a:solidFill>
                  <a:srgbClr val="F6B034"/>
                </a:solidFill>
                <a:latin typeface="Arial"/>
                <a:cs typeface="Arial"/>
              </a:rPr>
              <a:t>gümrük </a:t>
            </a:r>
            <a:r>
              <a:rPr sz="1500" spc="25" dirty="0">
                <a:solidFill>
                  <a:srgbClr val="F6B034"/>
                </a:solidFill>
                <a:latin typeface="Arial"/>
                <a:cs typeface="Arial"/>
              </a:rPr>
              <a:t>vergisini</a:t>
            </a:r>
            <a:r>
              <a:rPr sz="1500" spc="-85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1500" spc="5" dirty="0">
                <a:solidFill>
                  <a:srgbClr val="F6B034"/>
                </a:solidFill>
                <a:latin typeface="Arial"/>
                <a:cs typeface="Arial"/>
              </a:rPr>
              <a:t>kaldırmıştır.</a:t>
            </a:r>
            <a:endParaRPr sz="1500">
              <a:latin typeface="Arial"/>
              <a:cs typeface="Arial"/>
            </a:endParaRPr>
          </a:p>
          <a:p>
            <a:pPr marL="264160" marR="5715" indent="-252095">
              <a:lnSpc>
                <a:spcPct val="116700"/>
              </a:lnSpc>
              <a:spcBef>
                <a:spcPts val="285"/>
              </a:spcBef>
              <a:buChar char="•"/>
              <a:tabLst>
                <a:tab pos="264160" algn="l"/>
                <a:tab pos="264795" algn="l"/>
              </a:tabLst>
            </a:pP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Sanayi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ürünleri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işlenmiş tarım ürünleri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Türkiye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AB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arasındaki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ticarette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serbest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dolaşım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kuralına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tabi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olmuştur.</a:t>
            </a:r>
            <a:endParaRPr sz="1500">
              <a:latin typeface="Arial"/>
              <a:cs typeface="Arial"/>
            </a:endParaRPr>
          </a:p>
          <a:p>
            <a:pPr marL="264160" marR="5715" indent="-252095">
              <a:lnSpc>
                <a:spcPct val="116700"/>
              </a:lnSpc>
              <a:spcBef>
                <a:spcPts val="284"/>
              </a:spcBef>
              <a:buChar char="•"/>
              <a:tabLst>
                <a:tab pos="264160" algn="l"/>
                <a:tab pos="264795" algn="l"/>
              </a:tabLst>
            </a:pP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türden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Türkiye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AB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arasındaki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ticaretinde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serbest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dolaşımda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olduğunu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gösteren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A.TR 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Dolaşım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Belgesi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ticarete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konu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olması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halinde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vergisi</a:t>
            </a:r>
            <a:r>
              <a:rPr sz="1500" spc="30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alınmamaktadır.</a:t>
            </a:r>
            <a:endParaRPr sz="1500">
              <a:latin typeface="Arial"/>
              <a:cs typeface="Arial"/>
            </a:endParaRPr>
          </a:p>
          <a:p>
            <a:pPr marL="264160" marR="5715" indent="-252095">
              <a:lnSpc>
                <a:spcPct val="116700"/>
              </a:lnSpc>
              <a:spcBef>
                <a:spcPts val="280"/>
              </a:spcBef>
            </a:pPr>
            <a:r>
              <a:rPr sz="1500" spc="40" dirty="0">
                <a:solidFill>
                  <a:srgbClr val="F6B034"/>
                </a:solidFill>
                <a:latin typeface="Arial"/>
                <a:cs typeface="Arial"/>
              </a:rPr>
              <a:t>2- </a:t>
            </a:r>
            <a:r>
              <a:rPr sz="1500" spc="-30" dirty="0">
                <a:solidFill>
                  <a:srgbClr val="F6B034"/>
                </a:solidFill>
                <a:latin typeface="Arial"/>
                <a:cs typeface="Arial"/>
              </a:rPr>
              <a:t>Tarım </a:t>
            </a:r>
            <a:r>
              <a:rPr sz="1500" spc="20" dirty="0">
                <a:solidFill>
                  <a:srgbClr val="F6B034"/>
                </a:solidFill>
                <a:latin typeface="Arial"/>
                <a:cs typeface="Arial"/>
              </a:rPr>
              <a:t>ürünleri </a:t>
            </a:r>
            <a:r>
              <a:rPr sz="1500" spc="10" dirty="0">
                <a:solidFill>
                  <a:srgbClr val="F6B034"/>
                </a:solidFill>
                <a:latin typeface="Arial"/>
                <a:cs typeface="Arial"/>
              </a:rPr>
              <a:t>ve </a:t>
            </a:r>
            <a:r>
              <a:rPr sz="1500" spc="20" dirty="0">
                <a:solidFill>
                  <a:srgbClr val="F6B034"/>
                </a:solidFill>
                <a:latin typeface="Arial"/>
                <a:cs typeface="Arial"/>
              </a:rPr>
              <a:t>Avrupa </a:t>
            </a:r>
            <a:r>
              <a:rPr sz="1500" spc="35" dirty="0">
                <a:solidFill>
                  <a:srgbClr val="F6B034"/>
                </a:solidFill>
                <a:latin typeface="Arial"/>
                <a:cs typeface="Arial"/>
              </a:rPr>
              <a:t>Kömür </a:t>
            </a:r>
            <a:r>
              <a:rPr sz="1500" spc="10" dirty="0">
                <a:solidFill>
                  <a:srgbClr val="F6B034"/>
                </a:solidFill>
                <a:latin typeface="Arial"/>
                <a:cs typeface="Arial"/>
              </a:rPr>
              <a:t>ve </a:t>
            </a:r>
            <a:r>
              <a:rPr sz="1500" spc="20" dirty="0">
                <a:solidFill>
                  <a:srgbClr val="F6B034"/>
                </a:solidFill>
                <a:latin typeface="Arial"/>
                <a:cs typeface="Arial"/>
              </a:rPr>
              <a:t>Çelik </a:t>
            </a:r>
            <a:r>
              <a:rPr sz="1500" spc="10" dirty="0">
                <a:solidFill>
                  <a:srgbClr val="F6B034"/>
                </a:solidFill>
                <a:latin typeface="Arial"/>
                <a:cs typeface="Arial"/>
              </a:rPr>
              <a:t>Topluluğu </a:t>
            </a:r>
            <a:r>
              <a:rPr sz="1500" spc="-30" dirty="0">
                <a:solidFill>
                  <a:srgbClr val="F6B034"/>
                </a:solidFill>
                <a:latin typeface="Arial"/>
                <a:cs typeface="Arial"/>
              </a:rPr>
              <a:t>(AKÇT) </a:t>
            </a:r>
            <a:r>
              <a:rPr sz="1500" spc="20" dirty="0">
                <a:solidFill>
                  <a:srgbClr val="F6B034"/>
                </a:solidFill>
                <a:latin typeface="Arial"/>
                <a:cs typeface="Arial"/>
              </a:rPr>
              <a:t>ürünleri </a:t>
            </a:r>
            <a:r>
              <a:rPr sz="1500" spc="40" dirty="0">
                <a:solidFill>
                  <a:srgbClr val="F6B034"/>
                </a:solidFill>
                <a:latin typeface="Arial"/>
                <a:cs typeface="Arial"/>
              </a:rPr>
              <a:t>gümrük </a:t>
            </a:r>
            <a:r>
              <a:rPr sz="1500" spc="35" dirty="0">
                <a:solidFill>
                  <a:srgbClr val="F6B034"/>
                </a:solidFill>
                <a:latin typeface="Arial"/>
                <a:cs typeface="Arial"/>
              </a:rPr>
              <a:t>birliğinin </a:t>
            </a:r>
            <a:r>
              <a:rPr sz="1500" spc="20" dirty="0">
                <a:solidFill>
                  <a:srgbClr val="F6B034"/>
                </a:solidFill>
                <a:latin typeface="Arial"/>
                <a:cs typeface="Arial"/>
              </a:rPr>
              <a:t>kapsamı </a:t>
            </a:r>
            <a:r>
              <a:rPr sz="1500" spc="15" dirty="0">
                <a:solidFill>
                  <a:srgbClr val="F6B034"/>
                </a:solidFill>
                <a:latin typeface="Arial"/>
                <a:cs typeface="Arial"/>
              </a:rPr>
              <a:t>dışında  </a:t>
            </a:r>
            <a:r>
              <a:rPr sz="1500" dirty="0">
                <a:solidFill>
                  <a:srgbClr val="F6B034"/>
                </a:solidFill>
                <a:latin typeface="Arial"/>
                <a:cs typeface="Arial"/>
              </a:rPr>
              <a:t>bırakılmıştır.</a:t>
            </a:r>
            <a:endParaRPr sz="1500">
              <a:latin typeface="Arial"/>
              <a:cs typeface="Arial"/>
            </a:endParaRPr>
          </a:p>
          <a:p>
            <a:pPr marL="264160" indent="-252095">
              <a:lnSpc>
                <a:spcPct val="100000"/>
              </a:lnSpc>
              <a:spcBef>
                <a:spcPts val="585"/>
              </a:spcBef>
              <a:buChar char="•"/>
              <a:tabLst>
                <a:tab pos="264160" algn="l"/>
                <a:tab pos="264795" algn="l"/>
              </a:tabLst>
            </a:pP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Bu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ürünlerin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Türkiye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AB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arasındaki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ticareti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serbest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dolaşım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esasına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değil,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menşe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esasına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dayanmaktadır.</a:t>
            </a:r>
            <a:endParaRPr sz="1500">
              <a:latin typeface="Arial"/>
              <a:cs typeface="Arial"/>
            </a:endParaRPr>
          </a:p>
          <a:p>
            <a:pPr marL="264160" marR="6350" indent="-252095">
              <a:lnSpc>
                <a:spcPct val="116700"/>
              </a:lnSpc>
              <a:spcBef>
                <a:spcPts val="280"/>
              </a:spcBef>
              <a:buChar char="•"/>
              <a:tabLst>
                <a:tab pos="264160" algn="l"/>
                <a:tab pos="264795" algn="l"/>
              </a:tabLst>
            </a:pP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türden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eşya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anlaşmalarla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belirlenen kurallar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çerçevesinde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menşeli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olması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EUR.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1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Dolaşım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Sertifikası </a:t>
            </a:r>
            <a:r>
              <a:rPr sz="1500" spc="3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eşliğinde ithal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edilmesi halinde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tercihli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rejimden</a:t>
            </a:r>
            <a:r>
              <a:rPr sz="1500" spc="1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faydalanır.</a:t>
            </a:r>
            <a:endParaRPr sz="1500">
              <a:latin typeface="Arial"/>
              <a:cs typeface="Arial"/>
            </a:endParaRPr>
          </a:p>
          <a:p>
            <a:pPr marL="264160" marR="5080" indent="-252095">
              <a:lnSpc>
                <a:spcPct val="116700"/>
              </a:lnSpc>
              <a:spcBef>
                <a:spcPts val="285"/>
              </a:spcBef>
            </a:pPr>
            <a:r>
              <a:rPr sz="1500" spc="40" dirty="0">
                <a:solidFill>
                  <a:srgbClr val="F6B034"/>
                </a:solidFill>
                <a:latin typeface="Arial"/>
                <a:cs typeface="Arial"/>
              </a:rPr>
              <a:t>3- </a:t>
            </a:r>
            <a:r>
              <a:rPr sz="1500" dirty="0">
                <a:solidFill>
                  <a:srgbClr val="F6B034"/>
                </a:solidFill>
                <a:latin typeface="Arial"/>
                <a:cs typeface="Arial"/>
              </a:rPr>
              <a:t>Türkiye </a:t>
            </a:r>
            <a:r>
              <a:rPr sz="1500" spc="25" dirty="0">
                <a:solidFill>
                  <a:srgbClr val="F6B034"/>
                </a:solidFill>
                <a:latin typeface="Arial"/>
                <a:cs typeface="Arial"/>
              </a:rPr>
              <a:t>AB </a:t>
            </a:r>
            <a:r>
              <a:rPr sz="1500" spc="15" dirty="0">
                <a:solidFill>
                  <a:srgbClr val="F6B034"/>
                </a:solidFill>
                <a:latin typeface="Arial"/>
                <a:cs typeface="Arial"/>
              </a:rPr>
              <a:t>ile </a:t>
            </a:r>
            <a:r>
              <a:rPr sz="1500" spc="35" dirty="0">
                <a:solidFill>
                  <a:srgbClr val="F6B034"/>
                </a:solidFill>
                <a:latin typeface="Arial"/>
                <a:cs typeface="Arial"/>
              </a:rPr>
              <a:t>ticarette, </a:t>
            </a:r>
            <a:r>
              <a:rPr sz="1500" spc="15" dirty="0">
                <a:solidFill>
                  <a:srgbClr val="F6B034"/>
                </a:solidFill>
                <a:latin typeface="Arial"/>
                <a:cs typeface="Arial"/>
              </a:rPr>
              <a:t>yapılan düzenlemelere </a:t>
            </a:r>
            <a:r>
              <a:rPr sz="1500" spc="25" dirty="0">
                <a:solidFill>
                  <a:srgbClr val="F6B034"/>
                </a:solidFill>
                <a:latin typeface="Arial"/>
                <a:cs typeface="Arial"/>
              </a:rPr>
              <a:t>ek olarak </a:t>
            </a:r>
            <a:r>
              <a:rPr sz="1500" spc="35" dirty="0">
                <a:solidFill>
                  <a:srgbClr val="F6B034"/>
                </a:solidFill>
                <a:latin typeface="Arial"/>
                <a:cs typeface="Arial"/>
              </a:rPr>
              <a:t>ticaret </a:t>
            </a:r>
            <a:r>
              <a:rPr sz="1500" spc="25" dirty="0">
                <a:solidFill>
                  <a:srgbClr val="F6B034"/>
                </a:solidFill>
                <a:latin typeface="Arial"/>
                <a:cs typeface="Arial"/>
              </a:rPr>
              <a:t>politikasını </a:t>
            </a:r>
            <a:r>
              <a:rPr sz="1500" spc="35" dirty="0">
                <a:solidFill>
                  <a:srgbClr val="F6B034"/>
                </a:solidFill>
                <a:latin typeface="Arial"/>
                <a:cs typeface="Arial"/>
              </a:rPr>
              <a:t>AB’nin ticaret </a:t>
            </a:r>
            <a:r>
              <a:rPr sz="1500" spc="30" dirty="0">
                <a:solidFill>
                  <a:srgbClr val="F6B034"/>
                </a:solidFill>
                <a:latin typeface="Arial"/>
                <a:cs typeface="Arial"/>
              </a:rPr>
              <a:t>politikası </a:t>
            </a:r>
            <a:r>
              <a:rPr sz="1500" spc="15" dirty="0">
                <a:solidFill>
                  <a:srgbClr val="F6B034"/>
                </a:solidFill>
                <a:latin typeface="Arial"/>
                <a:cs typeface="Arial"/>
              </a:rPr>
              <a:t>ile  </a:t>
            </a:r>
            <a:r>
              <a:rPr sz="1500" spc="30" dirty="0">
                <a:solidFill>
                  <a:srgbClr val="F6B034"/>
                </a:solidFill>
                <a:latin typeface="Arial"/>
                <a:cs typeface="Arial"/>
              </a:rPr>
              <a:t>uyumlu </a:t>
            </a:r>
            <a:r>
              <a:rPr sz="1500" spc="10" dirty="0">
                <a:solidFill>
                  <a:srgbClr val="F6B034"/>
                </a:solidFill>
                <a:latin typeface="Arial"/>
                <a:cs typeface="Arial"/>
              </a:rPr>
              <a:t>hale </a:t>
            </a:r>
            <a:r>
              <a:rPr sz="1500" spc="35" dirty="0">
                <a:solidFill>
                  <a:srgbClr val="F6B034"/>
                </a:solidFill>
                <a:latin typeface="Arial"/>
                <a:cs typeface="Arial"/>
              </a:rPr>
              <a:t>getirme yükümlülüğü </a:t>
            </a:r>
            <a:r>
              <a:rPr sz="1500" spc="10" dirty="0">
                <a:solidFill>
                  <a:srgbClr val="F6B034"/>
                </a:solidFill>
                <a:latin typeface="Arial"/>
                <a:cs typeface="Arial"/>
              </a:rPr>
              <a:t>altına</a:t>
            </a:r>
            <a:r>
              <a:rPr sz="1500" spc="-114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1500" spc="20" dirty="0">
                <a:solidFill>
                  <a:srgbClr val="F6B034"/>
                </a:solidFill>
                <a:latin typeface="Arial"/>
                <a:cs typeface="Arial"/>
              </a:rPr>
              <a:t>girmiştir.</a:t>
            </a:r>
            <a:endParaRPr sz="1500">
              <a:latin typeface="Arial"/>
              <a:cs typeface="Arial"/>
            </a:endParaRPr>
          </a:p>
          <a:p>
            <a:pPr marL="264160" marR="6350" indent="-252095">
              <a:lnSpc>
                <a:spcPct val="116700"/>
              </a:lnSpc>
              <a:spcBef>
                <a:spcPts val="284"/>
              </a:spcBef>
              <a:buChar char="•"/>
              <a:tabLst>
                <a:tab pos="264160" algn="l"/>
                <a:tab pos="264795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Ayrıca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tek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taraflı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taviz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verilmesi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esasına dayalı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Genelleştirilmiş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Tercihler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Sistemini </a:t>
            </a:r>
            <a:r>
              <a:rPr sz="1500" spc="-95" dirty="0">
                <a:solidFill>
                  <a:srgbClr val="58595B"/>
                </a:solidFill>
                <a:latin typeface="Arial"/>
                <a:cs typeface="Arial"/>
              </a:rPr>
              <a:t>(GTS)</a:t>
            </a:r>
            <a:r>
              <a:rPr sz="1500" spc="2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de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uygulamaya 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koymuştur.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6989" y="2167813"/>
            <a:ext cx="7058659" cy="90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19835" marR="5080" indent="-120777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MEVZUATIMIZDA </a:t>
            </a:r>
            <a:r>
              <a:rPr spc="65" dirty="0"/>
              <a:t>TERCİHLİ MENŞEYE  </a:t>
            </a:r>
            <a:r>
              <a:rPr spc="60" dirty="0"/>
              <a:t>İLİŞKİN</a:t>
            </a:r>
            <a:r>
              <a:rPr spc="95" dirty="0"/>
              <a:t> </a:t>
            </a:r>
            <a:r>
              <a:rPr spc="70" dirty="0"/>
              <a:t>DÜZENLEMELER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3108654"/>
            <a:ext cx="4271010" cy="2216785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500" spc="40" dirty="0">
                <a:solidFill>
                  <a:srgbClr val="F6B034"/>
                </a:solidFill>
                <a:latin typeface="Arial"/>
                <a:cs typeface="Arial"/>
              </a:rPr>
              <a:t>1- </a:t>
            </a:r>
            <a:r>
              <a:rPr sz="1500" dirty="0">
                <a:solidFill>
                  <a:srgbClr val="F6B034"/>
                </a:solidFill>
                <a:latin typeface="Arial"/>
                <a:cs typeface="Arial"/>
              </a:rPr>
              <a:t>Karşılıklı </a:t>
            </a:r>
            <a:r>
              <a:rPr sz="1500" spc="-25" dirty="0">
                <a:solidFill>
                  <a:srgbClr val="F6B034"/>
                </a:solidFill>
                <a:latin typeface="Arial"/>
                <a:cs typeface="Arial"/>
              </a:rPr>
              <a:t>Taviz </a:t>
            </a:r>
            <a:r>
              <a:rPr sz="1500" dirty="0">
                <a:solidFill>
                  <a:srgbClr val="F6B034"/>
                </a:solidFill>
                <a:latin typeface="Arial"/>
                <a:cs typeface="Arial"/>
              </a:rPr>
              <a:t>Verilmesi </a:t>
            </a:r>
            <a:r>
              <a:rPr sz="1500" spc="-5" dirty="0">
                <a:solidFill>
                  <a:srgbClr val="F6B034"/>
                </a:solidFill>
                <a:latin typeface="Arial"/>
                <a:cs typeface="Arial"/>
              </a:rPr>
              <a:t>Esasına</a:t>
            </a:r>
            <a:r>
              <a:rPr sz="1500" spc="140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1500" spc="10" dirty="0">
                <a:solidFill>
                  <a:srgbClr val="F6B034"/>
                </a:solidFill>
                <a:latin typeface="Arial"/>
                <a:cs typeface="Arial"/>
              </a:rPr>
              <a:t>Dayananlar</a:t>
            </a:r>
            <a:endParaRPr sz="1500">
              <a:latin typeface="Arial"/>
              <a:cs typeface="Arial"/>
            </a:endParaRPr>
          </a:p>
          <a:p>
            <a:pPr marL="264160" indent="-252095">
              <a:lnSpc>
                <a:spcPct val="100000"/>
              </a:lnSpc>
              <a:spcBef>
                <a:spcPts val="585"/>
              </a:spcBef>
              <a:buChar char="-"/>
              <a:tabLst>
                <a:tab pos="264160" algn="l"/>
                <a:tab pos="264795" algn="l"/>
              </a:tabLst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Serbest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Ticaret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Anlaşmaları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Kapsamında</a:t>
            </a:r>
            <a:r>
              <a:rPr sz="1500" spc="1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Ticaret</a:t>
            </a:r>
            <a:endParaRPr sz="1500">
              <a:latin typeface="Arial"/>
              <a:cs typeface="Arial"/>
            </a:endParaRPr>
          </a:p>
          <a:p>
            <a:pPr marL="264160" indent="-252095">
              <a:lnSpc>
                <a:spcPct val="100000"/>
              </a:lnSpc>
              <a:spcBef>
                <a:spcPts val="585"/>
              </a:spcBef>
              <a:buChar char="-"/>
              <a:tabLst>
                <a:tab pos="264160" algn="l"/>
                <a:tab pos="264795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Avrupa Birliği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95" dirty="0">
                <a:solidFill>
                  <a:srgbClr val="58595B"/>
                </a:solidFill>
                <a:latin typeface="Arial"/>
                <a:cs typeface="Arial"/>
              </a:rPr>
              <a:t>Tarım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Ürünleri</a:t>
            </a:r>
            <a:r>
              <a:rPr sz="1500" spc="229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Ticareti</a:t>
            </a:r>
            <a:endParaRPr sz="1500">
              <a:latin typeface="Arial"/>
              <a:cs typeface="Arial"/>
            </a:endParaRPr>
          </a:p>
          <a:p>
            <a:pPr marL="264160" indent="-252095">
              <a:lnSpc>
                <a:spcPct val="100000"/>
              </a:lnSpc>
              <a:spcBef>
                <a:spcPts val="585"/>
              </a:spcBef>
              <a:buChar char="-"/>
              <a:tabLst>
                <a:tab pos="264160" algn="l"/>
                <a:tab pos="264795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Avrupa Birliği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AKÇT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Ürünleri</a:t>
            </a:r>
            <a:r>
              <a:rPr sz="1500" spc="1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Ticareti</a:t>
            </a:r>
            <a:endParaRPr sz="1500">
              <a:latin typeface="Arial"/>
              <a:cs typeface="Arial"/>
            </a:endParaRPr>
          </a:p>
          <a:p>
            <a:pPr marL="264160" indent="-252095">
              <a:lnSpc>
                <a:spcPct val="100000"/>
              </a:lnSpc>
              <a:spcBef>
                <a:spcPts val="580"/>
              </a:spcBef>
              <a:buChar char="-"/>
              <a:tabLst>
                <a:tab pos="264160" algn="l"/>
                <a:tab pos="264795" algn="l"/>
              </a:tabLst>
            </a:pP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Türkiye-İran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Tercihli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Ticaret</a:t>
            </a:r>
            <a:r>
              <a:rPr sz="1500" spc="114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Anlaşması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40" dirty="0">
                <a:solidFill>
                  <a:srgbClr val="F6B034"/>
                </a:solidFill>
                <a:latin typeface="Arial"/>
                <a:cs typeface="Arial"/>
              </a:rPr>
              <a:t>2- </a:t>
            </a:r>
            <a:r>
              <a:rPr sz="1500" spc="-50" dirty="0">
                <a:solidFill>
                  <a:srgbClr val="F6B034"/>
                </a:solidFill>
                <a:latin typeface="Arial"/>
                <a:cs typeface="Arial"/>
              </a:rPr>
              <a:t>Tek </a:t>
            </a:r>
            <a:r>
              <a:rPr sz="1500" spc="-20" dirty="0">
                <a:solidFill>
                  <a:srgbClr val="F6B034"/>
                </a:solidFill>
                <a:latin typeface="Arial"/>
                <a:cs typeface="Arial"/>
              </a:rPr>
              <a:t>Taraflı </a:t>
            </a:r>
            <a:r>
              <a:rPr sz="1500" spc="-25" dirty="0">
                <a:solidFill>
                  <a:srgbClr val="F6B034"/>
                </a:solidFill>
                <a:latin typeface="Arial"/>
                <a:cs typeface="Arial"/>
              </a:rPr>
              <a:t>Taviz </a:t>
            </a:r>
            <a:r>
              <a:rPr sz="1500" dirty="0">
                <a:solidFill>
                  <a:srgbClr val="F6B034"/>
                </a:solidFill>
                <a:latin typeface="Arial"/>
                <a:cs typeface="Arial"/>
              </a:rPr>
              <a:t>Verilmesi </a:t>
            </a:r>
            <a:r>
              <a:rPr sz="1500" spc="-5" dirty="0">
                <a:solidFill>
                  <a:srgbClr val="F6B034"/>
                </a:solidFill>
                <a:latin typeface="Arial"/>
                <a:cs typeface="Arial"/>
              </a:rPr>
              <a:t>Esasına</a:t>
            </a:r>
            <a:r>
              <a:rPr sz="1500" spc="210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1500" spc="10" dirty="0">
                <a:solidFill>
                  <a:srgbClr val="F6B034"/>
                </a:solidFill>
                <a:latin typeface="Arial"/>
                <a:cs typeface="Arial"/>
              </a:rPr>
              <a:t>Dayananlar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  <a:tabLst>
                <a:tab pos="264160" algn="l"/>
              </a:tabLst>
            </a:pPr>
            <a:r>
              <a:rPr sz="1500" spc="55" dirty="0">
                <a:solidFill>
                  <a:srgbClr val="58595B"/>
                </a:solidFill>
                <a:latin typeface="Arial"/>
                <a:cs typeface="Arial"/>
              </a:rPr>
              <a:t>-	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Genelleştirilmiş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Tercihler</a:t>
            </a:r>
            <a:r>
              <a:rPr sz="1500" spc="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Sistemi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09341" y="2394762"/>
            <a:ext cx="447357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85" dirty="0"/>
              <a:t>MENŞE</a:t>
            </a:r>
            <a:r>
              <a:rPr spc="60" dirty="0"/>
              <a:t> </a:t>
            </a:r>
            <a:r>
              <a:rPr spc="40" dirty="0"/>
              <a:t>KÜMÜLASYONU</a:t>
            </a:r>
          </a:p>
        </p:txBody>
      </p:sp>
      <p:sp>
        <p:nvSpPr>
          <p:cNvPr id="3" name="object 3"/>
          <p:cNvSpPr/>
          <p:nvPr/>
        </p:nvSpPr>
        <p:spPr>
          <a:xfrm>
            <a:off x="683996" y="3245739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8000" y="0"/>
                </a:moveTo>
                <a:lnTo>
                  <a:pt x="0" y="0"/>
                </a:lnTo>
                <a:lnTo>
                  <a:pt x="0" y="108000"/>
                </a:lnTo>
                <a:lnTo>
                  <a:pt x="108000" y="108000"/>
                </a:lnTo>
                <a:lnTo>
                  <a:pt x="108000" y="0"/>
                </a:lnTo>
                <a:close/>
              </a:path>
            </a:pathLst>
          </a:custGeom>
          <a:solidFill>
            <a:srgbClr val="58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51308" y="3112439"/>
            <a:ext cx="8926195" cy="153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6700"/>
              </a:lnSpc>
              <a:spcBef>
                <a:spcPts val="100"/>
              </a:spcBef>
            </a:pP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Aralarında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Serbest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Ticaret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Alanı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oluşturan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anlaşmaya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taraf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olan ülkelerin,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birbirleri menşeli </a:t>
            </a: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girdileri  </a:t>
            </a:r>
            <a:r>
              <a:rPr sz="1500" b="1" spc="-20" dirty="0">
                <a:solidFill>
                  <a:srgbClr val="58595B"/>
                </a:solidFill>
                <a:latin typeface="Arial"/>
                <a:cs typeface="Arial"/>
              </a:rPr>
              <a:t>sınırsız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ölçüde kullanmalarına </a:t>
            </a: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olanak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tanıyan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</a:t>
            </a:r>
            <a:r>
              <a:rPr sz="1500" spc="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sistemdir.</a:t>
            </a:r>
            <a:endParaRPr sz="1500">
              <a:latin typeface="Arial"/>
              <a:cs typeface="Arial"/>
            </a:endParaRPr>
          </a:p>
          <a:p>
            <a:pPr marL="12700" marR="5080" algn="just">
              <a:lnSpc>
                <a:spcPct val="116700"/>
              </a:lnSpc>
              <a:spcBef>
                <a:spcPts val="1415"/>
              </a:spcBef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Menşe</a:t>
            </a:r>
            <a:r>
              <a:rPr sz="1500" spc="-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kümülasyonu;</a:t>
            </a:r>
            <a:r>
              <a:rPr sz="1500" spc="-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taraf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ülkenin,</a:t>
            </a:r>
            <a:r>
              <a:rPr sz="1500" spc="-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diğer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taraf</a:t>
            </a:r>
            <a:r>
              <a:rPr sz="1500" spc="-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ülkelere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“menşeli</a:t>
            </a:r>
            <a:r>
              <a:rPr sz="1500" b="1" spc="-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maddeler”</a:t>
            </a:r>
            <a:r>
              <a:rPr sz="1500" b="1" spc="-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üzerinde</a:t>
            </a:r>
            <a:r>
              <a:rPr sz="1500" spc="-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sadece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“yetersiz</a:t>
            </a:r>
            <a:r>
              <a:rPr sz="1500" b="1" spc="-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işçilik  ve işlemin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ötesinde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işlem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yapmak”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suretiyle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elde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ettiği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nihai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ürünü, kendi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ülkesi menşeli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tercihli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rejim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dahilinde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ihraç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etmesini</a:t>
            </a:r>
            <a:r>
              <a:rPr sz="1500" spc="6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sağlamaktadır.</a:t>
            </a:r>
            <a:endParaRPr sz="15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83996" y="3959148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8000" y="0"/>
                </a:moveTo>
                <a:lnTo>
                  <a:pt x="0" y="0"/>
                </a:lnTo>
                <a:lnTo>
                  <a:pt x="0" y="108000"/>
                </a:lnTo>
                <a:lnTo>
                  <a:pt x="108000" y="108000"/>
                </a:lnTo>
                <a:lnTo>
                  <a:pt x="108000" y="0"/>
                </a:lnTo>
                <a:close/>
              </a:path>
            </a:pathLst>
          </a:custGeom>
          <a:solidFill>
            <a:srgbClr val="58595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04479" y="1728761"/>
            <a:ext cx="7283450" cy="90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78050" marR="5080" indent="-2165985">
              <a:lnSpc>
                <a:spcPct val="100000"/>
              </a:lnSpc>
              <a:spcBef>
                <a:spcPts val="100"/>
              </a:spcBef>
            </a:pPr>
            <a:r>
              <a:rPr spc="30" dirty="0"/>
              <a:t>SERBEST </a:t>
            </a:r>
            <a:r>
              <a:rPr spc="60" dirty="0"/>
              <a:t>TİCARET </a:t>
            </a:r>
            <a:r>
              <a:rPr spc="70" dirty="0"/>
              <a:t>ANLAŞMAMIZ </a:t>
            </a:r>
            <a:r>
              <a:rPr spc="-90" dirty="0"/>
              <a:t>(STA)  </a:t>
            </a:r>
            <a:r>
              <a:rPr dirty="0"/>
              <a:t>OLAN</a:t>
            </a:r>
            <a:r>
              <a:rPr spc="100" dirty="0"/>
              <a:t> </a:t>
            </a:r>
            <a:r>
              <a:rPr spc="30" dirty="0"/>
              <a:t>ÜLKELER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48128" y="2732417"/>
            <a:ext cx="2851785" cy="4144010"/>
          </a:xfrm>
          <a:prstGeom prst="rect">
            <a:avLst/>
          </a:prstGeom>
          <a:ln w="12700">
            <a:solidFill>
              <a:srgbClr val="F6B034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marL="86360">
              <a:lnSpc>
                <a:spcPct val="100000"/>
              </a:lnSpc>
              <a:spcBef>
                <a:spcPts val="250"/>
              </a:spcBef>
            </a:pPr>
            <a:r>
              <a:rPr sz="1500" b="1" spc="-5" dirty="0">
                <a:solidFill>
                  <a:srgbClr val="F6B034"/>
                </a:solidFill>
                <a:latin typeface="Arial"/>
                <a:cs typeface="Arial"/>
              </a:rPr>
              <a:t>ÇAPRAZ</a:t>
            </a:r>
            <a:r>
              <a:rPr sz="1500" b="1" spc="-10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1500" b="1" spc="5" dirty="0">
                <a:solidFill>
                  <a:srgbClr val="F6B034"/>
                </a:solidFill>
                <a:latin typeface="Arial"/>
                <a:cs typeface="Arial"/>
              </a:rPr>
              <a:t>KÜMÜLASYON</a:t>
            </a:r>
            <a:endParaRPr sz="1500">
              <a:latin typeface="Arial"/>
              <a:cs typeface="Arial"/>
            </a:endParaRPr>
          </a:p>
          <a:p>
            <a:pPr marL="26606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266700" algn="l"/>
              </a:tabLst>
            </a:pP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AB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(PAMK-PAAMK-BBMK)</a:t>
            </a:r>
            <a:endParaRPr sz="1500">
              <a:latin typeface="Arial"/>
              <a:cs typeface="Arial"/>
            </a:endParaRPr>
          </a:p>
          <a:p>
            <a:pPr marL="266065" indent="-180340">
              <a:lnSpc>
                <a:spcPct val="100000"/>
              </a:lnSpc>
              <a:spcBef>
                <a:spcPts val="300"/>
              </a:spcBef>
              <a:buChar char="•"/>
              <a:tabLst>
                <a:tab pos="266700" algn="l"/>
              </a:tabLst>
            </a:pPr>
            <a:r>
              <a:rPr sz="1500" spc="-120" dirty="0">
                <a:solidFill>
                  <a:srgbClr val="58595B"/>
                </a:solidFill>
                <a:latin typeface="Arial"/>
                <a:cs typeface="Arial"/>
              </a:rPr>
              <a:t>EFTA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(PAMK-PAAMK)</a:t>
            </a:r>
            <a:endParaRPr sz="1500">
              <a:latin typeface="Arial"/>
              <a:cs typeface="Arial"/>
            </a:endParaRPr>
          </a:p>
          <a:p>
            <a:pPr marL="266065" indent="-180340">
              <a:lnSpc>
                <a:spcPct val="100000"/>
              </a:lnSpc>
              <a:spcBef>
                <a:spcPts val="300"/>
              </a:spcBef>
              <a:buChar char="•"/>
              <a:tabLst>
                <a:tab pos="266700" algn="l"/>
              </a:tabLst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Türkiye</a:t>
            </a:r>
            <a:r>
              <a:rPr sz="1500" spc="-2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(PAMK-PAAMK-BBMK)</a:t>
            </a:r>
            <a:endParaRPr sz="1500">
              <a:latin typeface="Arial"/>
              <a:cs typeface="Arial"/>
            </a:endParaRPr>
          </a:p>
          <a:p>
            <a:pPr marL="266065" indent="-180340">
              <a:lnSpc>
                <a:spcPct val="100000"/>
              </a:lnSpc>
              <a:spcBef>
                <a:spcPts val="300"/>
              </a:spcBef>
              <a:buChar char="•"/>
              <a:tabLst>
                <a:tab pos="266700" algn="l"/>
              </a:tabLst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Bosna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Hersek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(BBMK)</a:t>
            </a:r>
            <a:endParaRPr sz="1500">
              <a:latin typeface="Arial"/>
              <a:cs typeface="Arial"/>
            </a:endParaRPr>
          </a:p>
          <a:p>
            <a:pPr marL="266065" indent="-180340">
              <a:lnSpc>
                <a:spcPct val="100000"/>
              </a:lnSpc>
              <a:spcBef>
                <a:spcPts val="300"/>
              </a:spcBef>
              <a:buChar char="•"/>
              <a:tabLst>
                <a:tab pos="266700" algn="l"/>
              </a:tabLst>
            </a:pP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Karadağ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(BBMK)</a:t>
            </a:r>
            <a:endParaRPr sz="1500">
              <a:latin typeface="Arial"/>
              <a:cs typeface="Arial"/>
            </a:endParaRPr>
          </a:p>
          <a:p>
            <a:pPr marL="266065" indent="-180340">
              <a:lnSpc>
                <a:spcPct val="100000"/>
              </a:lnSpc>
              <a:spcBef>
                <a:spcPts val="300"/>
              </a:spcBef>
              <a:buChar char="•"/>
              <a:tabLst>
                <a:tab pos="266700" algn="l"/>
              </a:tabLst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Tunus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(PAAMK)</a:t>
            </a:r>
            <a:endParaRPr sz="1500">
              <a:latin typeface="Arial"/>
              <a:cs typeface="Arial"/>
            </a:endParaRPr>
          </a:p>
          <a:p>
            <a:pPr marL="266065" indent="-180340">
              <a:lnSpc>
                <a:spcPct val="100000"/>
              </a:lnSpc>
              <a:spcBef>
                <a:spcPts val="300"/>
              </a:spcBef>
              <a:buChar char="•"/>
              <a:tabLst>
                <a:tab pos="266700" algn="l"/>
              </a:tabLst>
            </a:pP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İsrail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(PAAMK)</a:t>
            </a:r>
            <a:endParaRPr sz="1500">
              <a:latin typeface="Arial"/>
              <a:cs typeface="Arial"/>
            </a:endParaRPr>
          </a:p>
          <a:p>
            <a:pPr marL="266065" indent="-180340">
              <a:lnSpc>
                <a:spcPct val="100000"/>
              </a:lnSpc>
              <a:spcBef>
                <a:spcPts val="300"/>
              </a:spcBef>
              <a:buChar char="•"/>
              <a:tabLst>
                <a:tab pos="266700" algn="l"/>
              </a:tabLst>
            </a:pP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Arnavutluk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(BBMK)</a:t>
            </a:r>
            <a:endParaRPr sz="1500">
              <a:latin typeface="Arial"/>
              <a:cs typeface="Arial"/>
            </a:endParaRPr>
          </a:p>
          <a:p>
            <a:pPr marL="266065" indent="-180340">
              <a:lnSpc>
                <a:spcPct val="100000"/>
              </a:lnSpc>
              <a:spcBef>
                <a:spcPts val="300"/>
              </a:spcBef>
              <a:buChar char="•"/>
              <a:tabLst>
                <a:tab pos="266700" algn="l"/>
              </a:tabLst>
            </a:pP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Suriye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(PAAMK)</a:t>
            </a:r>
            <a:endParaRPr sz="1500">
              <a:latin typeface="Arial"/>
              <a:cs typeface="Arial"/>
            </a:endParaRPr>
          </a:p>
          <a:p>
            <a:pPr marL="266065" indent="-180340">
              <a:lnSpc>
                <a:spcPct val="100000"/>
              </a:lnSpc>
              <a:spcBef>
                <a:spcPts val="300"/>
              </a:spcBef>
              <a:buChar char="•"/>
              <a:tabLst>
                <a:tab pos="266700" algn="l"/>
              </a:tabLst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Mısır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(PAAMK)</a:t>
            </a:r>
            <a:endParaRPr sz="1500">
              <a:latin typeface="Arial"/>
              <a:cs typeface="Arial"/>
            </a:endParaRPr>
          </a:p>
          <a:p>
            <a:pPr marL="266065" indent="-180340">
              <a:lnSpc>
                <a:spcPct val="100000"/>
              </a:lnSpc>
              <a:spcBef>
                <a:spcPts val="300"/>
              </a:spcBef>
              <a:buChar char="•"/>
              <a:tabLst>
                <a:tab pos="26670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Sırbistan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(BBMK)</a:t>
            </a:r>
            <a:endParaRPr sz="1500">
              <a:latin typeface="Arial"/>
              <a:cs typeface="Arial"/>
            </a:endParaRPr>
          </a:p>
          <a:p>
            <a:pPr marL="266065" indent="-180340">
              <a:lnSpc>
                <a:spcPct val="100000"/>
              </a:lnSpc>
              <a:spcBef>
                <a:spcPts val="300"/>
              </a:spcBef>
              <a:buChar char="•"/>
              <a:tabLst>
                <a:tab pos="266700" algn="l"/>
              </a:tabLst>
            </a:pP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Filistin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(PAAMK)</a:t>
            </a:r>
            <a:endParaRPr sz="1500">
              <a:latin typeface="Arial"/>
              <a:cs typeface="Arial"/>
            </a:endParaRPr>
          </a:p>
          <a:p>
            <a:pPr marL="266065" indent="-180340">
              <a:lnSpc>
                <a:spcPct val="100000"/>
              </a:lnSpc>
              <a:spcBef>
                <a:spcPts val="300"/>
              </a:spcBef>
              <a:buChar char="•"/>
              <a:tabLst>
                <a:tab pos="266700" algn="l"/>
              </a:tabLst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Fas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(PAAMK)</a:t>
            </a:r>
            <a:endParaRPr sz="1500">
              <a:latin typeface="Arial"/>
              <a:cs typeface="Arial"/>
            </a:endParaRPr>
          </a:p>
          <a:p>
            <a:pPr marL="266065" indent="-180340">
              <a:lnSpc>
                <a:spcPct val="100000"/>
              </a:lnSpc>
              <a:spcBef>
                <a:spcPts val="300"/>
              </a:spcBef>
              <a:buChar char="•"/>
              <a:tabLst>
                <a:tab pos="266700" algn="l"/>
              </a:tabLst>
            </a:pP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Ürdün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(PAAMK)</a:t>
            </a:r>
            <a:endParaRPr sz="1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25515" y="2732417"/>
            <a:ext cx="2851785" cy="3140075"/>
          </a:xfrm>
          <a:prstGeom prst="rect">
            <a:avLst/>
          </a:prstGeom>
          <a:ln w="12700">
            <a:solidFill>
              <a:srgbClr val="F6B034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marL="84455">
              <a:lnSpc>
                <a:spcPct val="100000"/>
              </a:lnSpc>
              <a:spcBef>
                <a:spcPts val="250"/>
              </a:spcBef>
            </a:pPr>
            <a:r>
              <a:rPr sz="1500" b="1" spc="10" dirty="0">
                <a:solidFill>
                  <a:srgbClr val="F6B034"/>
                </a:solidFill>
                <a:latin typeface="Arial"/>
                <a:cs typeface="Arial"/>
              </a:rPr>
              <a:t>İKİLİ</a:t>
            </a:r>
            <a:r>
              <a:rPr sz="1500" b="1" spc="-5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1500" b="1" spc="5" dirty="0">
                <a:solidFill>
                  <a:srgbClr val="F6B034"/>
                </a:solidFill>
                <a:latin typeface="Arial"/>
                <a:cs typeface="Arial"/>
              </a:rPr>
              <a:t>KÜMÜLASYON</a:t>
            </a:r>
            <a:endParaRPr sz="1500">
              <a:latin typeface="Arial"/>
              <a:cs typeface="Arial"/>
            </a:endParaRPr>
          </a:p>
          <a:p>
            <a:pPr marL="264795" indent="-180975">
              <a:lnSpc>
                <a:spcPct val="100000"/>
              </a:lnSpc>
              <a:spcBef>
                <a:spcPts val="1150"/>
              </a:spcBef>
              <a:buChar char="•"/>
              <a:tabLst>
                <a:tab pos="265430" algn="l"/>
              </a:tabLst>
            </a:pPr>
            <a:r>
              <a:rPr sz="1500" spc="25" dirty="0">
                <a:solidFill>
                  <a:srgbClr val="58595B"/>
                </a:solidFill>
                <a:latin typeface="Arial"/>
                <a:cs typeface="Arial"/>
              </a:rPr>
              <a:t>Gürcistan </a:t>
            </a:r>
            <a:r>
              <a:rPr sz="1500" spc="80" dirty="0">
                <a:solidFill>
                  <a:srgbClr val="58595B"/>
                </a:solidFill>
                <a:latin typeface="Arial"/>
                <a:cs typeface="Arial"/>
              </a:rPr>
              <a:t>-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STA</a:t>
            </a:r>
            <a:endParaRPr sz="1500">
              <a:latin typeface="Arial"/>
              <a:cs typeface="Arial"/>
            </a:endParaRPr>
          </a:p>
          <a:p>
            <a:pPr marL="264795" indent="-180975">
              <a:lnSpc>
                <a:spcPct val="100000"/>
              </a:lnSpc>
              <a:spcBef>
                <a:spcPts val="585"/>
              </a:spcBef>
              <a:buChar char="•"/>
              <a:tabLst>
                <a:tab pos="265430" algn="l"/>
              </a:tabLst>
            </a:pPr>
            <a:r>
              <a:rPr sz="1500" spc="35" dirty="0">
                <a:solidFill>
                  <a:srgbClr val="58595B"/>
                </a:solidFill>
                <a:latin typeface="Arial"/>
                <a:cs typeface="Arial"/>
              </a:rPr>
              <a:t>Makedonya </a:t>
            </a:r>
            <a:r>
              <a:rPr sz="1500" spc="80" dirty="0">
                <a:solidFill>
                  <a:srgbClr val="58595B"/>
                </a:solidFill>
                <a:latin typeface="Arial"/>
                <a:cs typeface="Arial"/>
              </a:rPr>
              <a:t>-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STA</a:t>
            </a:r>
            <a:endParaRPr sz="1500">
              <a:latin typeface="Arial"/>
              <a:cs typeface="Arial"/>
            </a:endParaRPr>
          </a:p>
          <a:p>
            <a:pPr marL="264795" indent="-180975">
              <a:lnSpc>
                <a:spcPct val="100000"/>
              </a:lnSpc>
              <a:spcBef>
                <a:spcPts val="580"/>
              </a:spcBef>
              <a:buChar char="•"/>
              <a:tabLst>
                <a:tab pos="265430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Şili </a:t>
            </a:r>
            <a:r>
              <a:rPr sz="1500" spc="55" dirty="0">
                <a:solidFill>
                  <a:srgbClr val="58595B"/>
                </a:solidFill>
                <a:latin typeface="Arial"/>
                <a:cs typeface="Arial"/>
              </a:rPr>
              <a:t>- </a:t>
            </a:r>
            <a:r>
              <a:rPr sz="1500" spc="-100" dirty="0">
                <a:solidFill>
                  <a:srgbClr val="58595B"/>
                </a:solidFill>
                <a:latin typeface="Arial"/>
                <a:cs typeface="Arial"/>
              </a:rPr>
              <a:t>STA</a:t>
            </a:r>
            <a:endParaRPr sz="1500">
              <a:latin typeface="Arial"/>
              <a:cs typeface="Arial"/>
            </a:endParaRPr>
          </a:p>
          <a:p>
            <a:pPr marL="264795" indent="-180975">
              <a:lnSpc>
                <a:spcPct val="100000"/>
              </a:lnSpc>
              <a:spcBef>
                <a:spcPts val="585"/>
              </a:spcBef>
              <a:buChar char="•"/>
              <a:tabLst>
                <a:tab pos="26543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Güney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Kore </a:t>
            </a:r>
            <a:r>
              <a:rPr sz="1500" spc="55" dirty="0">
                <a:solidFill>
                  <a:srgbClr val="58595B"/>
                </a:solidFill>
                <a:latin typeface="Arial"/>
                <a:cs typeface="Arial"/>
              </a:rPr>
              <a:t>-</a:t>
            </a:r>
            <a:r>
              <a:rPr sz="1500" spc="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00" dirty="0">
                <a:solidFill>
                  <a:srgbClr val="58595B"/>
                </a:solidFill>
                <a:latin typeface="Arial"/>
                <a:cs typeface="Arial"/>
              </a:rPr>
              <a:t>STA</a:t>
            </a:r>
            <a:endParaRPr sz="1500">
              <a:latin typeface="Arial"/>
              <a:cs typeface="Arial"/>
            </a:endParaRPr>
          </a:p>
          <a:p>
            <a:pPr marL="264795" indent="-180975">
              <a:lnSpc>
                <a:spcPct val="100000"/>
              </a:lnSpc>
              <a:spcBef>
                <a:spcPts val="585"/>
              </a:spcBef>
              <a:buChar char="•"/>
              <a:tabLst>
                <a:tab pos="265430" algn="l"/>
              </a:tabLst>
            </a:pP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Malezya </a:t>
            </a:r>
            <a:r>
              <a:rPr sz="1500" spc="55" dirty="0">
                <a:solidFill>
                  <a:srgbClr val="58595B"/>
                </a:solidFill>
                <a:latin typeface="Arial"/>
                <a:cs typeface="Arial"/>
              </a:rPr>
              <a:t>-</a:t>
            </a:r>
            <a:r>
              <a:rPr sz="1500" spc="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00" dirty="0">
                <a:solidFill>
                  <a:srgbClr val="58595B"/>
                </a:solidFill>
                <a:latin typeface="Arial"/>
                <a:cs typeface="Arial"/>
              </a:rPr>
              <a:t>STA</a:t>
            </a:r>
            <a:endParaRPr sz="1500">
              <a:latin typeface="Arial"/>
              <a:cs typeface="Arial"/>
            </a:endParaRPr>
          </a:p>
          <a:p>
            <a:pPr marL="264795" indent="-180975">
              <a:lnSpc>
                <a:spcPct val="100000"/>
              </a:lnSpc>
              <a:spcBef>
                <a:spcPts val="585"/>
              </a:spcBef>
              <a:buChar char="•"/>
              <a:tabLst>
                <a:tab pos="265430" algn="l"/>
              </a:tabLst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Morityus </a:t>
            </a:r>
            <a:r>
              <a:rPr sz="1500" spc="55" dirty="0">
                <a:solidFill>
                  <a:srgbClr val="58595B"/>
                </a:solidFill>
                <a:latin typeface="Arial"/>
                <a:cs typeface="Arial"/>
              </a:rPr>
              <a:t>-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00" dirty="0">
                <a:solidFill>
                  <a:srgbClr val="58595B"/>
                </a:solidFill>
                <a:latin typeface="Arial"/>
                <a:cs typeface="Arial"/>
              </a:rPr>
              <a:t>STA</a:t>
            </a:r>
            <a:endParaRPr sz="1500">
              <a:latin typeface="Arial"/>
              <a:cs typeface="Arial"/>
            </a:endParaRPr>
          </a:p>
          <a:p>
            <a:pPr marL="264795" indent="-180975">
              <a:lnSpc>
                <a:spcPct val="100000"/>
              </a:lnSpc>
              <a:spcBef>
                <a:spcPts val="580"/>
              </a:spcBef>
              <a:buChar char="•"/>
              <a:tabLst>
                <a:tab pos="265430" algn="l"/>
              </a:tabLst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Moldova </a:t>
            </a:r>
            <a:r>
              <a:rPr sz="1500" spc="55" dirty="0">
                <a:solidFill>
                  <a:srgbClr val="58595B"/>
                </a:solidFill>
                <a:latin typeface="Arial"/>
                <a:cs typeface="Arial"/>
              </a:rPr>
              <a:t>-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00" dirty="0">
                <a:solidFill>
                  <a:srgbClr val="58595B"/>
                </a:solidFill>
                <a:latin typeface="Arial"/>
                <a:cs typeface="Arial"/>
              </a:rPr>
              <a:t>STA</a:t>
            </a:r>
            <a:endParaRPr sz="1500">
              <a:latin typeface="Arial"/>
              <a:cs typeface="Arial"/>
            </a:endParaRPr>
          </a:p>
          <a:p>
            <a:pPr marL="264795" indent="-180975">
              <a:lnSpc>
                <a:spcPct val="100000"/>
              </a:lnSpc>
              <a:spcBef>
                <a:spcPts val="585"/>
              </a:spcBef>
              <a:buChar char="•"/>
              <a:tabLst>
                <a:tab pos="265430" algn="l"/>
              </a:tabLst>
            </a:pP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Sri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Lanka </a:t>
            </a:r>
            <a:r>
              <a:rPr sz="1500" spc="55" dirty="0">
                <a:solidFill>
                  <a:srgbClr val="58595B"/>
                </a:solidFill>
                <a:latin typeface="Arial"/>
                <a:cs typeface="Arial"/>
              </a:rPr>
              <a:t>-</a:t>
            </a:r>
            <a:r>
              <a:rPr sz="1500" spc="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00" dirty="0">
                <a:solidFill>
                  <a:srgbClr val="58595B"/>
                </a:solidFill>
                <a:latin typeface="Arial"/>
                <a:cs typeface="Arial"/>
              </a:rPr>
              <a:t>STA</a:t>
            </a:r>
            <a:endParaRPr sz="1500">
              <a:latin typeface="Arial"/>
              <a:cs typeface="Arial"/>
            </a:endParaRPr>
          </a:p>
          <a:p>
            <a:pPr marL="264795" indent="-180975">
              <a:lnSpc>
                <a:spcPct val="100000"/>
              </a:lnSpc>
              <a:spcBef>
                <a:spcPts val="585"/>
              </a:spcBef>
              <a:buChar char="•"/>
              <a:tabLst>
                <a:tab pos="265430" algn="l"/>
              </a:tabLst>
            </a:pP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İran </a:t>
            </a:r>
            <a:r>
              <a:rPr sz="1500" spc="55" dirty="0">
                <a:solidFill>
                  <a:srgbClr val="58595B"/>
                </a:solidFill>
                <a:latin typeface="Arial"/>
                <a:cs typeface="Arial"/>
              </a:rPr>
              <a:t>-</a:t>
            </a:r>
            <a:r>
              <a:rPr sz="1500" spc="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10" dirty="0">
                <a:solidFill>
                  <a:srgbClr val="58595B"/>
                </a:solidFill>
                <a:latin typeface="Arial"/>
                <a:cs typeface="Arial"/>
              </a:rPr>
              <a:t>TTA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38501" y="833043"/>
            <a:ext cx="6015355" cy="90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98550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TERCİHLİ TİCARETTE  </a:t>
            </a:r>
            <a:r>
              <a:rPr spc="70" dirty="0"/>
              <a:t>GÜMRÜK </a:t>
            </a:r>
            <a:r>
              <a:rPr spc="30" dirty="0"/>
              <a:t>VERGİSİ</a:t>
            </a:r>
            <a:r>
              <a:rPr spc="85" dirty="0"/>
              <a:t> </a:t>
            </a:r>
            <a:r>
              <a:rPr spc="35" dirty="0"/>
              <a:t>UYGULAMASI</a:t>
            </a:r>
          </a:p>
        </p:txBody>
      </p:sp>
      <p:sp>
        <p:nvSpPr>
          <p:cNvPr id="3" name="object 3"/>
          <p:cNvSpPr/>
          <p:nvPr/>
        </p:nvSpPr>
        <p:spPr>
          <a:xfrm>
            <a:off x="684000" y="1868777"/>
            <a:ext cx="9323997" cy="50135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448" y="537848"/>
            <a:ext cx="9560852" cy="13516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8380" marR="5080" indent="-996315">
              <a:lnSpc>
                <a:spcPct val="100000"/>
              </a:lnSpc>
              <a:spcBef>
                <a:spcPts val="100"/>
              </a:spcBef>
            </a:pPr>
            <a:r>
              <a:rPr sz="4000" spc="35" dirty="0"/>
              <a:t>ÇAPRAZ </a:t>
            </a:r>
            <a:r>
              <a:rPr sz="4000" spc="65" dirty="0"/>
              <a:t>KÜMÜLASYOM </a:t>
            </a:r>
            <a:r>
              <a:rPr sz="4000" spc="90" dirty="0"/>
              <a:t>SİSTEMİ  </a:t>
            </a:r>
            <a:r>
              <a:rPr sz="4000" spc="40" dirty="0"/>
              <a:t>(PAMK-PAAMK-BBMK</a:t>
            </a:r>
            <a:r>
              <a:rPr spc="40" dirty="0"/>
              <a:t>)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309681" y="3957726"/>
            <a:ext cx="1873250" cy="1217930"/>
            <a:chOff x="4309681" y="3957726"/>
            <a:chExt cx="1873250" cy="1217930"/>
          </a:xfrm>
        </p:grpSpPr>
        <p:sp>
          <p:nvSpPr>
            <p:cNvPr id="4" name="object 4"/>
            <p:cNvSpPr/>
            <p:nvPr/>
          </p:nvSpPr>
          <p:spPr>
            <a:xfrm>
              <a:off x="4335653" y="3983693"/>
              <a:ext cx="1821103" cy="116550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322699" y="3970743"/>
              <a:ext cx="1847214" cy="1191895"/>
            </a:xfrm>
            <a:custGeom>
              <a:avLst/>
              <a:gdLst/>
              <a:ahLst/>
              <a:cxnLst/>
              <a:rect l="l" t="t" r="r" b="b"/>
              <a:pathLst>
                <a:path w="1847214" h="1191895">
                  <a:moveTo>
                    <a:pt x="0" y="0"/>
                  </a:moveTo>
                  <a:lnTo>
                    <a:pt x="1846999" y="0"/>
                  </a:lnTo>
                  <a:lnTo>
                    <a:pt x="1846999" y="1191399"/>
                  </a:lnTo>
                  <a:lnTo>
                    <a:pt x="0" y="1191399"/>
                  </a:lnTo>
                  <a:lnTo>
                    <a:pt x="0" y="0"/>
                  </a:lnTo>
                  <a:close/>
                </a:path>
              </a:pathLst>
            </a:custGeom>
            <a:ln w="25895">
              <a:solidFill>
                <a:srgbClr val="7B96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365906" y="2168702"/>
            <a:ext cx="3738245" cy="1102360"/>
          </a:xfrm>
          <a:prstGeom prst="rect">
            <a:avLst/>
          </a:prstGeom>
          <a:ln w="25895">
            <a:solidFill>
              <a:srgbClr val="C96962"/>
            </a:solidFill>
          </a:ln>
        </p:spPr>
        <p:txBody>
          <a:bodyPr vert="horz" wrap="square" lIns="0" tIns="239395" rIns="0" bIns="0" rtlCol="0">
            <a:spAutoFit/>
          </a:bodyPr>
          <a:lstStyle/>
          <a:p>
            <a:pPr marL="7620" algn="ctr">
              <a:lnSpc>
                <a:spcPts val="2915"/>
              </a:lnSpc>
              <a:spcBef>
                <a:spcPts val="1885"/>
              </a:spcBef>
            </a:pPr>
            <a:r>
              <a:rPr sz="2450" b="1" spc="-5" dirty="0">
                <a:solidFill>
                  <a:srgbClr val="EE322D"/>
                </a:solidFill>
                <a:latin typeface="Carlito"/>
                <a:cs typeface="Carlito"/>
              </a:rPr>
              <a:t>AVRUPA</a:t>
            </a:r>
            <a:r>
              <a:rPr sz="2450" b="1" spc="-10" dirty="0">
                <a:solidFill>
                  <a:srgbClr val="EE322D"/>
                </a:solidFill>
                <a:latin typeface="Carlito"/>
                <a:cs typeface="Carlito"/>
              </a:rPr>
              <a:t> </a:t>
            </a:r>
            <a:r>
              <a:rPr sz="2450" b="1" spc="-5" dirty="0">
                <a:solidFill>
                  <a:srgbClr val="EE322D"/>
                </a:solidFill>
                <a:latin typeface="Carlito"/>
                <a:cs typeface="Carlito"/>
              </a:rPr>
              <a:t>BİRLİĞİ</a:t>
            </a:r>
            <a:endParaRPr sz="2450">
              <a:latin typeface="Carlito"/>
              <a:cs typeface="Carlito"/>
            </a:endParaRPr>
          </a:p>
          <a:p>
            <a:pPr marL="5715" algn="ctr">
              <a:lnSpc>
                <a:spcPts val="1895"/>
              </a:lnSpc>
            </a:pPr>
            <a:r>
              <a:rPr sz="1600" b="1" spc="10" dirty="0">
                <a:solidFill>
                  <a:srgbClr val="EE322D"/>
                </a:solidFill>
                <a:latin typeface="Carlito"/>
                <a:cs typeface="Carlito"/>
              </a:rPr>
              <a:t>(28</a:t>
            </a:r>
            <a:r>
              <a:rPr sz="1600" b="1" dirty="0">
                <a:solidFill>
                  <a:srgbClr val="EE322D"/>
                </a:solidFill>
                <a:latin typeface="Carlito"/>
                <a:cs typeface="Carlito"/>
              </a:rPr>
              <a:t> </a:t>
            </a:r>
            <a:r>
              <a:rPr sz="1600" b="1" spc="10" dirty="0">
                <a:solidFill>
                  <a:srgbClr val="EE322D"/>
                </a:solidFill>
                <a:latin typeface="Carlito"/>
                <a:cs typeface="Carlito"/>
              </a:rPr>
              <a:t>ÜLKE)</a:t>
            </a:r>
            <a:endParaRPr sz="1600">
              <a:latin typeface="Carlito"/>
              <a:cs typeface="Carlito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35010" y="2490800"/>
            <a:ext cx="1538605" cy="4051935"/>
          </a:xfrm>
          <a:custGeom>
            <a:avLst/>
            <a:gdLst/>
            <a:ahLst/>
            <a:cxnLst/>
            <a:rect l="l" t="t" r="r" b="b"/>
            <a:pathLst>
              <a:path w="1538605" h="4051934">
                <a:moveTo>
                  <a:pt x="0" y="256412"/>
                </a:moveTo>
                <a:lnTo>
                  <a:pt x="4131" y="210321"/>
                </a:lnTo>
                <a:lnTo>
                  <a:pt x="16041" y="166940"/>
                </a:lnTo>
                <a:lnTo>
                  <a:pt x="35006" y="126994"/>
                </a:lnTo>
                <a:lnTo>
                  <a:pt x="60303" y="91207"/>
                </a:lnTo>
                <a:lnTo>
                  <a:pt x="91207" y="60303"/>
                </a:lnTo>
                <a:lnTo>
                  <a:pt x="126994" y="35006"/>
                </a:lnTo>
                <a:lnTo>
                  <a:pt x="166940" y="16041"/>
                </a:lnTo>
                <a:lnTo>
                  <a:pt x="210321" y="4131"/>
                </a:lnTo>
                <a:lnTo>
                  <a:pt x="256413" y="0"/>
                </a:lnTo>
                <a:lnTo>
                  <a:pt x="1282039" y="0"/>
                </a:lnTo>
                <a:lnTo>
                  <a:pt x="1328131" y="4131"/>
                </a:lnTo>
                <a:lnTo>
                  <a:pt x="1371512" y="16041"/>
                </a:lnTo>
                <a:lnTo>
                  <a:pt x="1411458" y="35006"/>
                </a:lnTo>
                <a:lnTo>
                  <a:pt x="1447245" y="60303"/>
                </a:lnTo>
                <a:lnTo>
                  <a:pt x="1478149" y="91207"/>
                </a:lnTo>
                <a:lnTo>
                  <a:pt x="1503445" y="126994"/>
                </a:lnTo>
                <a:lnTo>
                  <a:pt x="1522411" y="166940"/>
                </a:lnTo>
                <a:lnTo>
                  <a:pt x="1534321" y="210321"/>
                </a:lnTo>
                <a:lnTo>
                  <a:pt x="1538452" y="256412"/>
                </a:lnTo>
                <a:lnTo>
                  <a:pt x="1538452" y="3795280"/>
                </a:lnTo>
                <a:lnTo>
                  <a:pt x="1534321" y="3841372"/>
                </a:lnTo>
                <a:lnTo>
                  <a:pt x="1522411" y="3884753"/>
                </a:lnTo>
                <a:lnTo>
                  <a:pt x="1503445" y="3924699"/>
                </a:lnTo>
                <a:lnTo>
                  <a:pt x="1478149" y="3960486"/>
                </a:lnTo>
                <a:lnTo>
                  <a:pt x="1447245" y="3991390"/>
                </a:lnTo>
                <a:lnTo>
                  <a:pt x="1411458" y="4016686"/>
                </a:lnTo>
                <a:lnTo>
                  <a:pt x="1371512" y="4035652"/>
                </a:lnTo>
                <a:lnTo>
                  <a:pt x="1328131" y="4047562"/>
                </a:lnTo>
                <a:lnTo>
                  <a:pt x="1282039" y="4051693"/>
                </a:lnTo>
                <a:lnTo>
                  <a:pt x="256413" y="4051693"/>
                </a:lnTo>
                <a:lnTo>
                  <a:pt x="210321" y="4047562"/>
                </a:lnTo>
                <a:lnTo>
                  <a:pt x="166940" y="4035652"/>
                </a:lnTo>
                <a:lnTo>
                  <a:pt x="126994" y="4016686"/>
                </a:lnTo>
                <a:lnTo>
                  <a:pt x="91207" y="3991390"/>
                </a:lnTo>
                <a:lnTo>
                  <a:pt x="60303" y="3960486"/>
                </a:lnTo>
                <a:lnTo>
                  <a:pt x="35006" y="3924699"/>
                </a:lnTo>
                <a:lnTo>
                  <a:pt x="16041" y="3884753"/>
                </a:lnTo>
                <a:lnTo>
                  <a:pt x="4131" y="3841372"/>
                </a:lnTo>
                <a:lnTo>
                  <a:pt x="0" y="3795280"/>
                </a:lnTo>
                <a:lnTo>
                  <a:pt x="0" y="256412"/>
                </a:lnTo>
                <a:close/>
              </a:path>
            </a:pathLst>
          </a:custGeom>
          <a:ln w="25895">
            <a:solidFill>
              <a:srgbClr val="50BA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612900" y="2988883"/>
            <a:ext cx="1435137" cy="8520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1270" algn="ctr">
              <a:lnSpc>
                <a:spcPct val="101499"/>
              </a:lnSpc>
              <a:spcBef>
                <a:spcPts val="100"/>
              </a:spcBef>
            </a:pPr>
            <a:r>
              <a:rPr sz="1800" b="1" i="1" spc="15" dirty="0">
                <a:solidFill>
                  <a:srgbClr val="EE322D"/>
                </a:solidFill>
                <a:latin typeface="Carlito"/>
                <a:cs typeface="Carlito"/>
              </a:rPr>
              <a:t>BATI  BALKAN  ÜLKELERİ</a:t>
            </a:r>
            <a:endParaRPr sz="1800" dirty="0">
              <a:latin typeface="Carlito"/>
              <a:cs typeface="Carlit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96667" y="4206100"/>
            <a:ext cx="1022350" cy="125793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220345" marR="212090" indent="-2540">
              <a:lnSpc>
                <a:spcPct val="100899"/>
              </a:lnSpc>
              <a:spcBef>
                <a:spcPts val="115"/>
              </a:spcBef>
              <a:buSzPct val="93750"/>
              <a:buFont typeface="Arial"/>
              <a:buChar char="•"/>
              <a:tabLst>
                <a:tab pos="292100" algn="l"/>
              </a:tabLst>
            </a:pPr>
            <a:r>
              <a:rPr sz="1600" spc="-20" dirty="0">
                <a:solidFill>
                  <a:srgbClr val="19459D"/>
                </a:solidFill>
                <a:latin typeface="Trebuchet MS"/>
                <a:cs typeface="Trebuchet MS"/>
              </a:rPr>
              <a:t>Bosna  </a:t>
            </a:r>
            <a:r>
              <a:rPr sz="1600" spc="-55" dirty="0">
                <a:solidFill>
                  <a:srgbClr val="19459D"/>
                </a:solidFill>
                <a:latin typeface="Trebuchet MS"/>
                <a:cs typeface="Trebuchet MS"/>
              </a:rPr>
              <a:t>Harsek</a:t>
            </a:r>
            <a:endParaRPr sz="1600">
              <a:latin typeface="Trebuchet MS"/>
              <a:cs typeface="Trebuchet MS"/>
            </a:endParaRPr>
          </a:p>
          <a:p>
            <a:pPr marL="205104" indent="-74295">
              <a:lnSpc>
                <a:spcPct val="100000"/>
              </a:lnSpc>
              <a:spcBef>
                <a:spcPts val="15"/>
              </a:spcBef>
              <a:buSzPct val="93750"/>
              <a:buFont typeface="Arial"/>
              <a:buChar char="•"/>
              <a:tabLst>
                <a:tab pos="205740" algn="l"/>
              </a:tabLst>
            </a:pPr>
            <a:r>
              <a:rPr sz="1600" spc="-55" dirty="0">
                <a:solidFill>
                  <a:srgbClr val="19459D"/>
                </a:solidFill>
                <a:latin typeface="Trebuchet MS"/>
                <a:cs typeface="Trebuchet MS"/>
              </a:rPr>
              <a:t>Karabağ</a:t>
            </a:r>
            <a:endParaRPr sz="1600">
              <a:latin typeface="Trebuchet MS"/>
              <a:cs typeface="Trebuchet MS"/>
            </a:endParaRPr>
          </a:p>
          <a:p>
            <a:pPr marL="181610" indent="-73660">
              <a:lnSpc>
                <a:spcPct val="100000"/>
              </a:lnSpc>
              <a:spcBef>
                <a:spcPts val="15"/>
              </a:spcBef>
              <a:buSzPct val="93750"/>
              <a:buFont typeface="Arial"/>
              <a:buChar char="•"/>
              <a:tabLst>
                <a:tab pos="182245" algn="l"/>
              </a:tabLst>
            </a:pPr>
            <a:r>
              <a:rPr sz="1600" spc="-55" dirty="0">
                <a:solidFill>
                  <a:srgbClr val="19459D"/>
                </a:solidFill>
                <a:latin typeface="Trebuchet MS"/>
                <a:cs typeface="Trebuchet MS"/>
              </a:rPr>
              <a:t>Sırbistan</a:t>
            </a:r>
            <a:endParaRPr sz="1600">
              <a:latin typeface="Trebuchet MS"/>
              <a:cs typeface="Trebuchet MS"/>
            </a:endParaRPr>
          </a:p>
          <a:p>
            <a:pPr marL="85725" indent="-73660">
              <a:lnSpc>
                <a:spcPct val="100000"/>
              </a:lnSpc>
              <a:spcBef>
                <a:spcPts val="15"/>
              </a:spcBef>
              <a:buSzPct val="93750"/>
              <a:buFont typeface="Arial"/>
              <a:buChar char="•"/>
              <a:tabLst>
                <a:tab pos="86360" algn="l"/>
              </a:tabLst>
            </a:pPr>
            <a:r>
              <a:rPr sz="1600" spc="-50" dirty="0">
                <a:solidFill>
                  <a:srgbClr val="19459D"/>
                </a:solidFill>
                <a:latin typeface="Trebuchet MS"/>
                <a:cs typeface="Trebuchet MS"/>
              </a:rPr>
              <a:t>Arnavutluk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548994" y="2422994"/>
            <a:ext cx="1513205" cy="3034665"/>
          </a:xfrm>
          <a:custGeom>
            <a:avLst/>
            <a:gdLst/>
            <a:ahLst/>
            <a:cxnLst/>
            <a:rect l="l" t="t" r="r" b="b"/>
            <a:pathLst>
              <a:path w="1513204" h="3034665">
                <a:moveTo>
                  <a:pt x="0" y="252171"/>
                </a:moveTo>
                <a:lnTo>
                  <a:pt x="4062" y="206843"/>
                </a:lnTo>
                <a:lnTo>
                  <a:pt x="15776" y="164181"/>
                </a:lnTo>
                <a:lnTo>
                  <a:pt x="34429" y="124896"/>
                </a:lnTo>
                <a:lnTo>
                  <a:pt x="59308" y="89701"/>
                </a:lnTo>
                <a:lnTo>
                  <a:pt x="89701" y="59308"/>
                </a:lnTo>
                <a:lnTo>
                  <a:pt x="124896" y="34429"/>
                </a:lnTo>
                <a:lnTo>
                  <a:pt x="164181" y="15776"/>
                </a:lnTo>
                <a:lnTo>
                  <a:pt x="206843" y="4062"/>
                </a:lnTo>
                <a:lnTo>
                  <a:pt x="252171" y="0"/>
                </a:lnTo>
                <a:lnTo>
                  <a:pt x="1260856" y="0"/>
                </a:lnTo>
                <a:lnTo>
                  <a:pt x="1306183" y="4062"/>
                </a:lnTo>
                <a:lnTo>
                  <a:pt x="1348845" y="15776"/>
                </a:lnTo>
                <a:lnTo>
                  <a:pt x="1388130" y="34429"/>
                </a:lnTo>
                <a:lnTo>
                  <a:pt x="1423325" y="59308"/>
                </a:lnTo>
                <a:lnTo>
                  <a:pt x="1453719" y="89701"/>
                </a:lnTo>
                <a:lnTo>
                  <a:pt x="1478597" y="124896"/>
                </a:lnTo>
                <a:lnTo>
                  <a:pt x="1497250" y="164181"/>
                </a:lnTo>
                <a:lnTo>
                  <a:pt x="1508964" y="206843"/>
                </a:lnTo>
                <a:lnTo>
                  <a:pt x="1513027" y="252171"/>
                </a:lnTo>
                <a:lnTo>
                  <a:pt x="1513027" y="2782354"/>
                </a:lnTo>
                <a:lnTo>
                  <a:pt x="1508964" y="2827685"/>
                </a:lnTo>
                <a:lnTo>
                  <a:pt x="1497250" y="2870350"/>
                </a:lnTo>
                <a:lnTo>
                  <a:pt x="1478597" y="2909637"/>
                </a:lnTo>
                <a:lnTo>
                  <a:pt x="1453719" y="2944834"/>
                </a:lnTo>
                <a:lnTo>
                  <a:pt x="1423325" y="2975228"/>
                </a:lnTo>
                <a:lnTo>
                  <a:pt x="1388130" y="3000108"/>
                </a:lnTo>
                <a:lnTo>
                  <a:pt x="1348845" y="3018761"/>
                </a:lnTo>
                <a:lnTo>
                  <a:pt x="1306183" y="3030475"/>
                </a:lnTo>
                <a:lnTo>
                  <a:pt x="1260856" y="3034538"/>
                </a:lnTo>
                <a:lnTo>
                  <a:pt x="252171" y="3034538"/>
                </a:lnTo>
                <a:lnTo>
                  <a:pt x="206843" y="3030475"/>
                </a:lnTo>
                <a:lnTo>
                  <a:pt x="164181" y="3018761"/>
                </a:lnTo>
                <a:lnTo>
                  <a:pt x="124896" y="3000108"/>
                </a:lnTo>
                <a:lnTo>
                  <a:pt x="89701" y="2975228"/>
                </a:lnTo>
                <a:lnTo>
                  <a:pt x="59308" y="2944834"/>
                </a:lnTo>
                <a:lnTo>
                  <a:pt x="34429" y="2909637"/>
                </a:lnTo>
                <a:lnTo>
                  <a:pt x="15776" y="2870350"/>
                </a:lnTo>
                <a:lnTo>
                  <a:pt x="4062" y="2827685"/>
                </a:lnTo>
                <a:lnTo>
                  <a:pt x="0" y="2782354"/>
                </a:lnTo>
                <a:lnTo>
                  <a:pt x="0" y="252171"/>
                </a:lnTo>
                <a:close/>
              </a:path>
            </a:pathLst>
          </a:custGeom>
          <a:ln w="25895">
            <a:solidFill>
              <a:srgbClr val="50BA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632700" y="2528960"/>
            <a:ext cx="1378634" cy="2241639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indent="-635" algn="ctr">
              <a:lnSpc>
                <a:spcPts val="2140"/>
              </a:lnSpc>
              <a:spcBef>
                <a:spcPts val="220"/>
              </a:spcBef>
            </a:pPr>
            <a:r>
              <a:rPr sz="1800" b="1" i="1" spc="15" dirty="0">
                <a:solidFill>
                  <a:srgbClr val="EE322D"/>
                </a:solidFill>
                <a:latin typeface="Carlito"/>
                <a:cs typeface="Carlito"/>
              </a:rPr>
              <a:t>AKDENİZ  ÜLKELERİ</a:t>
            </a:r>
            <a:endParaRPr sz="1800" dirty="0">
              <a:latin typeface="Carlito"/>
              <a:cs typeface="Carlito"/>
            </a:endParaRPr>
          </a:p>
          <a:p>
            <a:pPr marL="175260" marR="168275" indent="-635" algn="ctr">
              <a:lnSpc>
                <a:spcPts val="2140"/>
              </a:lnSpc>
              <a:spcBef>
                <a:spcPts val="105"/>
              </a:spcBef>
            </a:pPr>
            <a:r>
              <a:rPr sz="1800" spc="-65" dirty="0">
                <a:solidFill>
                  <a:srgbClr val="19459D"/>
                </a:solidFill>
                <a:latin typeface="Trebuchet MS"/>
                <a:cs typeface="Trebuchet MS"/>
              </a:rPr>
              <a:t>Fas  </a:t>
            </a:r>
            <a:r>
              <a:rPr sz="1800" spc="-50" dirty="0">
                <a:solidFill>
                  <a:srgbClr val="19459D"/>
                </a:solidFill>
                <a:latin typeface="Trebuchet MS"/>
                <a:cs typeface="Trebuchet MS"/>
              </a:rPr>
              <a:t>Tunus</a:t>
            </a:r>
            <a:endParaRPr sz="1800" dirty="0">
              <a:latin typeface="Trebuchet MS"/>
              <a:cs typeface="Trebuchet MS"/>
            </a:endParaRPr>
          </a:p>
          <a:p>
            <a:pPr marL="162560" marR="154305" indent="-635" algn="ctr">
              <a:lnSpc>
                <a:spcPts val="2140"/>
              </a:lnSpc>
              <a:spcBef>
                <a:spcPts val="105"/>
              </a:spcBef>
            </a:pPr>
            <a:r>
              <a:rPr sz="1800" spc="5" dirty="0">
                <a:solidFill>
                  <a:srgbClr val="19459D"/>
                </a:solidFill>
                <a:latin typeface="Trebuchet MS"/>
                <a:cs typeface="Trebuchet MS"/>
              </a:rPr>
              <a:t>Mısır  </a:t>
            </a:r>
            <a:r>
              <a:rPr sz="1800" spc="-30" dirty="0">
                <a:solidFill>
                  <a:srgbClr val="19459D"/>
                </a:solidFill>
                <a:latin typeface="Trebuchet MS"/>
                <a:cs typeface="Trebuchet MS"/>
              </a:rPr>
              <a:t>Ürd</a:t>
            </a:r>
            <a:r>
              <a:rPr sz="1800" spc="-20" dirty="0">
                <a:solidFill>
                  <a:srgbClr val="19459D"/>
                </a:solidFill>
                <a:latin typeface="Trebuchet MS"/>
                <a:cs typeface="Trebuchet MS"/>
              </a:rPr>
              <a:t>ün</a:t>
            </a:r>
            <a:endParaRPr sz="1800" dirty="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800" spc="-85" dirty="0">
                <a:solidFill>
                  <a:srgbClr val="19459D"/>
                </a:solidFill>
                <a:latin typeface="Trebuchet MS"/>
                <a:cs typeface="Trebuchet MS"/>
              </a:rPr>
              <a:t>Filistin</a:t>
            </a:r>
            <a:endParaRPr sz="1800" dirty="0">
              <a:latin typeface="Trebuchet MS"/>
              <a:cs typeface="Trebuchet MS"/>
            </a:endParaRPr>
          </a:p>
          <a:p>
            <a:pPr marL="110489" marR="104139" algn="ctr">
              <a:lnSpc>
                <a:spcPts val="2140"/>
              </a:lnSpc>
              <a:spcBef>
                <a:spcPts val="170"/>
              </a:spcBef>
            </a:pPr>
            <a:r>
              <a:rPr sz="1800" spc="-15" dirty="0">
                <a:solidFill>
                  <a:srgbClr val="19459D"/>
                </a:solidFill>
                <a:latin typeface="Trebuchet MS"/>
                <a:cs typeface="Trebuchet MS"/>
              </a:rPr>
              <a:t>Suriye*  </a:t>
            </a:r>
            <a:r>
              <a:rPr sz="1800" spc="-65" dirty="0">
                <a:solidFill>
                  <a:srgbClr val="19459D"/>
                </a:solidFill>
                <a:latin typeface="Trebuchet MS"/>
                <a:cs typeface="Trebuchet MS"/>
              </a:rPr>
              <a:t>İsrail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044865" y="6118682"/>
            <a:ext cx="966469" cy="678180"/>
          </a:xfrm>
          <a:custGeom>
            <a:avLst/>
            <a:gdLst/>
            <a:ahLst/>
            <a:cxnLst/>
            <a:rect l="l" t="t" r="r" b="b"/>
            <a:pathLst>
              <a:path w="966470" h="678179">
                <a:moveTo>
                  <a:pt x="0" y="113017"/>
                </a:moveTo>
                <a:lnTo>
                  <a:pt x="8881" y="69024"/>
                </a:lnTo>
                <a:lnTo>
                  <a:pt x="33100" y="33100"/>
                </a:lnTo>
                <a:lnTo>
                  <a:pt x="69024" y="8881"/>
                </a:lnTo>
                <a:lnTo>
                  <a:pt x="113017" y="0"/>
                </a:lnTo>
                <a:lnTo>
                  <a:pt x="853287" y="0"/>
                </a:lnTo>
                <a:lnTo>
                  <a:pt x="897280" y="8881"/>
                </a:lnTo>
                <a:lnTo>
                  <a:pt x="933203" y="33100"/>
                </a:lnTo>
                <a:lnTo>
                  <a:pt x="957423" y="69024"/>
                </a:lnTo>
                <a:lnTo>
                  <a:pt x="966304" y="113017"/>
                </a:lnTo>
                <a:lnTo>
                  <a:pt x="966304" y="565086"/>
                </a:lnTo>
                <a:lnTo>
                  <a:pt x="957423" y="609079"/>
                </a:lnTo>
                <a:lnTo>
                  <a:pt x="933203" y="645002"/>
                </a:lnTo>
                <a:lnTo>
                  <a:pt x="897280" y="669222"/>
                </a:lnTo>
                <a:lnTo>
                  <a:pt x="853287" y="678103"/>
                </a:lnTo>
                <a:lnTo>
                  <a:pt x="113017" y="678103"/>
                </a:lnTo>
                <a:lnTo>
                  <a:pt x="69024" y="669222"/>
                </a:lnTo>
                <a:lnTo>
                  <a:pt x="33100" y="645002"/>
                </a:lnTo>
                <a:lnTo>
                  <a:pt x="8881" y="609079"/>
                </a:lnTo>
                <a:lnTo>
                  <a:pt x="0" y="565086"/>
                </a:lnTo>
                <a:lnTo>
                  <a:pt x="0" y="113017"/>
                </a:lnTo>
                <a:close/>
              </a:path>
            </a:pathLst>
          </a:custGeom>
          <a:ln w="25895">
            <a:solidFill>
              <a:srgbClr val="50BA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183360" y="6165319"/>
            <a:ext cx="695960" cy="57721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indent="64769">
              <a:lnSpc>
                <a:spcPts val="2140"/>
              </a:lnSpc>
              <a:spcBef>
                <a:spcPts val="220"/>
              </a:spcBef>
            </a:pPr>
            <a:r>
              <a:rPr sz="1800" spc="-65" dirty="0">
                <a:solidFill>
                  <a:srgbClr val="EE322D"/>
                </a:solidFill>
                <a:latin typeface="Trebuchet MS"/>
                <a:cs typeface="Trebuchet MS"/>
              </a:rPr>
              <a:t>Faroe  Adaları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010956" y="5169332"/>
            <a:ext cx="487680" cy="1072515"/>
            <a:chOff x="8010956" y="5169332"/>
            <a:chExt cx="487680" cy="1072515"/>
          </a:xfrm>
        </p:grpSpPr>
        <p:sp>
          <p:nvSpPr>
            <p:cNvPr id="15" name="object 15"/>
            <p:cNvSpPr/>
            <p:nvPr/>
          </p:nvSpPr>
          <p:spPr>
            <a:xfrm>
              <a:off x="8010956" y="5169332"/>
              <a:ext cx="487387" cy="107225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070290" y="5203240"/>
              <a:ext cx="368719" cy="96630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070291" y="5203240"/>
              <a:ext cx="368935" cy="966469"/>
            </a:xfrm>
            <a:custGeom>
              <a:avLst/>
              <a:gdLst/>
              <a:ahLst/>
              <a:cxnLst/>
              <a:rect l="l" t="t" r="r" b="b"/>
              <a:pathLst>
                <a:path w="368934" h="966470">
                  <a:moveTo>
                    <a:pt x="0" y="184365"/>
                  </a:moveTo>
                  <a:lnTo>
                    <a:pt x="184365" y="0"/>
                  </a:lnTo>
                  <a:lnTo>
                    <a:pt x="368719" y="184365"/>
                  </a:lnTo>
                  <a:lnTo>
                    <a:pt x="276542" y="184365"/>
                  </a:lnTo>
                  <a:lnTo>
                    <a:pt x="276542" y="781951"/>
                  </a:lnTo>
                  <a:lnTo>
                    <a:pt x="368719" y="781951"/>
                  </a:lnTo>
                  <a:lnTo>
                    <a:pt x="184365" y="966304"/>
                  </a:lnTo>
                  <a:lnTo>
                    <a:pt x="0" y="781951"/>
                  </a:lnTo>
                  <a:lnTo>
                    <a:pt x="92176" y="781951"/>
                  </a:lnTo>
                  <a:lnTo>
                    <a:pt x="92176" y="184365"/>
                  </a:lnTo>
                  <a:lnTo>
                    <a:pt x="0" y="184365"/>
                  </a:lnTo>
                  <a:close/>
                </a:path>
              </a:pathLst>
            </a:custGeom>
            <a:ln w="9715">
              <a:solidFill>
                <a:srgbClr val="9DC2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/>
          <p:nvPr/>
        </p:nvSpPr>
        <p:spPr>
          <a:xfrm>
            <a:off x="5603671" y="5389727"/>
            <a:ext cx="1767839" cy="1424305"/>
          </a:xfrm>
          <a:custGeom>
            <a:avLst/>
            <a:gdLst/>
            <a:ahLst/>
            <a:cxnLst/>
            <a:rect l="l" t="t" r="r" b="b"/>
            <a:pathLst>
              <a:path w="1767840" h="1424304">
                <a:moveTo>
                  <a:pt x="0" y="237337"/>
                </a:moveTo>
                <a:lnTo>
                  <a:pt x="4821" y="189506"/>
                </a:lnTo>
                <a:lnTo>
                  <a:pt x="18651" y="144955"/>
                </a:lnTo>
                <a:lnTo>
                  <a:pt x="40533" y="104640"/>
                </a:lnTo>
                <a:lnTo>
                  <a:pt x="69515" y="69515"/>
                </a:lnTo>
                <a:lnTo>
                  <a:pt x="104640" y="40533"/>
                </a:lnTo>
                <a:lnTo>
                  <a:pt x="144955" y="18651"/>
                </a:lnTo>
                <a:lnTo>
                  <a:pt x="189506" y="4821"/>
                </a:lnTo>
                <a:lnTo>
                  <a:pt x="237337" y="0"/>
                </a:lnTo>
                <a:lnTo>
                  <a:pt x="1529981" y="0"/>
                </a:lnTo>
                <a:lnTo>
                  <a:pt x="1577813" y="4821"/>
                </a:lnTo>
                <a:lnTo>
                  <a:pt x="1622363" y="18651"/>
                </a:lnTo>
                <a:lnTo>
                  <a:pt x="1662678" y="40533"/>
                </a:lnTo>
                <a:lnTo>
                  <a:pt x="1697804" y="69515"/>
                </a:lnTo>
                <a:lnTo>
                  <a:pt x="1726785" y="104640"/>
                </a:lnTo>
                <a:lnTo>
                  <a:pt x="1748667" y="144955"/>
                </a:lnTo>
                <a:lnTo>
                  <a:pt x="1762497" y="189506"/>
                </a:lnTo>
                <a:lnTo>
                  <a:pt x="1767319" y="237337"/>
                </a:lnTo>
                <a:lnTo>
                  <a:pt x="1767319" y="1186687"/>
                </a:lnTo>
                <a:lnTo>
                  <a:pt x="1762497" y="1234519"/>
                </a:lnTo>
                <a:lnTo>
                  <a:pt x="1748667" y="1279069"/>
                </a:lnTo>
                <a:lnTo>
                  <a:pt x="1726785" y="1319385"/>
                </a:lnTo>
                <a:lnTo>
                  <a:pt x="1697804" y="1354510"/>
                </a:lnTo>
                <a:lnTo>
                  <a:pt x="1662678" y="1383491"/>
                </a:lnTo>
                <a:lnTo>
                  <a:pt x="1622363" y="1405374"/>
                </a:lnTo>
                <a:lnTo>
                  <a:pt x="1577813" y="1419203"/>
                </a:lnTo>
                <a:lnTo>
                  <a:pt x="1529981" y="1424025"/>
                </a:lnTo>
                <a:lnTo>
                  <a:pt x="237337" y="1424025"/>
                </a:lnTo>
                <a:lnTo>
                  <a:pt x="189506" y="1419203"/>
                </a:lnTo>
                <a:lnTo>
                  <a:pt x="144955" y="1405374"/>
                </a:lnTo>
                <a:lnTo>
                  <a:pt x="104640" y="1383491"/>
                </a:lnTo>
                <a:lnTo>
                  <a:pt x="69515" y="1354510"/>
                </a:lnTo>
                <a:lnTo>
                  <a:pt x="40533" y="1319385"/>
                </a:lnTo>
                <a:lnTo>
                  <a:pt x="18651" y="1279069"/>
                </a:lnTo>
                <a:lnTo>
                  <a:pt x="4821" y="1234519"/>
                </a:lnTo>
                <a:lnTo>
                  <a:pt x="0" y="1186687"/>
                </a:lnTo>
                <a:lnTo>
                  <a:pt x="0" y="237337"/>
                </a:lnTo>
                <a:close/>
              </a:path>
            </a:pathLst>
          </a:custGeom>
          <a:ln w="25895">
            <a:solidFill>
              <a:srgbClr val="50BA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6110778" y="5529587"/>
            <a:ext cx="756920" cy="1144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ts val="2910"/>
              </a:lnSpc>
              <a:spcBef>
                <a:spcPts val="95"/>
              </a:spcBef>
            </a:pPr>
            <a:r>
              <a:rPr sz="2450" spc="-140" dirty="0">
                <a:solidFill>
                  <a:srgbClr val="EE322D"/>
                </a:solidFill>
                <a:latin typeface="Trebuchet MS"/>
                <a:cs typeface="Trebuchet MS"/>
              </a:rPr>
              <a:t>EFTA</a:t>
            </a:r>
            <a:endParaRPr sz="2450">
              <a:latin typeface="Trebuchet MS"/>
              <a:cs typeface="Trebuchet MS"/>
            </a:endParaRPr>
          </a:p>
          <a:p>
            <a:pPr marL="1270" algn="ctr">
              <a:lnSpc>
                <a:spcPts val="1410"/>
              </a:lnSpc>
            </a:pPr>
            <a:r>
              <a:rPr sz="1200" spc="-45" dirty="0">
                <a:solidFill>
                  <a:srgbClr val="1C2E5B"/>
                </a:solidFill>
                <a:latin typeface="Trebuchet MS"/>
                <a:cs typeface="Trebuchet MS"/>
              </a:rPr>
              <a:t>İzlanda</a:t>
            </a:r>
            <a:endParaRPr sz="1200">
              <a:latin typeface="Trebuchet MS"/>
              <a:cs typeface="Trebuchet MS"/>
            </a:endParaRPr>
          </a:p>
          <a:p>
            <a:pPr marL="12065" marR="5080" indent="1270" algn="ctr">
              <a:lnSpc>
                <a:spcPct val="102699"/>
              </a:lnSpc>
              <a:spcBef>
                <a:spcPts val="50"/>
              </a:spcBef>
            </a:pPr>
            <a:r>
              <a:rPr sz="1200" spc="-35" dirty="0">
                <a:solidFill>
                  <a:srgbClr val="1C2E5B"/>
                </a:solidFill>
                <a:latin typeface="Trebuchet MS"/>
                <a:cs typeface="Trebuchet MS"/>
              </a:rPr>
              <a:t>Norveç  </a:t>
            </a:r>
            <a:r>
              <a:rPr sz="1200" spc="-45" dirty="0">
                <a:solidFill>
                  <a:srgbClr val="1C2E5B"/>
                </a:solidFill>
                <a:latin typeface="Trebuchet MS"/>
                <a:cs typeface="Trebuchet MS"/>
              </a:rPr>
              <a:t>İsviçre  </a:t>
            </a:r>
            <a:r>
              <a:rPr sz="1200" spc="-50" dirty="0">
                <a:solidFill>
                  <a:srgbClr val="1C2E5B"/>
                </a:solidFill>
                <a:latin typeface="Trebuchet MS"/>
                <a:cs typeface="Trebuchet MS"/>
              </a:rPr>
              <a:t>Lihtenştayn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108014" y="3291814"/>
            <a:ext cx="1343660" cy="2148840"/>
            <a:chOff x="6108014" y="3291814"/>
            <a:chExt cx="1343660" cy="2148840"/>
          </a:xfrm>
        </p:grpSpPr>
        <p:sp>
          <p:nvSpPr>
            <p:cNvPr id="21" name="object 21"/>
            <p:cNvSpPr/>
            <p:nvPr/>
          </p:nvSpPr>
          <p:spPr>
            <a:xfrm>
              <a:off x="6108014" y="3291814"/>
              <a:ext cx="1343507" cy="214876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915658" y="4483011"/>
              <a:ext cx="196278" cy="11416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447599" y="4483011"/>
              <a:ext cx="196291" cy="11416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332639" y="4503927"/>
              <a:ext cx="93243" cy="93243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133641" y="4516640"/>
              <a:ext cx="80539" cy="8053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175819" y="3338436"/>
              <a:ext cx="1208405" cy="2017395"/>
            </a:xfrm>
            <a:custGeom>
              <a:avLst/>
              <a:gdLst/>
              <a:ahLst/>
              <a:cxnLst/>
              <a:rect l="l" t="t" r="r" b="b"/>
              <a:pathLst>
                <a:path w="1208404" h="2017395">
                  <a:moveTo>
                    <a:pt x="603935" y="0"/>
                  </a:moveTo>
                  <a:lnTo>
                    <a:pt x="332168" y="271767"/>
                  </a:lnTo>
                  <a:lnTo>
                    <a:pt x="468058" y="271767"/>
                  </a:lnTo>
                  <a:lnTo>
                    <a:pt x="468058" y="872794"/>
                  </a:lnTo>
                  <a:lnTo>
                    <a:pt x="271780" y="872794"/>
                  </a:lnTo>
                  <a:lnTo>
                    <a:pt x="271780" y="736917"/>
                  </a:lnTo>
                  <a:lnTo>
                    <a:pt x="0" y="1008684"/>
                  </a:lnTo>
                  <a:lnTo>
                    <a:pt x="271780" y="1280464"/>
                  </a:lnTo>
                  <a:lnTo>
                    <a:pt x="271780" y="1144574"/>
                  </a:lnTo>
                  <a:lnTo>
                    <a:pt x="468058" y="1144574"/>
                  </a:lnTo>
                  <a:lnTo>
                    <a:pt x="468058" y="1745602"/>
                  </a:lnTo>
                  <a:lnTo>
                    <a:pt x="332168" y="1745602"/>
                  </a:lnTo>
                  <a:lnTo>
                    <a:pt x="603935" y="2017369"/>
                  </a:lnTo>
                  <a:lnTo>
                    <a:pt x="875715" y="1745602"/>
                  </a:lnTo>
                  <a:lnTo>
                    <a:pt x="739825" y="1745602"/>
                  </a:lnTo>
                  <a:lnTo>
                    <a:pt x="739825" y="1144574"/>
                  </a:lnTo>
                  <a:lnTo>
                    <a:pt x="936104" y="1144574"/>
                  </a:lnTo>
                  <a:lnTo>
                    <a:pt x="936104" y="1280464"/>
                  </a:lnTo>
                  <a:lnTo>
                    <a:pt x="1207884" y="1008684"/>
                  </a:lnTo>
                  <a:lnTo>
                    <a:pt x="936104" y="736917"/>
                  </a:lnTo>
                  <a:lnTo>
                    <a:pt x="936104" y="872794"/>
                  </a:lnTo>
                  <a:lnTo>
                    <a:pt x="739825" y="872794"/>
                  </a:lnTo>
                  <a:lnTo>
                    <a:pt x="739825" y="271767"/>
                  </a:lnTo>
                  <a:lnTo>
                    <a:pt x="875715" y="271767"/>
                  </a:lnTo>
                  <a:lnTo>
                    <a:pt x="603935" y="0"/>
                  </a:lnTo>
                  <a:close/>
                </a:path>
              </a:pathLst>
            </a:custGeom>
            <a:solidFill>
              <a:srgbClr val="A0C3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175819" y="3338436"/>
              <a:ext cx="1208405" cy="2017395"/>
            </a:xfrm>
            <a:custGeom>
              <a:avLst/>
              <a:gdLst/>
              <a:ahLst/>
              <a:cxnLst/>
              <a:rect l="l" t="t" r="r" b="b"/>
              <a:pathLst>
                <a:path w="1208404" h="2017395">
                  <a:moveTo>
                    <a:pt x="0" y="1008684"/>
                  </a:moveTo>
                  <a:lnTo>
                    <a:pt x="271780" y="736917"/>
                  </a:lnTo>
                  <a:lnTo>
                    <a:pt x="271780" y="872794"/>
                  </a:lnTo>
                  <a:lnTo>
                    <a:pt x="468058" y="872794"/>
                  </a:lnTo>
                  <a:lnTo>
                    <a:pt x="468058" y="271767"/>
                  </a:lnTo>
                  <a:lnTo>
                    <a:pt x="332168" y="271767"/>
                  </a:lnTo>
                  <a:lnTo>
                    <a:pt x="603935" y="0"/>
                  </a:lnTo>
                  <a:lnTo>
                    <a:pt x="875715" y="271767"/>
                  </a:lnTo>
                  <a:lnTo>
                    <a:pt x="739825" y="271767"/>
                  </a:lnTo>
                  <a:lnTo>
                    <a:pt x="739825" y="872794"/>
                  </a:lnTo>
                  <a:lnTo>
                    <a:pt x="936104" y="872794"/>
                  </a:lnTo>
                  <a:lnTo>
                    <a:pt x="936104" y="736917"/>
                  </a:lnTo>
                  <a:lnTo>
                    <a:pt x="1207884" y="1008684"/>
                  </a:lnTo>
                  <a:lnTo>
                    <a:pt x="936104" y="1280452"/>
                  </a:lnTo>
                  <a:lnTo>
                    <a:pt x="936104" y="1144574"/>
                  </a:lnTo>
                  <a:lnTo>
                    <a:pt x="739825" y="1144574"/>
                  </a:lnTo>
                  <a:lnTo>
                    <a:pt x="739825" y="1745602"/>
                  </a:lnTo>
                  <a:lnTo>
                    <a:pt x="875715" y="1745602"/>
                  </a:lnTo>
                  <a:lnTo>
                    <a:pt x="603935" y="2017369"/>
                  </a:lnTo>
                  <a:lnTo>
                    <a:pt x="332168" y="1745602"/>
                  </a:lnTo>
                  <a:lnTo>
                    <a:pt x="468058" y="1745602"/>
                  </a:lnTo>
                  <a:lnTo>
                    <a:pt x="468058" y="1144574"/>
                  </a:lnTo>
                  <a:lnTo>
                    <a:pt x="271780" y="1144574"/>
                  </a:lnTo>
                  <a:lnTo>
                    <a:pt x="271780" y="1280452"/>
                  </a:lnTo>
                  <a:lnTo>
                    <a:pt x="0" y="1008684"/>
                  </a:lnTo>
                  <a:close/>
                </a:path>
              </a:pathLst>
            </a:custGeom>
            <a:ln w="388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6401346" y="4194564"/>
            <a:ext cx="762635" cy="3054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b="1" spc="15" dirty="0">
                <a:solidFill>
                  <a:srgbClr val="19459D"/>
                </a:solidFill>
                <a:latin typeface="Carlito"/>
                <a:cs typeface="Carlito"/>
              </a:rPr>
              <a:t>PAAMK</a:t>
            </a:r>
            <a:endParaRPr sz="1800">
              <a:latin typeface="Carlito"/>
              <a:cs typeface="Carlito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2980232" y="3427450"/>
            <a:ext cx="1330960" cy="1593850"/>
            <a:chOff x="2980232" y="3427450"/>
            <a:chExt cx="1330960" cy="1593850"/>
          </a:xfrm>
        </p:grpSpPr>
        <p:sp>
          <p:nvSpPr>
            <p:cNvPr id="30" name="object 30"/>
            <p:cNvSpPr/>
            <p:nvPr/>
          </p:nvSpPr>
          <p:spPr>
            <a:xfrm>
              <a:off x="2980232" y="3427450"/>
              <a:ext cx="1330782" cy="159354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346843" y="4785143"/>
              <a:ext cx="597585" cy="10022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281146" y="4868837"/>
              <a:ext cx="16535" cy="1653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993591" y="4881549"/>
              <a:ext cx="3808" cy="382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048050" y="3474059"/>
              <a:ext cx="1195705" cy="1460500"/>
            </a:xfrm>
            <a:custGeom>
              <a:avLst/>
              <a:gdLst/>
              <a:ahLst/>
              <a:cxnLst/>
              <a:rect l="l" t="t" r="r" b="b"/>
              <a:pathLst>
                <a:path w="1195704" h="1460500">
                  <a:moveTo>
                    <a:pt x="597585" y="0"/>
                  </a:moveTo>
                  <a:lnTo>
                    <a:pt x="298792" y="298792"/>
                  </a:lnTo>
                  <a:lnTo>
                    <a:pt x="448183" y="298792"/>
                  </a:lnTo>
                  <a:lnTo>
                    <a:pt x="448183" y="1012291"/>
                  </a:lnTo>
                  <a:lnTo>
                    <a:pt x="298792" y="1012291"/>
                  </a:lnTo>
                  <a:lnTo>
                    <a:pt x="298792" y="862888"/>
                  </a:lnTo>
                  <a:lnTo>
                    <a:pt x="0" y="1161681"/>
                  </a:lnTo>
                  <a:lnTo>
                    <a:pt x="298792" y="1460474"/>
                  </a:lnTo>
                  <a:lnTo>
                    <a:pt x="298792" y="1311071"/>
                  </a:lnTo>
                  <a:lnTo>
                    <a:pt x="896378" y="1311071"/>
                  </a:lnTo>
                  <a:lnTo>
                    <a:pt x="896378" y="1460474"/>
                  </a:lnTo>
                  <a:lnTo>
                    <a:pt x="1195171" y="1161681"/>
                  </a:lnTo>
                  <a:lnTo>
                    <a:pt x="896378" y="862888"/>
                  </a:lnTo>
                  <a:lnTo>
                    <a:pt x="896378" y="1012291"/>
                  </a:lnTo>
                  <a:lnTo>
                    <a:pt x="746975" y="1012291"/>
                  </a:lnTo>
                  <a:lnTo>
                    <a:pt x="746975" y="298792"/>
                  </a:lnTo>
                  <a:lnTo>
                    <a:pt x="896378" y="298792"/>
                  </a:lnTo>
                  <a:lnTo>
                    <a:pt x="597585" y="0"/>
                  </a:lnTo>
                  <a:close/>
                </a:path>
              </a:pathLst>
            </a:custGeom>
            <a:solidFill>
              <a:srgbClr val="F9A4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48038" y="3474059"/>
              <a:ext cx="1195705" cy="1460500"/>
            </a:xfrm>
            <a:custGeom>
              <a:avLst/>
              <a:gdLst/>
              <a:ahLst/>
              <a:cxnLst/>
              <a:rect l="l" t="t" r="r" b="b"/>
              <a:pathLst>
                <a:path w="1195704" h="1460500">
                  <a:moveTo>
                    <a:pt x="0" y="1161681"/>
                  </a:moveTo>
                  <a:lnTo>
                    <a:pt x="298792" y="862888"/>
                  </a:lnTo>
                  <a:lnTo>
                    <a:pt x="298792" y="1012291"/>
                  </a:lnTo>
                  <a:lnTo>
                    <a:pt x="448183" y="1012291"/>
                  </a:lnTo>
                  <a:lnTo>
                    <a:pt x="448183" y="298792"/>
                  </a:lnTo>
                  <a:lnTo>
                    <a:pt x="298792" y="298792"/>
                  </a:lnTo>
                  <a:lnTo>
                    <a:pt x="597585" y="0"/>
                  </a:lnTo>
                  <a:lnTo>
                    <a:pt x="896378" y="298792"/>
                  </a:lnTo>
                  <a:lnTo>
                    <a:pt x="746975" y="298792"/>
                  </a:lnTo>
                  <a:lnTo>
                    <a:pt x="746975" y="1012291"/>
                  </a:lnTo>
                  <a:lnTo>
                    <a:pt x="896378" y="1012291"/>
                  </a:lnTo>
                  <a:lnTo>
                    <a:pt x="896378" y="862888"/>
                  </a:lnTo>
                  <a:lnTo>
                    <a:pt x="1195171" y="1161681"/>
                  </a:lnTo>
                  <a:lnTo>
                    <a:pt x="896378" y="1460474"/>
                  </a:lnTo>
                  <a:lnTo>
                    <a:pt x="896378" y="1311071"/>
                  </a:lnTo>
                  <a:lnTo>
                    <a:pt x="298792" y="1311071"/>
                  </a:lnTo>
                  <a:lnTo>
                    <a:pt x="298792" y="1460474"/>
                  </a:lnTo>
                  <a:lnTo>
                    <a:pt x="0" y="1161681"/>
                  </a:lnTo>
                  <a:close/>
                </a:path>
              </a:pathLst>
            </a:custGeom>
            <a:ln w="388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3348735" y="4483185"/>
            <a:ext cx="599440" cy="3054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40" dirty="0">
                <a:solidFill>
                  <a:srgbClr val="19459D"/>
                </a:solidFill>
                <a:latin typeface="Trebuchet MS"/>
                <a:cs typeface="Trebuchet MS"/>
              </a:rPr>
              <a:t>BBMK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4124540" y="3300298"/>
            <a:ext cx="1636395" cy="2632075"/>
            <a:chOff x="4124540" y="3300298"/>
            <a:chExt cx="1636395" cy="2632075"/>
          </a:xfrm>
        </p:grpSpPr>
        <p:sp>
          <p:nvSpPr>
            <p:cNvPr id="38" name="object 38"/>
            <p:cNvSpPr/>
            <p:nvPr/>
          </p:nvSpPr>
          <p:spPr>
            <a:xfrm>
              <a:off x="4124540" y="3300298"/>
              <a:ext cx="1635937" cy="263190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180840" y="3332315"/>
              <a:ext cx="1523555" cy="2527604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180839" y="3332314"/>
              <a:ext cx="1524000" cy="2527935"/>
            </a:xfrm>
            <a:custGeom>
              <a:avLst/>
              <a:gdLst/>
              <a:ahLst/>
              <a:cxnLst/>
              <a:rect l="l" t="t" r="r" b="b"/>
              <a:pathLst>
                <a:path w="1524000" h="2527935">
                  <a:moveTo>
                    <a:pt x="0" y="251345"/>
                  </a:moveTo>
                  <a:lnTo>
                    <a:pt x="74218" y="0"/>
                  </a:lnTo>
                  <a:lnTo>
                    <a:pt x="325564" y="74231"/>
                  </a:lnTo>
                  <a:lnTo>
                    <a:pt x="244182" y="118503"/>
                  </a:lnTo>
                  <a:lnTo>
                    <a:pt x="1442161" y="2320544"/>
                  </a:lnTo>
                  <a:lnTo>
                    <a:pt x="1523555" y="2276271"/>
                  </a:lnTo>
                  <a:lnTo>
                    <a:pt x="1449336" y="2527617"/>
                  </a:lnTo>
                  <a:lnTo>
                    <a:pt x="1197991" y="2453386"/>
                  </a:lnTo>
                  <a:lnTo>
                    <a:pt x="1279385" y="2409113"/>
                  </a:lnTo>
                  <a:lnTo>
                    <a:pt x="81394" y="207060"/>
                  </a:lnTo>
                  <a:lnTo>
                    <a:pt x="0" y="251345"/>
                  </a:lnTo>
                  <a:close/>
                </a:path>
              </a:pathLst>
            </a:custGeom>
            <a:ln w="9715">
              <a:solidFill>
                <a:srgbClr val="4BB9C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3300" y="880038"/>
            <a:ext cx="8915400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35" dirty="0"/>
              <a:t>ÇAPRAZ </a:t>
            </a:r>
            <a:r>
              <a:rPr spc="85" dirty="0"/>
              <a:t>MENŞE</a:t>
            </a:r>
            <a:r>
              <a:rPr spc="135" dirty="0"/>
              <a:t> </a:t>
            </a:r>
            <a:r>
              <a:rPr spc="40" dirty="0"/>
              <a:t>KÜMÜLASYONU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918040"/>
            <a:ext cx="9106535" cy="2108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5080" indent="-180340" algn="just">
              <a:lnSpc>
                <a:spcPct val="1167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Çapraz menşe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kümülasyonunda;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kural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olarak,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diğer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ortak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ülkeler menşeli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maddelerin </a:t>
            </a:r>
            <a:r>
              <a:rPr sz="1500" spc="30" dirty="0">
                <a:solidFill>
                  <a:srgbClr val="F6B034"/>
                </a:solidFill>
                <a:latin typeface="Arial"/>
                <a:cs typeface="Arial"/>
              </a:rPr>
              <a:t>sadece </a:t>
            </a:r>
            <a:r>
              <a:rPr sz="1500" spc="20" dirty="0">
                <a:solidFill>
                  <a:srgbClr val="F6B034"/>
                </a:solidFill>
                <a:latin typeface="Arial"/>
                <a:cs typeface="Arial"/>
              </a:rPr>
              <a:t>yetersiz </a:t>
            </a:r>
            <a:r>
              <a:rPr sz="1500" spc="40" dirty="0">
                <a:solidFill>
                  <a:srgbClr val="F6B034"/>
                </a:solidFill>
                <a:latin typeface="Arial"/>
                <a:cs typeface="Arial"/>
              </a:rPr>
              <a:t>işçilik  </a:t>
            </a:r>
            <a:r>
              <a:rPr sz="1500" spc="10" dirty="0">
                <a:solidFill>
                  <a:srgbClr val="F6B034"/>
                </a:solidFill>
                <a:latin typeface="Arial"/>
                <a:cs typeface="Arial"/>
              </a:rPr>
              <a:t>veya</a:t>
            </a:r>
            <a:r>
              <a:rPr sz="1500" spc="-85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1500" spc="25" dirty="0">
                <a:solidFill>
                  <a:srgbClr val="F6B034"/>
                </a:solidFill>
                <a:latin typeface="Arial"/>
                <a:cs typeface="Arial"/>
              </a:rPr>
              <a:t>işlemlerin</a:t>
            </a:r>
            <a:r>
              <a:rPr sz="1500" spc="-85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1500" spc="35" dirty="0">
                <a:solidFill>
                  <a:srgbClr val="F6B034"/>
                </a:solidFill>
                <a:latin typeface="Arial"/>
                <a:cs typeface="Arial"/>
              </a:rPr>
              <a:t>ötesinde</a:t>
            </a:r>
            <a:r>
              <a:rPr sz="1500" spc="-85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1500" spc="30" dirty="0">
                <a:solidFill>
                  <a:srgbClr val="F6B034"/>
                </a:solidFill>
                <a:latin typeface="Arial"/>
                <a:cs typeface="Arial"/>
              </a:rPr>
              <a:t>işlemden</a:t>
            </a:r>
            <a:r>
              <a:rPr sz="1500" spc="-85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1500" spc="30" dirty="0">
                <a:solidFill>
                  <a:srgbClr val="F6B034"/>
                </a:solidFill>
                <a:latin typeface="Arial"/>
                <a:cs typeface="Arial"/>
              </a:rPr>
              <a:t>geçirilmesi</a:t>
            </a:r>
            <a:r>
              <a:rPr sz="1500" spc="-85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sonunda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elde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edilen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ürün,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20" dirty="0">
                <a:solidFill>
                  <a:srgbClr val="F6B034"/>
                </a:solidFill>
                <a:latin typeface="Arial"/>
                <a:cs typeface="Arial"/>
              </a:rPr>
              <a:t>nihai</a:t>
            </a:r>
            <a:r>
              <a:rPr sz="1500" spc="-85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1500" spc="40" dirty="0">
                <a:solidFill>
                  <a:srgbClr val="F6B034"/>
                </a:solidFill>
                <a:latin typeface="Arial"/>
                <a:cs typeface="Arial"/>
              </a:rPr>
              <a:t>işçilik</a:t>
            </a:r>
            <a:r>
              <a:rPr sz="1500" spc="-85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1500" spc="10" dirty="0">
                <a:solidFill>
                  <a:srgbClr val="F6B034"/>
                </a:solidFill>
                <a:latin typeface="Arial"/>
                <a:cs typeface="Arial"/>
              </a:rPr>
              <a:t>veya</a:t>
            </a:r>
            <a:r>
              <a:rPr sz="1500" spc="-85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1500" spc="25" dirty="0">
                <a:solidFill>
                  <a:srgbClr val="F6B034"/>
                </a:solidFill>
                <a:latin typeface="Arial"/>
                <a:cs typeface="Arial"/>
              </a:rPr>
              <a:t>işlemin</a:t>
            </a:r>
            <a:r>
              <a:rPr sz="1500" spc="-85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1500" spc="10" dirty="0">
                <a:solidFill>
                  <a:srgbClr val="F6B034"/>
                </a:solidFill>
                <a:latin typeface="Arial"/>
                <a:cs typeface="Arial"/>
              </a:rPr>
              <a:t>yapıldığı  </a:t>
            </a:r>
            <a:r>
              <a:rPr sz="1500" spc="25" dirty="0">
                <a:solidFill>
                  <a:srgbClr val="F6B034"/>
                </a:solidFill>
                <a:latin typeface="Arial"/>
                <a:cs typeface="Arial"/>
              </a:rPr>
              <a:t>ülke </a:t>
            </a:r>
            <a:r>
              <a:rPr sz="1500" spc="20" dirty="0">
                <a:solidFill>
                  <a:srgbClr val="F6B034"/>
                </a:solidFill>
                <a:latin typeface="Arial"/>
                <a:cs typeface="Arial"/>
              </a:rPr>
              <a:t>menşeli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diğer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ortak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ülkeye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tercihli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rejim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dahilinde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ihraç</a:t>
            </a:r>
            <a:r>
              <a:rPr sz="1500" spc="23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edilebilmektedir.</a:t>
            </a:r>
            <a:endParaRPr sz="1500">
              <a:latin typeface="Arial"/>
              <a:cs typeface="Arial"/>
            </a:endParaRPr>
          </a:p>
          <a:p>
            <a:pPr marL="192405" marR="5080" indent="-180340" algn="just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Bununla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beraber,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ortak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ülkede, diğer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ortak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ülkeler menşeli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maddelerin </a:t>
            </a:r>
            <a:r>
              <a:rPr sz="1500" spc="30" dirty="0">
                <a:solidFill>
                  <a:srgbClr val="F6B034"/>
                </a:solidFill>
                <a:latin typeface="Arial"/>
                <a:cs typeface="Arial"/>
              </a:rPr>
              <a:t>sadece </a:t>
            </a:r>
            <a:r>
              <a:rPr sz="1500" spc="20" dirty="0">
                <a:solidFill>
                  <a:srgbClr val="F6B034"/>
                </a:solidFill>
                <a:latin typeface="Arial"/>
                <a:cs typeface="Arial"/>
              </a:rPr>
              <a:t>yetersiz </a:t>
            </a:r>
            <a:r>
              <a:rPr sz="1500" spc="40" dirty="0">
                <a:solidFill>
                  <a:srgbClr val="F6B034"/>
                </a:solidFill>
                <a:latin typeface="Arial"/>
                <a:cs typeface="Arial"/>
              </a:rPr>
              <a:t>işçilik </a:t>
            </a:r>
            <a:r>
              <a:rPr sz="1500" spc="10" dirty="0">
                <a:solidFill>
                  <a:srgbClr val="F6B034"/>
                </a:solidFill>
                <a:latin typeface="Arial"/>
                <a:cs typeface="Arial"/>
              </a:rPr>
              <a:t>veya</a:t>
            </a:r>
            <a:r>
              <a:rPr sz="1500" spc="-270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1500" spc="20" dirty="0">
                <a:solidFill>
                  <a:srgbClr val="F6B034"/>
                </a:solidFill>
                <a:latin typeface="Arial"/>
                <a:cs typeface="Arial"/>
              </a:rPr>
              <a:t>işleme  </a:t>
            </a:r>
            <a:r>
              <a:rPr sz="1500" spc="45" dirty="0">
                <a:solidFill>
                  <a:srgbClr val="F6B034"/>
                </a:solidFill>
                <a:latin typeface="Arial"/>
                <a:cs typeface="Arial"/>
              </a:rPr>
              <a:t>tabi</a:t>
            </a:r>
            <a:r>
              <a:rPr sz="1500" spc="-125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tutularak</a:t>
            </a:r>
            <a:r>
              <a:rPr sz="1500" spc="-1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ürün</a:t>
            </a:r>
            <a:r>
              <a:rPr sz="1500" spc="-1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elde</a:t>
            </a:r>
            <a:r>
              <a:rPr sz="1500" spc="-1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edilmiş</a:t>
            </a:r>
            <a:r>
              <a:rPr sz="1500" spc="-1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ise;</a:t>
            </a:r>
            <a:r>
              <a:rPr sz="1500" spc="1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kümülasyon</a:t>
            </a:r>
            <a:r>
              <a:rPr sz="1500" spc="-1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alanında</a:t>
            </a:r>
            <a:r>
              <a:rPr sz="1500" spc="-1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ürünün</a:t>
            </a:r>
            <a:r>
              <a:rPr sz="1500" spc="-1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menşe</a:t>
            </a:r>
            <a:r>
              <a:rPr sz="1500" spc="-1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ülkesinin</a:t>
            </a:r>
            <a:r>
              <a:rPr sz="1500" spc="-1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tespit</a:t>
            </a:r>
            <a:r>
              <a:rPr sz="1500" spc="-1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edilmesi</a:t>
            </a:r>
            <a:r>
              <a:rPr sz="1500" spc="-1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gerekmektedir.</a:t>
            </a:r>
            <a:endParaRPr sz="1500">
              <a:latin typeface="Arial"/>
              <a:cs typeface="Arial"/>
            </a:endParaRPr>
          </a:p>
          <a:p>
            <a:pPr marL="192405" marR="5080" indent="-180340" algn="just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Bu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durumda,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söz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konusu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ortak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ülkede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ürüne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eklenen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35" dirty="0">
                <a:solidFill>
                  <a:srgbClr val="F6B034"/>
                </a:solidFill>
                <a:latin typeface="Arial"/>
                <a:cs typeface="Arial"/>
              </a:rPr>
              <a:t>katma</a:t>
            </a:r>
            <a:r>
              <a:rPr sz="1500" spc="-45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1500" spc="30" dirty="0">
                <a:solidFill>
                  <a:srgbClr val="F6B034"/>
                </a:solidFill>
                <a:latin typeface="Arial"/>
                <a:cs typeface="Arial"/>
              </a:rPr>
              <a:t>değer</a:t>
            </a:r>
            <a:r>
              <a:rPr sz="1500" spc="-45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ürünün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imalatında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kullanılan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diğer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ortak 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ülkeler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menşeili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maddelerin </a:t>
            </a:r>
            <a:r>
              <a:rPr sz="1500" spc="40" dirty="0">
                <a:solidFill>
                  <a:srgbClr val="F6B034"/>
                </a:solidFill>
                <a:latin typeface="Arial"/>
                <a:cs typeface="Arial"/>
              </a:rPr>
              <a:t>gümrük </a:t>
            </a:r>
            <a:r>
              <a:rPr sz="1500" spc="25" dirty="0">
                <a:solidFill>
                  <a:srgbClr val="F6B034"/>
                </a:solidFill>
                <a:latin typeface="Arial"/>
                <a:cs typeface="Arial"/>
              </a:rPr>
              <a:t>kıymeti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mukayese</a:t>
            </a:r>
            <a:r>
              <a:rPr sz="1500" spc="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edilir.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05913" y="1849970"/>
            <a:ext cx="628078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85" dirty="0"/>
              <a:t>TESLİM </a:t>
            </a:r>
            <a:r>
              <a:rPr spc="50" dirty="0"/>
              <a:t>ŞEKLİNİN</a:t>
            </a:r>
            <a:r>
              <a:rPr spc="120" dirty="0"/>
              <a:t> </a:t>
            </a:r>
            <a:r>
              <a:rPr spc="55" dirty="0"/>
              <a:t>BELİRLENMESİ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912706"/>
            <a:ext cx="9107170" cy="1985645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965"/>
              </a:spcBef>
              <a:buChar char="•"/>
              <a:tabLst>
                <a:tab pos="193040" algn="l"/>
              </a:tabLst>
            </a:pP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Alıcı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satıcı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arasında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imzalanan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satış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sözleşmelerinde,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malın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alıcıya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tesliminde;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870"/>
              </a:spcBef>
              <a:buChar char="-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Hangi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hal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noktada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satıcının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yükümlülüklerini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yerine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getirmiş</a:t>
            </a:r>
            <a:r>
              <a:rPr sz="1500" spc="3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sayılacağı,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865"/>
              </a:spcBef>
              <a:buChar char="-"/>
              <a:tabLst>
                <a:tab pos="19304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Navlun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sigorta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giderlerinin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kimin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tarafından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karşılanacağının</a:t>
            </a:r>
            <a:r>
              <a:rPr sz="1500" spc="2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kararlaştırılması,</a:t>
            </a:r>
            <a:endParaRPr sz="150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565"/>
              </a:spcBef>
              <a:buChar char="•"/>
              <a:tabLst>
                <a:tab pos="193040" algn="l"/>
              </a:tabLst>
            </a:pP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Bu konuda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çıkabilecek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anlaşmazlıkları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önlemek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tam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mutabakat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sağlanması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amacıyla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MİLLETLER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ARASI  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TİCARET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ODASI </a:t>
            </a:r>
            <a:r>
              <a:rPr sz="1500" spc="-140" dirty="0">
                <a:solidFill>
                  <a:srgbClr val="58595B"/>
                </a:solidFill>
                <a:latin typeface="Arial"/>
                <a:cs typeface="Arial"/>
              </a:rPr>
              <a:t>(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Internatıonal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Chamber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Of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Commerce)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tarafından uluslar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arası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standart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kurallar</a:t>
            </a:r>
            <a:r>
              <a:rPr sz="1500" spc="-16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konulmuştur.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870"/>
              </a:spcBef>
              <a:buChar char="•"/>
              <a:tabLst>
                <a:tab pos="193040" algn="l"/>
              </a:tabLst>
            </a:pP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Günümüzde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geçerli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olan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kural ise, 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2010‘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da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yayınlanan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715 </a:t>
            </a:r>
            <a:r>
              <a:rPr sz="1500" spc="-80" dirty="0">
                <a:solidFill>
                  <a:srgbClr val="58595B"/>
                </a:solidFill>
                <a:latin typeface="Arial"/>
                <a:cs typeface="Arial"/>
              </a:rPr>
              <a:t>sayılı</a:t>
            </a:r>
            <a:r>
              <a:rPr sz="1500" spc="6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broşürle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(İncoterms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2010)belirlenmiştir.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9900" y="504825"/>
            <a:ext cx="9982199" cy="21826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9079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TERCİHLİ </a:t>
            </a:r>
            <a:r>
              <a:rPr spc="95" dirty="0"/>
              <a:t>REJİMİN </a:t>
            </a:r>
            <a:r>
              <a:rPr spc="35" dirty="0"/>
              <a:t>UYGULANABİLMESİ  </a:t>
            </a:r>
            <a:r>
              <a:rPr spc="90" dirty="0"/>
              <a:t>İÇİN </a:t>
            </a:r>
            <a:r>
              <a:rPr spc="30" dirty="0"/>
              <a:t>HANGİ </a:t>
            </a:r>
            <a:r>
              <a:rPr spc="5" dirty="0"/>
              <a:t>KOŞULLAR</a:t>
            </a:r>
            <a:r>
              <a:rPr spc="175" dirty="0"/>
              <a:t> </a:t>
            </a:r>
            <a:r>
              <a:rPr spc="25" dirty="0"/>
              <a:t>SAĞLANMALIDIR?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597302"/>
            <a:ext cx="9105900" cy="3340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5080" indent="-180340">
              <a:lnSpc>
                <a:spcPct val="1167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Her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tercihli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rejimin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kendine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özgü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“menşeli ürün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tanımı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olabilmekle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birlikte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hepsinin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uygulanması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belli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temel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koşullara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bağlıdır.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Kısaca,</a:t>
            </a:r>
            <a:r>
              <a:rPr sz="1500" spc="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ürünün: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Anlaşma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kapsamında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olması,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Anlaşma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uyarınca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menşe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kazanım kurallarına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uygun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menşe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statüsünü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kazanmış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 olması,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Menşe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ispat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belgesine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sahip</a:t>
            </a:r>
            <a:r>
              <a:rPr sz="1500" spc="5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olması,</a:t>
            </a:r>
            <a:endParaRPr sz="1500">
              <a:latin typeface="Arial"/>
              <a:cs typeface="Arial"/>
            </a:endParaRPr>
          </a:p>
          <a:p>
            <a:pPr marL="12700" marR="3513454">
              <a:lnSpc>
                <a:spcPct val="163900"/>
              </a:lnSpc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Doğrudan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nakliyat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kuralına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uyularak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nakliyatın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gerçekleşmiş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olması 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gereklidir.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70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994"/>
              </a:spcBef>
              <a:buChar char="•"/>
              <a:tabLst>
                <a:tab pos="193040" algn="l"/>
              </a:tabLst>
            </a:pP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Bu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koşulları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sağlayan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ithalatçıya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,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tercihli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rejim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uygulaması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kanuni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vergi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yerine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indirimli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ya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da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35" dirty="0">
                <a:solidFill>
                  <a:srgbClr val="58595B"/>
                </a:solidFill>
                <a:latin typeface="Arial"/>
                <a:cs typeface="Arial"/>
              </a:rPr>
              <a:t>“0”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vergi  uygulanarak vergi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avantajı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sağlanmış</a:t>
            </a:r>
            <a:r>
              <a:rPr sz="1500" spc="13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olur.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9900" y="582751"/>
            <a:ext cx="9677399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19734">
              <a:lnSpc>
                <a:spcPct val="100000"/>
              </a:lnSpc>
              <a:spcBef>
                <a:spcPts val="100"/>
              </a:spcBef>
            </a:pPr>
            <a:r>
              <a:rPr spc="15" dirty="0"/>
              <a:t>ÖRNEK: </a:t>
            </a:r>
            <a:r>
              <a:rPr spc="35" dirty="0"/>
              <a:t>ÇAPRAZ </a:t>
            </a:r>
            <a:r>
              <a:rPr spc="85" dirty="0"/>
              <a:t>MENŞE  </a:t>
            </a:r>
            <a:r>
              <a:rPr spc="45" dirty="0"/>
              <a:t>KÜMÜLASYONUNUN İŞLEYİŞİ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231551" y="2110638"/>
            <a:ext cx="4648200" cy="2254250"/>
            <a:chOff x="4231551" y="2110638"/>
            <a:chExt cx="4648200" cy="2254250"/>
          </a:xfrm>
        </p:grpSpPr>
        <p:sp>
          <p:nvSpPr>
            <p:cNvPr id="4" name="object 4"/>
            <p:cNvSpPr/>
            <p:nvPr/>
          </p:nvSpPr>
          <p:spPr>
            <a:xfrm>
              <a:off x="4231551" y="3036623"/>
              <a:ext cx="1881377" cy="132803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798779" y="2110638"/>
              <a:ext cx="2080577" cy="183509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47509" y="2138438"/>
              <a:ext cx="1984514" cy="173851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847509" y="2138438"/>
              <a:ext cx="1985010" cy="1738630"/>
            </a:xfrm>
            <a:custGeom>
              <a:avLst/>
              <a:gdLst/>
              <a:ahLst/>
              <a:cxnLst/>
              <a:rect l="l" t="t" r="r" b="b"/>
              <a:pathLst>
                <a:path w="1985009" h="1738629">
                  <a:moveTo>
                    <a:pt x="0" y="869251"/>
                  </a:moveTo>
                  <a:lnTo>
                    <a:pt x="1291" y="824520"/>
                  </a:lnTo>
                  <a:lnTo>
                    <a:pt x="5122" y="780375"/>
                  </a:lnTo>
                  <a:lnTo>
                    <a:pt x="11432" y="736873"/>
                  </a:lnTo>
                  <a:lnTo>
                    <a:pt x="20159" y="694067"/>
                  </a:lnTo>
                  <a:lnTo>
                    <a:pt x="31238" y="652012"/>
                  </a:lnTo>
                  <a:lnTo>
                    <a:pt x="44609" y="610763"/>
                  </a:lnTo>
                  <a:lnTo>
                    <a:pt x="60209" y="570374"/>
                  </a:lnTo>
                  <a:lnTo>
                    <a:pt x="77976" y="530900"/>
                  </a:lnTo>
                  <a:lnTo>
                    <a:pt x="97847" y="492395"/>
                  </a:lnTo>
                  <a:lnTo>
                    <a:pt x="119759" y="454915"/>
                  </a:lnTo>
                  <a:lnTo>
                    <a:pt x="143652" y="418513"/>
                  </a:lnTo>
                  <a:lnTo>
                    <a:pt x="169461" y="383245"/>
                  </a:lnTo>
                  <a:lnTo>
                    <a:pt x="197126" y="349165"/>
                  </a:lnTo>
                  <a:lnTo>
                    <a:pt x="226582" y="316327"/>
                  </a:lnTo>
                  <a:lnTo>
                    <a:pt x="257770" y="284787"/>
                  </a:lnTo>
                  <a:lnTo>
                    <a:pt x="290625" y="254598"/>
                  </a:lnTo>
                  <a:lnTo>
                    <a:pt x="325085" y="225816"/>
                  </a:lnTo>
                  <a:lnTo>
                    <a:pt x="361089" y="198495"/>
                  </a:lnTo>
                  <a:lnTo>
                    <a:pt x="398574" y="172689"/>
                  </a:lnTo>
                  <a:lnTo>
                    <a:pt x="437477" y="148454"/>
                  </a:lnTo>
                  <a:lnTo>
                    <a:pt x="477736" y="125844"/>
                  </a:lnTo>
                  <a:lnTo>
                    <a:pt x="519289" y="104914"/>
                  </a:lnTo>
                  <a:lnTo>
                    <a:pt x="562073" y="85717"/>
                  </a:lnTo>
                  <a:lnTo>
                    <a:pt x="606027" y="68310"/>
                  </a:lnTo>
                  <a:lnTo>
                    <a:pt x="651087" y="52746"/>
                  </a:lnTo>
                  <a:lnTo>
                    <a:pt x="697192" y="39079"/>
                  </a:lnTo>
                  <a:lnTo>
                    <a:pt x="744279" y="27366"/>
                  </a:lnTo>
                  <a:lnTo>
                    <a:pt x="792286" y="17660"/>
                  </a:lnTo>
                  <a:lnTo>
                    <a:pt x="841150" y="10015"/>
                  </a:lnTo>
                  <a:lnTo>
                    <a:pt x="890809" y="4487"/>
                  </a:lnTo>
                  <a:lnTo>
                    <a:pt x="941201" y="1131"/>
                  </a:lnTo>
                  <a:lnTo>
                    <a:pt x="992263" y="0"/>
                  </a:lnTo>
                  <a:lnTo>
                    <a:pt x="1043324" y="1131"/>
                  </a:lnTo>
                  <a:lnTo>
                    <a:pt x="1093715" y="4487"/>
                  </a:lnTo>
                  <a:lnTo>
                    <a:pt x="1143374" y="10015"/>
                  </a:lnTo>
                  <a:lnTo>
                    <a:pt x="1192237" y="17660"/>
                  </a:lnTo>
                  <a:lnTo>
                    <a:pt x="1240243" y="27366"/>
                  </a:lnTo>
                  <a:lnTo>
                    <a:pt x="1287329" y="39079"/>
                  </a:lnTo>
                  <a:lnTo>
                    <a:pt x="1333434" y="52746"/>
                  </a:lnTo>
                  <a:lnTo>
                    <a:pt x="1378494" y="68310"/>
                  </a:lnTo>
                  <a:lnTo>
                    <a:pt x="1422447" y="85717"/>
                  </a:lnTo>
                  <a:lnTo>
                    <a:pt x="1465232" y="104914"/>
                  </a:lnTo>
                  <a:lnTo>
                    <a:pt x="1506785" y="125844"/>
                  </a:lnTo>
                  <a:lnTo>
                    <a:pt x="1547044" y="148454"/>
                  </a:lnTo>
                  <a:lnTo>
                    <a:pt x="1585947" y="172689"/>
                  </a:lnTo>
                  <a:lnTo>
                    <a:pt x="1623432" y="198495"/>
                  </a:lnTo>
                  <a:lnTo>
                    <a:pt x="1659436" y="225816"/>
                  </a:lnTo>
                  <a:lnTo>
                    <a:pt x="1693897" y="254598"/>
                  </a:lnTo>
                  <a:lnTo>
                    <a:pt x="1726752" y="284787"/>
                  </a:lnTo>
                  <a:lnTo>
                    <a:pt x="1757940" y="316327"/>
                  </a:lnTo>
                  <a:lnTo>
                    <a:pt x="1787397" y="349165"/>
                  </a:lnTo>
                  <a:lnTo>
                    <a:pt x="1815062" y="383245"/>
                  </a:lnTo>
                  <a:lnTo>
                    <a:pt x="1840872" y="418513"/>
                  </a:lnTo>
                  <a:lnTo>
                    <a:pt x="1864765" y="454915"/>
                  </a:lnTo>
                  <a:lnTo>
                    <a:pt x="1886678" y="492395"/>
                  </a:lnTo>
                  <a:lnTo>
                    <a:pt x="1906549" y="530900"/>
                  </a:lnTo>
                  <a:lnTo>
                    <a:pt x="1924316" y="570374"/>
                  </a:lnTo>
                  <a:lnTo>
                    <a:pt x="1939916" y="610763"/>
                  </a:lnTo>
                  <a:lnTo>
                    <a:pt x="1953287" y="652012"/>
                  </a:lnTo>
                  <a:lnTo>
                    <a:pt x="1964367" y="694067"/>
                  </a:lnTo>
                  <a:lnTo>
                    <a:pt x="1973094" y="736873"/>
                  </a:lnTo>
                  <a:lnTo>
                    <a:pt x="1979404" y="780375"/>
                  </a:lnTo>
                  <a:lnTo>
                    <a:pt x="1983236" y="824520"/>
                  </a:lnTo>
                  <a:lnTo>
                    <a:pt x="1984527" y="869251"/>
                  </a:lnTo>
                  <a:lnTo>
                    <a:pt x="1983236" y="913982"/>
                  </a:lnTo>
                  <a:lnTo>
                    <a:pt x="1979404" y="958127"/>
                  </a:lnTo>
                  <a:lnTo>
                    <a:pt x="1973094" y="1001629"/>
                  </a:lnTo>
                  <a:lnTo>
                    <a:pt x="1964367" y="1044435"/>
                  </a:lnTo>
                  <a:lnTo>
                    <a:pt x="1953287" y="1086490"/>
                  </a:lnTo>
                  <a:lnTo>
                    <a:pt x="1939916" y="1127739"/>
                  </a:lnTo>
                  <a:lnTo>
                    <a:pt x="1924316" y="1168128"/>
                  </a:lnTo>
                  <a:lnTo>
                    <a:pt x="1906549" y="1207602"/>
                  </a:lnTo>
                  <a:lnTo>
                    <a:pt x="1886678" y="1246107"/>
                  </a:lnTo>
                  <a:lnTo>
                    <a:pt x="1864765" y="1283587"/>
                  </a:lnTo>
                  <a:lnTo>
                    <a:pt x="1840872" y="1319989"/>
                  </a:lnTo>
                  <a:lnTo>
                    <a:pt x="1815062" y="1355257"/>
                  </a:lnTo>
                  <a:lnTo>
                    <a:pt x="1787397" y="1389337"/>
                  </a:lnTo>
                  <a:lnTo>
                    <a:pt x="1757940" y="1422175"/>
                  </a:lnTo>
                  <a:lnTo>
                    <a:pt x="1726752" y="1453715"/>
                  </a:lnTo>
                  <a:lnTo>
                    <a:pt x="1693897" y="1483904"/>
                  </a:lnTo>
                  <a:lnTo>
                    <a:pt x="1659436" y="1512686"/>
                  </a:lnTo>
                  <a:lnTo>
                    <a:pt x="1623432" y="1540007"/>
                  </a:lnTo>
                  <a:lnTo>
                    <a:pt x="1585947" y="1565813"/>
                  </a:lnTo>
                  <a:lnTo>
                    <a:pt x="1547044" y="1590048"/>
                  </a:lnTo>
                  <a:lnTo>
                    <a:pt x="1506785" y="1612658"/>
                  </a:lnTo>
                  <a:lnTo>
                    <a:pt x="1465232" y="1633588"/>
                  </a:lnTo>
                  <a:lnTo>
                    <a:pt x="1422447" y="1652785"/>
                  </a:lnTo>
                  <a:lnTo>
                    <a:pt x="1378494" y="1670192"/>
                  </a:lnTo>
                  <a:lnTo>
                    <a:pt x="1333434" y="1685756"/>
                  </a:lnTo>
                  <a:lnTo>
                    <a:pt x="1287329" y="1699423"/>
                  </a:lnTo>
                  <a:lnTo>
                    <a:pt x="1240243" y="1711136"/>
                  </a:lnTo>
                  <a:lnTo>
                    <a:pt x="1192237" y="1720842"/>
                  </a:lnTo>
                  <a:lnTo>
                    <a:pt x="1143374" y="1728487"/>
                  </a:lnTo>
                  <a:lnTo>
                    <a:pt x="1093715" y="1734015"/>
                  </a:lnTo>
                  <a:lnTo>
                    <a:pt x="1043324" y="1737371"/>
                  </a:lnTo>
                  <a:lnTo>
                    <a:pt x="992263" y="1738502"/>
                  </a:lnTo>
                  <a:lnTo>
                    <a:pt x="941201" y="1737371"/>
                  </a:lnTo>
                  <a:lnTo>
                    <a:pt x="890809" y="1734015"/>
                  </a:lnTo>
                  <a:lnTo>
                    <a:pt x="841150" y="1728487"/>
                  </a:lnTo>
                  <a:lnTo>
                    <a:pt x="792286" y="1720842"/>
                  </a:lnTo>
                  <a:lnTo>
                    <a:pt x="744279" y="1711136"/>
                  </a:lnTo>
                  <a:lnTo>
                    <a:pt x="697192" y="1699423"/>
                  </a:lnTo>
                  <a:lnTo>
                    <a:pt x="651087" y="1685756"/>
                  </a:lnTo>
                  <a:lnTo>
                    <a:pt x="606027" y="1670192"/>
                  </a:lnTo>
                  <a:lnTo>
                    <a:pt x="562073" y="1652785"/>
                  </a:lnTo>
                  <a:lnTo>
                    <a:pt x="519289" y="1633588"/>
                  </a:lnTo>
                  <a:lnTo>
                    <a:pt x="477736" y="1612658"/>
                  </a:lnTo>
                  <a:lnTo>
                    <a:pt x="437477" y="1590048"/>
                  </a:lnTo>
                  <a:lnTo>
                    <a:pt x="398574" y="1565813"/>
                  </a:lnTo>
                  <a:lnTo>
                    <a:pt x="361089" y="1540007"/>
                  </a:lnTo>
                  <a:lnTo>
                    <a:pt x="325085" y="1512686"/>
                  </a:lnTo>
                  <a:lnTo>
                    <a:pt x="290625" y="1483904"/>
                  </a:lnTo>
                  <a:lnTo>
                    <a:pt x="257770" y="1453715"/>
                  </a:lnTo>
                  <a:lnTo>
                    <a:pt x="226582" y="1422175"/>
                  </a:lnTo>
                  <a:lnTo>
                    <a:pt x="197126" y="1389337"/>
                  </a:lnTo>
                  <a:lnTo>
                    <a:pt x="169461" y="1355257"/>
                  </a:lnTo>
                  <a:lnTo>
                    <a:pt x="143652" y="1319989"/>
                  </a:lnTo>
                  <a:lnTo>
                    <a:pt x="119759" y="1283587"/>
                  </a:lnTo>
                  <a:lnTo>
                    <a:pt x="97847" y="1246107"/>
                  </a:lnTo>
                  <a:lnTo>
                    <a:pt x="77976" y="1207602"/>
                  </a:lnTo>
                  <a:lnTo>
                    <a:pt x="60209" y="1168128"/>
                  </a:lnTo>
                  <a:lnTo>
                    <a:pt x="44609" y="1127739"/>
                  </a:lnTo>
                  <a:lnTo>
                    <a:pt x="31238" y="1086490"/>
                  </a:lnTo>
                  <a:lnTo>
                    <a:pt x="20159" y="1044435"/>
                  </a:lnTo>
                  <a:lnTo>
                    <a:pt x="11432" y="1001629"/>
                  </a:lnTo>
                  <a:lnTo>
                    <a:pt x="5122" y="958127"/>
                  </a:lnTo>
                  <a:lnTo>
                    <a:pt x="1291" y="913982"/>
                  </a:lnTo>
                  <a:lnTo>
                    <a:pt x="0" y="869251"/>
                  </a:lnTo>
                  <a:close/>
                </a:path>
              </a:pathLst>
            </a:custGeom>
            <a:ln w="9220">
              <a:solidFill>
                <a:srgbClr val="8876B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301546" y="2102586"/>
            <a:ext cx="2072639" cy="1626235"/>
            <a:chOff x="1301546" y="2102586"/>
            <a:chExt cx="2072639" cy="1626235"/>
          </a:xfrm>
        </p:grpSpPr>
        <p:sp>
          <p:nvSpPr>
            <p:cNvPr id="9" name="object 9"/>
            <p:cNvSpPr/>
            <p:nvPr/>
          </p:nvSpPr>
          <p:spPr>
            <a:xfrm>
              <a:off x="1301546" y="2102586"/>
              <a:ext cx="2072525" cy="162582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50137" y="2130945"/>
              <a:ext cx="1973973" cy="152924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0137" y="2130945"/>
              <a:ext cx="1974214" cy="1529715"/>
            </a:xfrm>
            <a:custGeom>
              <a:avLst/>
              <a:gdLst/>
              <a:ahLst/>
              <a:cxnLst/>
              <a:rect l="l" t="t" r="r" b="b"/>
              <a:pathLst>
                <a:path w="1974214" h="1529714">
                  <a:moveTo>
                    <a:pt x="0" y="764628"/>
                  </a:moveTo>
                  <a:lnTo>
                    <a:pt x="1460" y="722676"/>
                  </a:lnTo>
                  <a:lnTo>
                    <a:pt x="5791" y="681315"/>
                  </a:lnTo>
                  <a:lnTo>
                    <a:pt x="12917" y="640603"/>
                  </a:lnTo>
                  <a:lnTo>
                    <a:pt x="22764" y="600599"/>
                  </a:lnTo>
                  <a:lnTo>
                    <a:pt x="35255" y="561362"/>
                  </a:lnTo>
                  <a:lnTo>
                    <a:pt x="50316" y="522949"/>
                  </a:lnTo>
                  <a:lnTo>
                    <a:pt x="67871" y="485418"/>
                  </a:lnTo>
                  <a:lnTo>
                    <a:pt x="87846" y="448829"/>
                  </a:lnTo>
                  <a:lnTo>
                    <a:pt x="110164" y="413240"/>
                  </a:lnTo>
                  <a:lnTo>
                    <a:pt x="134751" y="378708"/>
                  </a:lnTo>
                  <a:lnTo>
                    <a:pt x="161531" y="345292"/>
                  </a:lnTo>
                  <a:lnTo>
                    <a:pt x="190429" y="313051"/>
                  </a:lnTo>
                  <a:lnTo>
                    <a:pt x="221370" y="282042"/>
                  </a:lnTo>
                  <a:lnTo>
                    <a:pt x="254278" y="252324"/>
                  </a:lnTo>
                  <a:lnTo>
                    <a:pt x="289078" y="223956"/>
                  </a:lnTo>
                  <a:lnTo>
                    <a:pt x="325696" y="196995"/>
                  </a:lnTo>
                  <a:lnTo>
                    <a:pt x="364055" y="171501"/>
                  </a:lnTo>
                  <a:lnTo>
                    <a:pt x="404081" y="147530"/>
                  </a:lnTo>
                  <a:lnTo>
                    <a:pt x="445698" y="125142"/>
                  </a:lnTo>
                  <a:lnTo>
                    <a:pt x="488831" y="104395"/>
                  </a:lnTo>
                  <a:lnTo>
                    <a:pt x="533405" y="85347"/>
                  </a:lnTo>
                  <a:lnTo>
                    <a:pt x="579344" y="68057"/>
                  </a:lnTo>
                  <a:lnTo>
                    <a:pt x="626573" y="52582"/>
                  </a:lnTo>
                  <a:lnTo>
                    <a:pt x="675017" y="38981"/>
                  </a:lnTo>
                  <a:lnTo>
                    <a:pt x="724601" y="27313"/>
                  </a:lnTo>
                  <a:lnTo>
                    <a:pt x="775249" y="17636"/>
                  </a:lnTo>
                  <a:lnTo>
                    <a:pt x="826886" y="10007"/>
                  </a:lnTo>
                  <a:lnTo>
                    <a:pt x="879437" y="4486"/>
                  </a:lnTo>
                  <a:lnTo>
                    <a:pt x="932827" y="1131"/>
                  </a:lnTo>
                  <a:lnTo>
                    <a:pt x="986980" y="0"/>
                  </a:lnTo>
                  <a:lnTo>
                    <a:pt x="1041133" y="1131"/>
                  </a:lnTo>
                  <a:lnTo>
                    <a:pt x="1094523" y="4486"/>
                  </a:lnTo>
                  <a:lnTo>
                    <a:pt x="1147074" y="10007"/>
                  </a:lnTo>
                  <a:lnTo>
                    <a:pt x="1198712" y="17636"/>
                  </a:lnTo>
                  <a:lnTo>
                    <a:pt x="1249360" y="27313"/>
                  </a:lnTo>
                  <a:lnTo>
                    <a:pt x="1298944" y="38981"/>
                  </a:lnTo>
                  <a:lnTo>
                    <a:pt x="1347389" y="52582"/>
                  </a:lnTo>
                  <a:lnTo>
                    <a:pt x="1394619" y="68057"/>
                  </a:lnTo>
                  <a:lnTo>
                    <a:pt x="1440558" y="85347"/>
                  </a:lnTo>
                  <a:lnTo>
                    <a:pt x="1485132" y="104395"/>
                  </a:lnTo>
                  <a:lnTo>
                    <a:pt x="1528266" y="125142"/>
                  </a:lnTo>
                  <a:lnTo>
                    <a:pt x="1569883" y="147530"/>
                  </a:lnTo>
                  <a:lnTo>
                    <a:pt x="1609910" y="171501"/>
                  </a:lnTo>
                  <a:lnTo>
                    <a:pt x="1648270" y="196995"/>
                  </a:lnTo>
                  <a:lnTo>
                    <a:pt x="1684888" y="223956"/>
                  </a:lnTo>
                  <a:lnTo>
                    <a:pt x="1719689" y="252324"/>
                  </a:lnTo>
                  <a:lnTo>
                    <a:pt x="1752598" y="282042"/>
                  </a:lnTo>
                  <a:lnTo>
                    <a:pt x="1783539" y="313051"/>
                  </a:lnTo>
                  <a:lnTo>
                    <a:pt x="1812438" y="345292"/>
                  </a:lnTo>
                  <a:lnTo>
                    <a:pt x="1839219" y="378708"/>
                  </a:lnTo>
                  <a:lnTo>
                    <a:pt x="1863806" y="413240"/>
                  </a:lnTo>
                  <a:lnTo>
                    <a:pt x="1886125" y="448829"/>
                  </a:lnTo>
                  <a:lnTo>
                    <a:pt x="1906099" y="485418"/>
                  </a:lnTo>
                  <a:lnTo>
                    <a:pt x="1923655" y="522949"/>
                  </a:lnTo>
                  <a:lnTo>
                    <a:pt x="1938717" y="561362"/>
                  </a:lnTo>
                  <a:lnTo>
                    <a:pt x="1951208" y="600599"/>
                  </a:lnTo>
                  <a:lnTo>
                    <a:pt x="1961055" y="640603"/>
                  </a:lnTo>
                  <a:lnTo>
                    <a:pt x="1968182" y="681315"/>
                  </a:lnTo>
                  <a:lnTo>
                    <a:pt x="1972513" y="722676"/>
                  </a:lnTo>
                  <a:lnTo>
                    <a:pt x="1973973" y="764628"/>
                  </a:lnTo>
                  <a:lnTo>
                    <a:pt x="1972513" y="806581"/>
                  </a:lnTo>
                  <a:lnTo>
                    <a:pt x="1968182" y="847942"/>
                  </a:lnTo>
                  <a:lnTo>
                    <a:pt x="1961055" y="888654"/>
                  </a:lnTo>
                  <a:lnTo>
                    <a:pt x="1951208" y="928658"/>
                  </a:lnTo>
                  <a:lnTo>
                    <a:pt x="1938717" y="967895"/>
                  </a:lnTo>
                  <a:lnTo>
                    <a:pt x="1923655" y="1006308"/>
                  </a:lnTo>
                  <a:lnTo>
                    <a:pt x="1906099" y="1043838"/>
                  </a:lnTo>
                  <a:lnTo>
                    <a:pt x="1886125" y="1080428"/>
                  </a:lnTo>
                  <a:lnTo>
                    <a:pt x="1863806" y="1116017"/>
                  </a:lnTo>
                  <a:lnTo>
                    <a:pt x="1839219" y="1150549"/>
                  </a:lnTo>
                  <a:lnTo>
                    <a:pt x="1812438" y="1183965"/>
                  </a:lnTo>
                  <a:lnTo>
                    <a:pt x="1783539" y="1216206"/>
                  </a:lnTo>
                  <a:lnTo>
                    <a:pt x="1752598" y="1247215"/>
                  </a:lnTo>
                  <a:lnTo>
                    <a:pt x="1719689" y="1276932"/>
                  </a:lnTo>
                  <a:lnTo>
                    <a:pt x="1684888" y="1305301"/>
                  </a:lnTo>
                  <a:lnTo>
                    <a:pt x="1648270" y="1332261"/>
                  </a:lnTo>
                  <a:lnTo>
                    <a:pt x="1609910" y="1357756"/>
                  </a:lnTo>
                  <a:lnTo>
                    <a:pt x="1569883" y="1381727"/>
                  </a:lnTo>
                  <a:lnTo>
                    <a:pt x="1528266" y="1404115"/>
                  </a:lnTo>
                  <a:lnTo>
                    <a:pt x="1485132" y="1424862"/>
                  </a:lnTo>
                  <a:lnTo>
                    <a:pt x="1440558" y="1443910"/>
                  </a:lnTo>
                  <a:lnTo>
                    <a:pt x="1394619" y="1461200"/>
                  </a:lnTo>
                  <a:lnTo>
                    <a:pt x="1347389" y="1476675"/>
                  </a:lnTo>
                  <a:lnTo>
                    <a:pt x="1298944" y="1490276"/>
                  </a:lnTo>
                  <a:lnTo>
                    <a:pt x="1249360" y="1501944"/>
                  </a:lnTo>
                  <a:lnTo>
                    <a:pt x="1198712" y="1511621"/>
                  </a:lnTo>
                  <a:lnTo>
                    <a:pt x="1147074" y="1519249"/>
                  </a:lnTo>
                  <a:lnTo>
                    <a:pt x="1094523" y="1524770"/>
                  </a:lnTo>
                  <a:lnTo>
                    <a:pt x="1041133" y="1528126"/>
                  </a:lnTo>
                  <a:lnTo>
                    <a:pt x="986980" y="1529257"/>
                  </a:lnTo>
                  <a:lnTo>
                    <a:pt x="932827" y="1528126"/>
                  </a:lnTo>
                  <a:lnTo>
                    <a:pt x="879437" y="1524770"/>
                  </a:lnTo>
                  <a:lnTo>
                    <a:pt x="826886" y="1519249"/>
                  </a:lnTo>
                  <a:lnTo>
                    <a:pt x="775249" y="1511621"/>
                  </a:lnTo>
                  <a:lnTo>
                    <a:pt x="724601" y="1501944"/>
                  </a:lnTo>
                  <a:lnTo>
                    <a:pt x="675017" y="1490276"/>
                  </a:lnTo>
                  <a:lnTo>
                    <a:pt x="626573" y="1476675"/>
                  </a:lnTo>
                  <a:lnTo>
                    <a:pt x="579344" y="1461200"/>
                  </a:lnTo>
                  <a:lnTo>
                    <a:pt x="533405" y="1443910"/>
                  </a:lnTo>
                  <a:lnTo>
                    <a:pt x="488831" y="1424862"/>
                  </a:lnTo>
                  <a:lnTo>
                    <a:pt x="445698" y="1404115"/>
                  </a:lnTo>
                  <a:lnTo>
                    <a:pt x="404081" y="1381727"/>
                  </a:lnTo>
                  <a:lnTo>
                    <a:pt x="364055" y="1357756"/>
                  </a:lnTo>
                  <a:lnTo>
                    <a:pt x="325696" y="1332261"/>
                  </a:lnTo>
                  <a:lnTo>
                    <a:pt x="289078" y="1305301"/>
                  </a:lnTo>
                  <a:lnTo>
                    <a:pt x="254278" y="1276932"/>
                  </a:lnTo>
                  <a:lnTo>
                    <a:pt x="221370" y="1247215"/>
                  </a:lnTo>
                  <a:lnTo>
                    <a:pt x="190429" y="1216206"/>
                  </a:lnTo>
                  <a:lnTo>
                    <a:pt x="161531" y="1183965"/>
                  </a:lnTo>
                  <a:lnTo>
                    <a:pt x="134751" y="1150549"/>
                  </a:lnTo>
                  <a:lnTo>
                    <a:pt x="110164" y="1116017"/>
                  </a:lnTo>
                  <a:lnTo>
                    <a:pt x="87846" y="1080428"/>
                  </a:lnTo>
                  <a:lnTo>
                    <a:pt x="67871" y="1043838"/>
                  </a:lnTo>
                  <a:lnTo>
                    <a:pt x="50316" y="1006308"/>
                  </a:lnTo>
                  <a:lnTo>
                    <a:pt x="35255" y="967895"/>
                  </a:lnTo>
                  <a:lnTo>
                    <a:pt x="22764" y="928658"/>
                  </a:lnTo>
                  <a:lnTo>
                    <a:pt x="12917" y="888654"/>
                  </a:lnTo>
                  <a:lnTo>
                    <a:pt x="5791" y="847942"/>
                  </a:lnTo>
                  <a:lnTo>
                    <a:pt x="1460" y="806581"/>
                  </a:lnTo>
                  <a:lnTo>
                    <a:pt x="0" y="764628"/>
                  </a:lnTo>
                  <a:close/>
                </a:path>
              </a:pathLst>
            </a:custGeom>
            <a:ln w="9220">
              <a:solidFill>
                <a:srgbClr val="9DC2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778209" y="2528726"/>
            <a:ext cx="1122680" cy="728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850"/>
              </a:lnSpc>
              <a:spcBef>
                <a:spcPts val="100"/>
              </a:spcBef>
            </a:pPr>
            <a:r>
              <a:rPr sz="1550" b="1" spc="-5" dirty="0">
                <a:solidFill>
                  <a:srgbClr val="C12026"/>
                </a:solidFill>
                <a:latin typeface="Carlito"/>
                <a:cs typeface="Carlito"/>
              </a:rPr>
              <a:t>MOTOR</a:t>
            </a:r>
            <a:endParaRPr sz="1550">
              <a:latin typeface="Carlito"/>
              <a:cs typeface="Carlito"/>
            </a:endParaRPr>
          </a:p>
          <a:p>
            <a:pPr marL="12065" marR="5080" algn="ctr">
              <a:lnSpc>
                <a:spcPts val="1839"/>
              </a:lnSpc>
              <a:spcBef>
                <a:spcPts val="65"/>
              </a:spcBef>
            </a:pPr>
            <a:r>
              <a:rPr sz="1550" b="1" spc="-5" dirty="0">
                <a:solidFill>
                  <a:srgbClr val="C12026"/>
                </a:solidFill>
                <a:latin typeface="Carlito"/>
                <a:cs typeface="Carlito"/>
              </a:rPr>
              <a:t>ABD</a:t>
            </a:r>
            <a:r>
              <a:rPr sz="1550" b="1" spc="-90" dirty="0">
                <a:solidFill>
                  <a:srgbClr val="C12026"/>
                </a:solidFill>
                <a:latin typeface="Carlito"/>
                <a:cs typeface="Carlito"/>
              </a:rPr>
              <a:t> </a:t>
            </a:r>
            <a:r>
              <a:rPr sz="1550" b="1" spc="-5" dirty="0">
                <a:solidFill>
                  <a:srgbClr val="C12026"/>
                </a:solidFill>
                <a:latin typeface="Carlito"/>
                <a:cs typeface="Carlito"/>
              </a:rPr>
              <a:t>Menşeili  </a:t>
            </a:r>
            <a:r>
              <a:rPr sz="1550" b="1" dirty="0">
                <a:solidFill>
                  <a:srgbClr val="C12026"/>
                </a:solidFill>
                <a:latin typeface="Carlito"/>
                <a:cs typeface="Carlito"/>
              </a:rPr>
              <a:t>3900</a:t>
            </a:r>
            <a:r>
              <a:rPr sz="1550" b="1" spc="-25" dirty="0">
                <a:solidFill>
                  <a:srgbClr val="C12026"/>
                </a:solidFill>
                <a:latin typeface="Carlito"/>
                <a:cs typeface="Carlito"/>
              </a:rPr>
              <a:t> </a:t>
            </a:r>
            <a:r>
              <a:rPr sz="1550" b="1" dirty="0">
                <a:solidFill>
                  <a:srgbClr val="C12026"/>
                </a:solidFill>
                <a:latin typeface="Carlito"/>
                <a:cs typeface="Carlito"/>
              </a:rPr>
              <a:t>USD</a:t>
            </a:r>
            <a:endParaRPr sz="1550">
              <a:latin typeface="Carlito"/>
              <a:cs typeface="Carlit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343025" y="2640854"/>
            <a:ext cx="998855" cy="728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ts val="1850"/>
              </a:lnSpc>
              <a:spcBef>
                <a:spcPts val="100"/>
              </a:spcBef>
            </a:pPr>
            <a:r>
              <a:rPr sz="1550" b="1" dirty="0">
                <a:solidFill>
                  <a:srgbClr val="65449B"/>
                </a:solidFill>
                <a:latin typeface="Carlito"/>
                <a:cs typeface="Carlito"/>
              </a:rPr>
              <a:t>ŞASİ</a:t>
            </a:r>
            <a:endParaRPr sz="1550">
              <a:latin typeface="Carlito"/>
              <a:cs typeface="Carlito"/>
            </a:endParaRPr>
          </a:p>
          <a:p>
            <a:pPr marL="12700" marR="5080" algn="ctr">
              <a:lnSpc>
                <a:spcPts val="1839"/>
              </a:lnSpc>
              <a:spcBef>
                <a:spcPts val="65"/>
              </a:spcBef>
            </a:pPr>
            <a:r>
              <a:rPr sz="1550" b="1" dirty="0">
                <a:solidFill>
                  <a:srgbClr val="65449B"/>
                </a:solidFill>
                <a:latin typeface="Carlito"/>
                <a:cs typeface="Carlito"/>
              </a:rPr>
              <a:t>AB</a:t>
            </a:r>
            <a:r>
              <a:rPr sz="1550" b="1" spc="-100" dirty="0">
                <a:solidFill>
                  <a:srgbClr val="65449B"/>
                </a:solidFill>
                <a:latin typeface="Carlito"/>
                <a:cs typeface="Carlito"/>
              </a:rPr>
              <a:t> </a:t>
            </a:r>
            <a:r>
              <a:rPr sz="1550" b="1" spc="-5" dirty="0">
                <a:solidFill>
                  <a:srgbClr val="65449B"/>
                </a:solidFill>
                <a:latin typeface="Carlito"/>
                <a:cs typeface="Carlito"/>
              </a:rPr>
              <a:t>Menşeili  </a:t>
            </a:r>
            <a:r>
              <a:rPr sz="1550" b="1" dirty="0">
                <a:solidFill>
                  <a:srgbClr val="65449B"/>
                </a:solidFill>
                <a:latin typeface="Carlito"/>
                <a:cs typeface="Carlito"/>
              </a:rPr>
              <a:t>3000</a:t>
            </a:r>
            <a:r>
              <a:rPr sz="1550" b="1" spc="-35" dirty="0">
                <a:solidFill>
                  <a:srgbClr val="65449B"/>
                </a:solidFill>
                <a:latin typeface="Carlito"/>
                <a:cs typeface="Carlito"/>
              </a:rPr>
              <a:t> </a:t>
            </a:r>
            <a:r>
              <a:rPr sz="1550" b="1" dirty="0">
                <a:solidFill>
                  <a:srgbClr val="65449B"/>
                </a:solidFill>
                <a:latin typeface="Carlito"/>
                <a:cs typeface="Carlito"/>
              </a:rPr>
              <a:t>USD</a:t>
            </a:r>
            <a:endParaRPr sz="1550">
              <a:latin typeface="Carlito"/>
              <a:cs typeface="Carlito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047096" y="5273941"/>
            <a:ext cx="2231390" cy="1517015"/>
          </a:xfrm>
          <a:custGeom>
            <a:avLst/>
            <a:gdLst/>
            <a:ahLst/>
            <a:cxnLst/>
            <a:rect l="l" t="t" r="r" b="b"/>
            <a:pathLst>
              <a:path w="2231390" h="1517015">
                <a:moveTo>
                  <a:pt x="2231059" y="252755"/>
                </a:moveTo>
                <a:lnTo>
                  <a:pt x="2226987" y="207324"/>
                </a:lnTo>
                <a:lnTo>
                  <a:pt x="2215247" y="164563"/>
                </a:lnTo>
                <a:lnTo>
                  <a:pt x="2196552" y="125188"/>
                </a:lnTo>
                <a:lnTo>
                  <a:pt x="2171616" y="89911"/>
                </a:lnTo>
                <a:lnTo>
                  <a:pt x="2141153" y="59447"/>
                </a:lnTo>
                <a:lnTo>
                  <a:pt x="2105877" y="34510"/>
                </a:lnTo>
                <a:lnTo>
                  <a:pt x="2066501" y="15813"/>
                </a:lnTo>
                <a:lnTo>
                  <a:pt x="2023738" y="4072"/>
                </a:lnTo>
                <a:lnTo>
                  <a:pt x="1978304" y="0"/>
                </a:lnTo>
                <a:lnTo>
                  <a:pt x="252755" y="0"/>
                </a:lnTo>
                <a:lnTo>
                  <a:pt x="207320" y="4072"/>
                </a:lnTo>
                <a:lnTo>
                  <a:pt x="164558" y="15813"/>
                </a:lnTo>
                <a:lnTo>
                  <a:pt x="125182" y="34510"/>
                </a:lnTo>
                <a:lnTo>
                  <a:pt x="89906" y="59447"/>
                </a:lnTo>
                <a:lnTo>
                  <a:pt x="59443" y="89911"/>
                </a:lnTo>
                <a:lnTo>
                  <a:pt x="34507" y="125188"/>
                </a:lnTo>
                <a:lnTo>
                  <a:pt x="15812" y="164563"/>
                </a:lnTo>
                <a:lnTo>
                  <a:pt x="4072" y="207324"/>
                </a:lnTo>
                <a:lnTo>
                  <a:pt x="0" y="252755"/>
                </a:lnTo>
                <a:lnTo>
                  <a:pt x="0" y="1263738"/>
                </a:lnTo>
                <a:lnTo>
                  <a:pt x="4072" y="1309169"/>
                </a:lnTo>
                <a:lnTo>
                  <a:pt x="15812" y="1351928"/>
                </a:lnTo>
                <a:lnTo>
                  <a:pt x="34507" y="1391302"/>
                </a:lnTo>
                <a:lnTo>
                  <a:pt x="59443" y="1426577"/>
                </a:lnTo>
                <a:lnTo>
                  <a:pt x="89906" y="1457039"/>
                </a:lnTo>
                <a:lnTo>
                  <a:pt x="125182" y="1481974"/>
                </a:lnTo>
                <a:lnTo>
                  <a:pt x="164558" y="1500669"/>
                </a:lnTo>
                <a:lnTo>
                  <a:pt x="207320" y="1512409"/>
                </a:lnTo>
                <a:lnTo>
                  <a:pt x="252755" y="1516481"/>
                </a:lnTo>
                <a:lnTo>
                  <a:pt x="1978304" y="1516481"/>
                </a:lnTo>
                <a:lnTo>
                  <a:pt x="2023738" y="1512409"/>
                </a:lnTo>
                <a:lnTo>
                  <a:pt x="2066501" y="1500669"/>
                </a:lnTo>
                <a:lnTo>
                  <a:pt x="2105877" y="1481974"/>
                </a:lnTo>
                <a:lnTo>
                  <a:pt x="2141153" y="1457039"/>
                </a:lnTo>
                <a:lnTo>
                  <a:pt x="2171616" y="1426577"/>
                </a:lnTo>
                <a:lnTo>
                  <a:pt x="2196552" y="1391302"/>
                </a:lnTo>
                <a:lnTo>
                  <a:pt x="2215247" y="1351928"/>
                </a:lnTo>
                <a:lnTo>
                  <a:pt x="2226987" y="1309169"/>
                </a:lnTo>
                <a:lnTo>
                  <a:pt x="2231059" y="1263738"/>
                </a:lnTo>
                <a:lnTo>
                  <a:pt x="2231059" y="252755"/>
                </a:lnTo>
                <a:close/>
              </a:path>
            </a:pathLst>
          </a:custGeom>
          <a:ln w="24587">
            <a:solidFill>
              <a:srgbClr val="50BA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209791" y="5429253"/>
            <a:ext cx="1908810" cy="119570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50800" marR="42545" algn="ctr">
              <a:lnSpc>
                <a:spcPts val="1839"/>
              </a:lnSpc>
              <a:spcBef>
                <a:spcPts val="175"/>
              </a:spcBef>
            </a:pPr>
            <a:r>
              <a:rPr sz="1550" b="1" dirty="0">
                <a:solidFill>
                  <a:srgbClr val="1C2E5B"/>
                </a:solidFill>
                <a:latin typeface="Carlito"/>
                <a:cs typeface="Carlito"/>
              </a:rPr>
              <a:t>Fabrika </a:t>
            </a:r>
            <a:r>
              <a:rPr sz="1550" b="1" spc="-5" dirty="0">
                <a:solidFill>
                  <a:srgbClr val="1C2E5B"/>
                </a:solidFill>
                <a:latin typeface="Carlito"/>
                <a:cs typeface="Carlito"/>
              </a:rPr>
              <a:t>Çıkış </a:t>
            </a:r>
            <a:r>
              <a:rPr sz="1550" b="1" spc="-75" dirty="0">
                <a:solidFill>
                  <a:srgbClr val="1C2E5B"/>
                </a:solidFill>
                <a:latin typeface="Carlito"/>
                <a:cs typeface="Carlito"/>
              </a:rPr>
              <a:t>FiyaM:</a:t>
            </a:r>
            <a:r>
              <a:rPr sz="1550" b="1" spc="-105" dirty="0">
                <a:solidFill>
                  <a:srgbClr val="1C2E5B"/>
                </a:solidFill>
                <a:latin typeface="Carlito"/>
                <a:cs typeface="Carlito"/>
              </a:rPr>
              <a:t> </a:t>
            </a:r>
            <a:r>
              <a:rPr sz="1550" b="1" dirty="0">
                <a:solidFill>
                  <a:srgbClr val="1C2E5B"/>
                </a:solidFill>
                <a:latin typeface="Carlito"/>
                <a:cs typeface="Carlito"/>
              </a:rPr>
              <a:t>10  000</a:t>
            </a:r>
            <a:r>
              <a:rPr sz="1550" b="1" spc="-10" dirty="0">
                <a:solidFill>
                  <a:srgbClr val="1C2E5B"/>
                </a:solidFill>
                <a:latin typeface="Carlito"/>
                <a:cs typeface="Carlito"/>
              </a:rPr>
              <a:t> </a:t>
            </a:r>
            <a:r>
              <a:rPr sz="1550" b="1" dirty="0">
                <a:solidFill>
                  <a:srgbClr val="1C2E5B"/>
                </a:solidFill>
                <a:latin typeface="Carlito"/>
                <a:cs typeface="Carlito"/>
              </a:rPr>
              <a:t>USD</a:t>
            </a:r>
            <a:endParaRPr sz="1550">
              <a:latin typeface="Carlito"/>
              <a:cs typeface="Carlito"/>
            </a:endParaRPr>
          </a:p>
          <a:p>
            <a:pPr algn="ctr">
              <a:lnSpc>
                <a:spcPts val="1770"/>
              </a:lnSpc>
            </a:pPr>
            <a:r>
              <a:rPr sz="1550" b="1" spc="-5" dirty="0">
                <a:solidFill>
                  <a:srgbClr val="C12026"/>
                </a:solidFill>
                <a:latin typeface="Carlito"/>
                <a:cs typeface="Carlito"/>
              </a:rPr>
              <a:t>TÜRKİYE</a:t>
            </a:r>
            <a:r>
              <a:rPr sz="1550" b="1" spc="-15" dirty="0">
                <a:solidFill>
                  <a:srgbClr val="C12026"/>
                </a:solidFill>
                <a:latin typeface="Carlito"/>
                <a:cs typeface="Carlito"/>
              </a:rPr>
              <a:t> </a:t>
            </a:r>
            <a:r>
              <a:rPr sz="1550" b="1" spc="-5" dirty="0">
                <a:solidFill>
                  <a:srgbClr val="1C2E5B"/>
                </a:solidFill>
                <a:latin typeface="Carlito"/>
                <a:cs typeface="Carlito"/>
              </a:rPr>
              <a:t>menşeili</a:t>
            </a:r>
            <a:endParaRPr sz="1550">
              <a:latin typeface="Carlito"/>
              <a:cs typeface="Carlito"/>
            </a:endParaRPr>
          </a:p>
          <a:p>
            <a:pPr marL="12700" marR="5080" algn="ctr">
              <a:lnSpc>
                <a:spcPts val="1839"/>
              </a:lnSpc>
              <a:spcBef>
                <a:spcPts val="70"/>
              </a:spcBef>
            </a:pPr>
            <a:r>
              <a:rPr sz="1550" b="1" spc="-5" dirty="0">
                <a:solidFill>
                  <a:srgbClr val="1C2E5B"/>
                </a:solidFill>
                <a:latin typeface="Carlito"/>
                <a:cs typeface="Carlito"/>
              </a:rPr>
              <a:t>Diğer maddeler </a:t>
            </a:r>
            <a:r>
              <a:rPr sz="1550" b="1" dirty="0">
                <a:solidFill>
                  <a:srgbClr val="1C2E5B"/>
                </a:solidFill>
                <a:latin typeface="Carlito"/>
                <a:cs typeface="Carlito"/>
              </a:rPr>
              <a:t>+</a:t>
            </a:r>
            <a:r>
              <a:rPr sz="1550" b="1" spc="-95" dirty="0">
                <a:solidFill>
                  <a:srgbClr val="1C2E5B"/>
                </a:solidFill>
                <a:latin typeface="Carlito"/>
                <a:cs typeface="Carlito"/>
              </a:rPr>
              <a:t> </a:t>
            </a:r>
            <a:r>
              <a:rPr sz="1550" b="1" dirty="0">
                <a:solidFill>
                  <a:srgbClr val="1C2E5B"/>
                </a:solidFill>
                <a:latin typeface="Carlito"/>
                <a:cs typeface="Carlito"/>
              </a:rPr>
              <a:t>işlem  </a:t>
            </a:r>
            <a:r>
              <a:rPr sz="1550" b="1" spc="-5" dirty="0">
                <a:solidFill>
                  <a:srgbClr val="1C2E5B"/>
                </a:solidFill>
                <a:latin typeface="Carlito"/>
                <a:cs typeface="Carlito"/>
              </a:rPr>
              <a:t>ve </a:t>
            </a:r>
            <a:r>
              <a:rPr sz="1550" b="1" dirty="0">
                <a:solidFill>
                  <a:srgbClr val="1C2E5B"/>
                </a:solidFill>
                <a:latin typeface="Carlito"/>
                <a:cs typeface="Carlito"/>
              </a:rPr>
              <a:t>işçilikler: 1100</a:t>
            </a:r>
            <a:r>
              <a:rPr sz="1550" b="1" spc="-70" dirty="0">
                <a:solidFill>
                  <a:srgbClr val="1C2E5B"/>
                </a:solidFill>
                <a:latin typeface="Carlito"/>
                <a:cs typeface="Carlito"/>
              </a:rPr>
              <a:t> </a:t>
            </a:r>
            <a:r>
              <a:rPr sz="1550" b="1" dirty="0">
                <a:solidFill>
                  <a:srgbClr val="1C2E5B"/>
                </a:solidFill>
                <a:latin typeface="Carlito"/>
                <a:cs typeface="Carlito"/>
              </a:rPr>
              <a:t>USD</a:t>
            </a:r>
            <a:endParaRPr sz="1550">
              <a:latin typeface="Carlito"/>
              <a:cs typeface="Carlito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568792" y="4418177"/>
            <a:ext cx="1435100" cy="1187450"/>
            <a:chOff x="1568792" y="4418177"/>
            <a:chExt cx="1435100" cy="1187450"/>
          </a:xfrm>
        </p:grpSpPr>
        <p:sp>
          <p:nvSpPr>
            <p:cNvPr id="17" name="object 17"/>
            <p:cNvSpPr/>
            <p:nvPr/>
          </p:nvSpPr>
          <p:spPr>
            <a:xfrm>
              <a:off x="1581086" y="4430471"/>
              <a:ext cx="1410335" cy="1162685"/>
            </a:xfrm>
            <a:custGeom>
              <a:avLst/>
              <a:gdLst/>
              <a:ahLst/>
              <a:cxnLst/>
              <a:rect l="l" t="t" r="r" b="b"/>
              <a:pathLst>
                <a:path w="1410335" h="1162685">
                  <a:moveTo>
                    <a:pt x="705104" y="0"/>
                  </a:moveTo>
                  <a:lnTo>
                    <a:pt x="652481" y="1593"/>
                  </a:lnTo>
                  <a:lnTo>
                    <a:pt x="600908" y="6301"/>
                  </a:lnTo>
                  <a:lnTo>
                    <a:pt x="550522" y="14008"/>
                  </a:lnTo>
                  <a:lnTo>
                    <a:pt x="501459" y="24604"/>
                  </a:lnTo>
                  <a:lnTo>
                    <a:pt x="453856" y="37977"/>
                  </a:lnTo>
                  <a:lnTo>
                    <a:pt x="407849" y="54012"/>
                  </a:lnTo>
                  <a:lnTo>
                    <a:pt x="363573" y="72599"/>
                  </a:lnTo>
                  <a:lnTo>
                    <a:pt x="321166" y="93625"/>
                  </a:lnTo>
                  <a:lnTo>
                    <a:pt x="280764" y="116978"/>
                  </a:lnTo>
                  <a:lnTo>
                    <a:pt x="242503" y="142544"/>
                  </a:lnTo>
                  <a:lnTo>
                    <a:pt x="206519" y="170213"/>
                  </a:lnTo>
                  <a:lnTo>
                    <a:pt x="172949" y="199871"/>
                  </a:lnTo>
                  <a:lnTo>
                    <a:pt x="141929" y="231406"/>
                  </a:lnTo>
                  <a:lnTo>
                    <a:pt x="113596" y="264706"/>
                  </a:lnTo>
                  <a:lnTo>
                    <a:pt x="88085" y="299658"/>
                  </a:lnTo>
                  <a:lnTo>
                    <a:pt x="65533" y="336150"/>
                  </a:lnTo>
                  <a:lnTo>
                    <a:pt x="46077" y="374070"/>
                  </a:lnTo>
                  <a:lnTo>
                    <a:pt x="29853" y="413305"/>
                  </a:lnTo>
                  <a:lnTo>
                    <a:pt x="16996" y="453743"/>
                  </a:lnTo>
                  <a:lnTo>
                    <a:pt x="7645" y="495272"/>
                  </a:lnTo>
                  <a:lnTo>
                    <a:pt x="1933" y="537779"/>
                  </a:lnTo>
                  <a:lnTo>
                    <a:pt x="0" y="581151"/>
                  </a:lnTo>
                  <a:lnTo>
                    <a:pt x="1933" y="624524"/>
                  </a:lnTo>
                  <a:lnTo>
                    <a:pt x="7645" y="667031"/>
                  </a:lnTo>
                  <a:lnTo>
                    <a:pt x="16996" y="708560"/>
                  </a:lnTo>
                  <a:lnTo>
                    <a:pt x="29853" y="748998"/>
                  </a:lnTo>
                  <a:lnTo>
                    <a:pt x="46077" y="788233"/>
                  </a:lnTo>
                  <a:lnTo>
                    <a:pt x="65533" y="826153"/>
                  </a:lnTo>
                  <a:lnTo>
                    <a:pt x="88085" y="862645"/>
                  </a:lnTo>
                  <a:lnTo>
                    <a:pt x="113596" y="897597"/>
                  </a:lnTo>
                  <a:lnTo>
                    <a:pt x="141929" y="930897"/>
                  </a:lnTo>
                  <a:lnTo>
                    <a:pt x="172949" y="962432"/>
                  </a:lnTo>
                  <a:lnTo>
                    <a:pt x="206519" y="992090"/>
                  </a:lnTo>
                  <a:lnTo>
                    <a:pt x="242503" y="1019759"/>
                  </a:lnTo>
                  <a:lnTo>
                    <a:pt x="280764" y="1045325"/>
                  </a:lnTo>
                  <a:lnTo>
                    <a:pt x="321166" y="1068678"/>
                  </a:lnTo>
                  <a:lnTo>
                    <a:pt x="363573" y="1089704"/>
                  </a:lnTo>
                  <a:lnTo>
                    <a:pt x="407849" y="1108291"/>
                  </a:lnTo>
                  <a:lnTo>
                    <a:pt x="453856" y="1124326"/>
                  </a:lnTo>
                  <a:lnTo>
                    <a:pt x="501459" y="1137699"/>
                  </a:lnTo>
                  <a:lnTo>
                    <a:pt x="550522" y="1148295"/>
                  </a:lnTo>
                  <a:lnTo>
                    <a:pt x="600908" y="1156002"/>
                  </a:lnTo>
                  <a:lnTo>
                    <a:pt x="652481" y="1160710"/>
                  </a:lnTo>
                  <a:lnTo>
                    <a:pt x="705104" y="1162303"/>
                  </a:lnTo>
                  <a:lnTo>
                    <a:pt x="757725" y="1160710"/>
                  </a:lnTo>
                  <a:lnTo>
                    <a:pt x="809296" y="1156002"/>
                  </a:lnTo>
                  <a:lnTo>
                    <a:pt x="859680" y="1148295"/>
                  </a:lnTo>
                  <a:lnTo>
                    <a:pt x="908742" y="1137699"/>
                  </a:lnTo>
                  <a:lnTo>
                    <a:pt x="956344" y="1124326"/>
                  </a:lnTo>
                  <a:lnTo>
                    <a:pt x="1002351" y="1108291"/>
                  </a:lnTo>
                  <a:lnTo>
                    <a:pt x="1046625" y="1089704"/>
                  </a:lnTo>
                  <a:lnTo>
                    <a:pt x="1089031" y="1068678"/>
                  </a:lnTo>
                  <a:lnTo>
                    <a:pt x="1129433" y="1045325"/>
                  </a:lnTo>
                  <a:lnTo>
                    <a:pt x="1167694" y="1019759"/>
                  </a:lnTo>
                  <a:lnTo>
                    <a:pt x="1203677" y="992090"/>
                  </a:lnTo>
                  <a:lnTo>
                    <a:pt x="1237247" y="962432"/>
                  </a:lnTo>
                  <a:lnTo>
                    <a:pt x="1268266" y="930897"/>
                  </a:lnTo>
                  <a:lnTo>
                    <a:pt x="1296599" y="897597"/>
                  </a:lnTo>
                  <a:lnTo>
                    <a:pt x="1322110" y="862645"/>
                  </a:lnTo>
                  <a:lnTo>
                    <a:pt x="1344661" y="826153"/>
                  </a:lnTo>
                  <a:lnTo>
                    <a:pt x="1364117" y="788233"/>
                  </a:lnTo>
                  <a:lnTo>
                    <a:pt x="1380342" y="748998"/>
                  </a:lnTo>
                  <a:lnTo>
                    <a:pt x="1393198" y="708560"/>
                  </a:lnTo>
                  <a:lnTo>
                    <a:pt x="1402550" y="667031"/>
                  </a:lnTo>
                  <a:lnTo>
                    <a:pt x="1408261" y="624524"/>
                  </a:lnTo>
                  <a:lnTo>
                    <a:pt x="1410195" y="581151"/>
                  </a:lnTo>
                  <a:lnTo>
                    <a:pt x="1408261" y="537779"/>
                  </a:lnTo>
                  <a:lnTo>
                    <a:pt x="1402550" y="495272"/>
                  </a:lnTo>
                  <a:lnTo>
                    <a:pt x="1393198" y="453743"/>
                  </a:lnTo>
                  <a:lnTo>
                    <a:pt x="1380342" y="413305"/>
                  </a:lnTo>
                  <a:lnTo>
                    <a:pt x="1364117" y="374070"/>
                  </a:lnTo>
                  <a:lnTo>
                    <a:pt x="1344661" y="336150"/>
                  </a:lnTo>
                  <a:lnTo>
                    <a:pt x="1322110" y="299658"/>
                  </a:lnTo>
                  <a:lnTo>
                    <a:pt x="1296599" y="264706"/>
                  </a:lnTo>
                  <a:lnTo>
                    <a:pt x="1268266" y="231406"/>
                  </a:lnTo>
                  <a:lnTo>
                    <a:pt x="1237247" y="199871"/>
                  </a:lnTo>
                  <a:lnTo>
                    <a:pt x="1203677" y="170213"/>
                  </a:lnTo>
                  <a:lnTo>
                    <a:pt x="1167694" y="142544"/>
                  </a:lnTo>
                  <a:lnTo>
                    <a:pt x="1129433" y="116978"/>
                  </a:lnTo>
                  <a:lnTo>
                    <a:pt x="1089031" y="93625"/>
                  </a:lnTo>
                  <a:lnTo>
                    <a:pt x="1046625" y="72599"/>
                  </a:lnTo>
                  <a:lnTo>
                    <a:pt x="1002351" y="54012"/>
                  </a:lnTo>
                  <a:lnTo>
                    <a:pt x="956344" y="37977"/>
                  </a:lnTo>
                  <a:lnTo>
                    <a:pt x="908742" y="24604"/>
                  </a:lnTo>
                  <a:lnTo>
                    <a:pt x="859680" y="14008"/>
                  </a:lnTo>
                  <a:lnTo>
                    <a:pt x="809296" y="6301"/>
                  </a:lnTo>
                  <a:lnTo>
                    <a:pt x="757725" y="1593"/>
                  </a:lnTo>
                  <a:lnTo>
                    <a:pt x="705104" y="0"/>
                  </a:lnTo>
                  <a:close/>
                </a:path>
              </a:pathLst>
            </a:custGeom>
            <a:solidFill>
              <a:srgbClr val="50BA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581086" y="4430471"/>
              <a:ext cx="1410335" cy="1162685"/>
            </a:xfrm>
            <a:custGeom>
              <a:avLst/>
              <a:gdLst/>
              <a:ahLst/>
              <a:cxnLst/>
              <a:rect l="l" t="t" r="r" b="b"/>
              <a:pathLst>
                <a:path w="1410335" h="1162685">
                  <a:moveTo>
                    <a:pt x="0" y="581151"/>
                  </a:moveTo>
                  <a:lnTo>
                    <a:pt x="1933" y="537779"/>
                  </a:lnTo>
                  <a:lnTo>
                    <a:pt x="7645" y="495272"/>
                  </a:lnTo>
                  <a:lnTo>
                    <a:pt x="16996" y="453743"/>
                  </a:lnTo>
                  <a:lnTo>
                    <a:pt x="29853" y="413305"/>
                  </a:lnTo>
                  <a:lnTo>
                    <a:pt x="46077" y="374070"/>
                  </a:lnTo>
                  <a:lnTo>
                    <a:pt x="65533" y="336150"/>
                  </a:lnTo>
                  <a:lnTo>
                    <a:pt x="88085" y="299658"/>
                  </a:lnTo>
                  <a:lnTo>
                    <a:pt x="113596" y="264706"/>
                  </a:lnTo>
                  <a:lnTo>
                    <a:pt x="141929" y="231406"/>
                  </a:lnTo>
                  <a:lnTo>
                    <a:pt x="172949" y="199871"/>
                  </a:lnTo>
                  <a:lnTo>
                    <a:pt x="206519" y="170213"/>
                  </a:lnTo>
                  <a:lnTo>
                    <a:pt x="242503" y="142544"/>
                  </a:lnTo>
                  <a:lnTo>
                    <a:pt x="280764" y="116978"/>
                  </a:lnTo>
                  <a:lnTo>
                    <a:pt x="321166" y="93625"/>
                  </a:lnTo>
                  <a:lnTo>
                    <a:pt x="363573" y="72599"/>
                  </a:lnTo>
                  <a:lnTo>
                    <a:pt x="407849" y="54012"/>
                  </a:lnTo>
                  <a:lnTo>
                    <a:pt x="453856" y="37977"/>
                  </a:lnTo>
                  <a:lnTo>
                    <a:pt x="501459" y="24604"/>
                  </a:lnTo>
                  <a:lnTo>
                    <a:pt x="550522" y="14008"/>
                  </a:lnTo>
                  <a:lnTo>
                    <a:pt x="600908" y="6301"/>
                  </a:lnTo>
                  <a:lnTo>
                    <a:pt x="652481" y="1593"/>
                  </a:lnTo>
                  <a:lnTo>
                    <a:pt x="705104" y="0"/>
                  </a:lnTo>
                  <a:lnTo>
                    <a:pt x="757725" y="1593"/>
                  </a:lnTo>
                  <a:lnTo>
                    <a:pt x="809296" y="6301"/>
                  </a:lnTo>
                  <a:lnTo>
                    <a:pt x="859680" y="14008"/>
                  </a:lnTo>
                  <a:lnTo>
                    <a:pt x="908742" y="24604"/>
                  </a:lnTo>
                  <a:lnTo>
                    <a:pt x="956344" y="37977"/>
                  </a:lnTo>
                  <a:lnTo>
                    <a:pt x="1002351" y="54012"/>
                  </a:lnTo>
                  <a:lnTo>
                    <a:pt x="1046625" y="72599"/>
                  </a:lnTo>
                  <a:lnTo>
                    <a:pt x="1089031" y="93625"/>
                  </a:lnTo>
                  <a:lnTo>
                    <a:pt x="1129433" y="116978"/>
                  </a:lnTo>
                  <a:lnTo>
                    <a:pt x="1167694" y="142544"/>
                  </a:lnTo>
                  <a:lnTo>
                    <a:pt x="1203677" y="170213"/>
                  </a:lnTo>
                  <a:lnTo>
                    <a:pt x="1237247" y="199871"/>
                  </a:lnTo>
                  <a:lnTo>
                    <a:pt x="1268266" y="231406"/>
                  </a:lnTo>
                  <a:lnTo>
                    <a:pt x="1296599" y="264706"/>
                  </a:lnTo>
                  <a:lnTo>
                    <a:pt x="1322110" y="299658"/>
                  </a:lnTo>
                  <a:lnTo>
                    <a:pt x="1344661" y="336150"/>
                  </a:lnTo>
                  <a:lnTo>
                    <a:pt x="1364117" y="374070"/>
                  </a:lnTo>
                  <a:lnTo>
                    <a:pt x="1380342" y="413305"/>
                  </a:lnTo>
                  <a:lnTo>
                    <a:pt x="1393198" y="453743"/>
                  </a:lnTo>
                  <a:lnTo>
                    <a:pt x="1402550" y="495272"/>
                  </a:lnTo>
                  <a:lnTo>
                    <a:pt x="1408261" y="537779"/>
                  </a:lnTo>
                  <a:lnTo>
                    <a:pt x="1410195" y="581151"/>
                  </a:lnTo>
                  <a:lnTo>
                    <a:pt x="1408261" y="624524"/>
                  </a:lnTo>
                  <a:lnTo>
                    <a:pt x="1402550" y="667031"/>
                  </a:lnTo>
                  <a:lnTo>
                    <a:pt x="1393198" y="708560"/>
                  </a:lnTo>
                  <a:lnTo>
                    <a:pt x="1380342" y="748998"/>
                  </a:lnTo>
                  <a:lnTo>
                    <a:pt x="1364117" y="788233"/>
                  </a:lnTo>
                  <a:lnTo>
                    <a:pt x="1344661" y="826153"/>
                  </a:lnTo>
                  <a:lnTo>
                    <a:pt x="1322110" y="862645"/>
                  </a:lnTo>
                  <a:lnTo>
                    <a:pt x="1296599" y="897597"/>
                  </a:lnTo>
                  <a:lnTo>
                    <a:pt x="1268266" y="930897"/>
                  </a:lnTo>
                  <a:lnTo>
                    <a:pt x="1237247" y="962432"/>
                  </a:lnTo>
                  <a:lnTo>
                    <a:pt x="1203677" y="992090"/>
                  </a:lnTo>
                  <a:lnTo>
                    <a:pt x="1167694" y="1019759"/>
                  </a:lnTo>
                  <a:lnTo>
                    <a:pt x="1129433" y="1045325"/>
                  </a:lnTo>
                  <a:lnTo>
                    <a:pt x="1089031" y="1068678"/>
                  </a:lnTo>
                  <a:lnTo>
                    <a:pt x="1046625" y="1089704"/>
                  </a:lnTo>
                  <a:lnTo>
                    <a:pt x="1002351" y="1108291"/>
                  </a:lnTo>
                  <a:lnTo>
                    <a:pt x="956344" y="1124326"/>
                  </a:lnTo>
                  <a:lnTo>
                    <a:pt x="908742" y="1137699"/>
                  </a:lnTo>
                  <a:lnTo>
                    <a:pt x="859680" y="1148295"/>
                  </a:lnTo>
                  <a:lnTo>
                    <a:pt x="809296" y="1156002"/>
                  </a:lnTo>
                  <a:lnTo>
                    <a:pt x="757725" y="1160710"/>
                  </a:lnTo>
                  <a:lnTo>
                    <a:pt x="705104" y="1162303"/>
                  </a:lnTo>
                  <a:lnTo>
                    <a:pt x="652481" y="1160710"/>
                  </a:lnTo>
                  <a:lnTo>
                    <a:pt x="600908" y="1156002"/>
                  </a:lnTo>
                  <a:lnTo>
                    <a:pt x="550522" y="1148295"/>
                  </a:lnTo>
                  <a:lnTo>
                    <a:pt x="501459" y="1137699"/>
                  </a:lnTo>
                  <a:lnTo>
                    <a:pt x="453856" y="1124326"/>
                  </a:lnTo>
                  <a:lnTo>
                    <a:pt x="407849" y="1108291"/>
                  </a:lnTo>
                  <a:lnTo>
                    <a:pt x="363573" y="1089704"/>
                  </a:lnTo>
                  <a:lnTo>
                    <a:pt x="321166" y="1068678"/>
                  </a:lnTo>
                  <a:lnTo>
                    <a:pt x="280764" y="1045325"/>
                  </a:lnTo>
                  <a:lnTo>
                    <a:pt x="242503" y="1019759"/>
                  </a:lnTo>
                  <a:lnTo>
                    <a:pt x="206519" y="992090"/>
                  </a:lnTo>
                  <a:lnTo>
                    <a:pt x="172949" y="962432"/>
                  </a:lnTo>
                  <a:lnTo>
                    <a:pt x="141929" y="930897"/>
                  </a:lnTo>
                  <a:lnTo>
                    <a:pt x="113596" y="897597"/>
                  </a:lnTo>
                  <a:lnTo>
                    <a:pt x="88085" y="862645"/>
                  </a:lnTo>
                  <a:lnTo>
                    <a:pt x="65533" y="826153"/>
                  </a:lnTo>
                  <a:lnTo>
                    <a:pt x="46077" y="788233"/>
                  </a:lnTo>
                  <a:lnTo>
                    <a:pt x="29853" y="748998"/>
                  </a:lnTo>
                  <a:lnTo>
                    <a:pt x="16996" y="708560"/>
                  </a:lnTo>
                  <a:lnTo>
                    <a:pt x="7645" y="667031"/>
                  </a:lnTo>
                  <a:lnTo>
                    <a:pt x="1933" y="624524"/>
                  </a:lnTo>
                  <a:lnTo>
                    <a:pt x="0" y="581151"/>
                  </a:lnTo>
                  <a:close/>
                </a:path>
              </a:pathLst>
            </a:custGeom>
            <a:ln w="24587">
              <a:solidFill>
                <a:srgbClr val="428E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035835" y="4880880"/>
            <a:ext cx="506095" cy="261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50" b="1" spc="-5" dirty="0">
                <a:solidFill>
                  <a:srgbClr val="FFFFFF"/>
                </a:solidFill>
                <a:latin typeface="Carlito"/>
                <a:cs typeface="Carlito"/>
              </a:rPr>
              <a:t>MISIR</a:t>
            </a:r>
            <a:endParaRPr sz="1550">
              <a:latin typeface="Carlito"/>
              <a:cs typeface="Carlito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690131" y="4428655"/>
            <a:ext cx="2712720" cy="1731010"/>
            <a:chOff x="6690131" y="4428655"/>
            <a:chExt cx="2712720" cy="1731010"/>
          </a:xfrm>
        </p:grpSpPr>
        <p:sp>
          <p:nvSpPr>
            <p:cNvPr id="21" name="object 21"/>
            <p:cNvSpPr/>
            <p:nvPr/>
          </p:nvSpPr>
          <p:spPr>
            <a:xfrm>
              <a:off x="6690131" y="4428655"/>
              <a:ext cx="2712402" cy="173046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740410" y="4456823"/>
              <a:ext cx="2614422" cy="163426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740410" y="4456823"/>
              <a:ext cx="2614930" cy="1634489"/>
            </a:xfrm>
            <a:custGeom>
              <a:avLst/>
              <a:gdLst/>
              <a:ahLst/>
              <a:cxnLst/>
              <a:rect l="l" t="t" r="r" b="b"/>
              <a:pathLst>
                <a:path w="2614929" h="1634489">
                  <a:moveTo>
                    <a:pt x="0" y="817130"/>
                  </a:moveTo>
                  <a:lnTo>
                    <a:pt x="5059" y="744743"/>
                  </a:lnTo>
                  <a:lnTo>
                    <a:pt x="19953" y="674118"/>
                  </a:lnTo>
                  <a:lnTo>
                    <a:pt x="44257" y="605523"/>
                  </a:lnTo>
                  <a:lnTo>
                    <a:pt x="77546" y="539223"/>
                  </a:lnTo>
                  <a:lnTo>
                    <a:pt x="119396" y="475484"/>
                  </a:lnTo>
                  <a:lnTo>
                    <a:pt x="143397" y="444657"/>
                  </a:lnTo>
                  <a:lnTo>
                    <a:pt x="169379" y="414571"/>
                  </a:lnTo>
                  <a:lnTo>
                    <a:pt x="197289" y="385257"/>
                  </a:lnTo>
                  <a:lnTo>
                    <a:pt x="227073" y="356750"/>
                  </a:lnTo>
                  <a:lnTo>
                    <a:pt x="258678" y="329082"/>
                  </a:lnTo>
                  <a:lnTo>
                    <a:pt x="292052" y="302286"/>
                  </a:lnTo>
                  <a:lnTo>
                    <a:pt x="327140" y="276397"/>
                  </a:lnTo>
                  <a:lnTo>
                    <a:pt x="363890" y="251447"/>
                  </a:lnTo>
                  <a:lnTo>
                    <a:pt x="402248" y="227469"/>
                  </a:lnTo>
                  <a:lnTo>
                    <a:pt x="442162" y="204496"/>
                  </a:lnTo>
                  <a:lnTo>
                    <a:pt x="483579" y="182563"/>
                  </a:lnTo>
                  <a:lnTo>
                    <a:pt x="526444" y="161701"/>
                  </a:lnTo>
                  <a:lnTo>
                    <a:pt x="570706" y="141945"/>
                  </a:lnTo>
                  <a:lnTo>
                    <a:pt x="616311" y="123327"/>
                  </a:lnTo>
                  <a:lnTo>
                    <a:pt x="663206" y="105880"/>
                  </a:lnTo>
                  <a:lnTo>
                    <a:pt x="711337" y="89638"/>
                  </a:lnTo>
                  <a:lnTo>
                    <a:pt x="760652" y="74635"/>
                  </a:lnTo>
                  <a:lnTo>
                    <a:pt x="811098" y="60903"/>
                  </a:lnTo>
                  <a:lnTo>
                    <a:pt x="862620" y="48475"/>
                  </a:lnTo>
                  <a:lnTo>
                    <a:pt x="915167" y="37385"/>
                  </a:lnTo>
                  <a:lnTo>
                    <a:pt x="968685" y="27665"/>
                  </a:lnTo>
                  <a:lnTo>
                    <a:pt x="1023121" y="19350"/>
                  </a:lnTo>
                  <a:lnTo>
                    <a:pt x="1078422" y="12473"/>
                  </a:lnTo>
                  <a:lnTo>
                    <a:pt x="1134535" y="7065"/>
                  </a:lnTo>
                  <a:lnTo>
                    <a:pt x="1191406" y="3162"/>
                  </a:lnTo>
                  <a:lnTo>
                    <a:pt x="1248982" y="796"/>
                  </a:lnTo>
                  <a:lnTo>
                    <a:pt x="1307211" y="0"/>
                  </a:lnTo>
                  <a:lnTo>
                    <a:pt x="1365439" y="796"/>
                  </a:lnTo>
                  <a:lnTo>
                    <a:pt x="1423015" y="3162"/>
                  </a:lnTo>
                  <a:lnTo>
                    <a:pt x="1479886" y="7065"/>
                  </a:lnTo>
                  <a:lnTo>
                    <a:pt x="1535999" y="12473"/>
                  </a:lnTo>
                  <a:lnTo>
                    <a:pt x="1591300" y="19350"/>
                  </a:lnTo>
                  <a:lnTo>
                    <a:pt x="1645736" y="27665"/>
                  </a:lnTo>
                  <a:lnTo>
                    <a:pt x="1699254" y="37385"/>
                  </a:lnTo>
                  <a:lnTo>
                    <a:pt x="1751801" y="48475"/>
                  </a:lnTo>
                  <a:lnTo>
                    <a:pt x="1803323" y="60903"/>
                  </a:lnTo>
                  <a:lnTo>
                    <a:pt x="1853769" y="74635"/>
                  </a:lnTo>
                  <a:lnTo>
                    <a:pt x="1903084" y="89638"/>
                  </a:lnTo>
                  <a:lnTo>
                    <a:pt x="1951215" y="105880"/>
                  </a:lnTo>
                  <a:lnTo>
                    <a:pt x="1998110" y="123327"/>
                  </a:lnTo>
                  <a:lnTo>
                    <a:pt x="2043715" y="141945"/>
                  </a:lnTo>
                  <a:lnTo>
                    <a:pt x="2087977" y="161701"/>
                  </a:lnTo>
                  <a:lnTo>
                    <a:pt x="2130842" y="182563"/>
                  </a:lnTo>
                  <a:lnTo>
                    <a:pt x="2172259" y="204496"/>
                  </a:lnTo>
                  <a:lnTo>
                    <a:pt x="2212173" y="227469"/>
                  </a:lnTo>
                  <a:lnTo>
                    <a:pt x="2250531" y="251447"/>
                  </a:lnTo>
                  <a:lnTo>
                    <a:pt x="2287281" y="276397"/>
                  </a:lnTo>
                  <a:lnTo>
                    <a:pt x="2322369" y="302286"/>
                  </a:lnTo>
                  <a:lnTo>
                    <a:pt x="2355743" y="329082"/>
                  </a:lnTo>
                  <a:lnTo>
                    <a:pt x="2387348" y="356750"/>
                  </a:lnTo>
                  <a:lnTo>
                    <a:pt x="2417132" y="385257"/>
                  </a:lnTo>
                  <a:lnTo>
                    <a:pt x="2445042" y="414571"/>
                  </a:lnTo>
                  <a:lnTo>
                    <a:pt x="2471024" y="444657"/>
                  </a:lnTo>
                  <a:lnTo>
                    <a:pt x="2495025" y="475484"/>
                  </a:lnTo>
                  <a:lnTo>
                    <a:pt x="2516993" y="507017"/>
                  </a:lnTo>
                  <a:lnTo>
                    <a:pt x="2554616" y="572070"/>
                  </a:lnTo>
                  <a:lnTo>
                    <a:pt x="2583466" y="639551"/>
                  </a:lnTo>
                  <a:lnTo>
                    <a:pt x="2603118" y="709193"/>
                  </a:lnTo>
                  <a:lnTo>
                    <a:pt x="2613148" y="780733"/>
                  </a:lnTo>
                  <a:lnTo>
                    <a:pt x="2614422" y="817130"/>
                  </a:lnTo>
                  <a:lnTo>
                    <a:pt x="2613148" y="853528"/>
                  </a:lnTo>
                  <a:lnTo>
                    <a:pt x="2603118" y="925067"/>
                  </a:lnTo>
                  <a:lnTo>
                    <a:pt x="2583466" y="994710"/>
                  </a:lnTo>
                  <a:lnTo>
                    <a:pt x="2554616" y="1062191"/>
                  </a:lnTo>
                  <a:lnTo>
                    <a:pt x="2516993" y="1127244"/>
                  </a:lnTo>
                  <a:lnTo>
                    <a:pt x="2495025" y="1158777"/>
                  </a:lnTo>
                  <a:lnTo>
                    <a:pt x="2471024" y="1189603"/>
                  </a:lnTo>
                  <a:lnTo>
                    <a:pt x="2445042" y="1219690"/>
                  </a:lnTo>
                  <a:lnTo>
                    <a:pt x="2417132" y="1249003"/>
                  </a:lnTo>
                  <a:lnTo>
                    <a:pt x="2387348" y="1277511"/>
                  </a:lnTo>
                  <a:lnTo>
                    <a:pt x="2355743" y="1305179"/>
                  </a:lnTo>
                  <a:lnTo>
                    <a:pt x="2322369" y="1331974"/>
                  </a:lnTo>
                  <a:lnTo>
                    <a:pt x="2287281" y="1357863"/>
                  </a:lnTo>
                  <a:lnTo>
                    <a:pt x="2250531" y="1382814"/>
                  </a:lnTo>
                  <a:lnTo>
                    <a:pt x="2212173" y="1406792"/>
                  </a:lnTo>
                  <a:lnTo>
                    <a:pt x="2172259" y="1429764"/>
                  </a:lnTo>
                  <a:lnTo>
                    <a:pt x="2130842" y="1451698"/>
                  </a:lnTo>
                  <a:lnTo>
                    <a:pt x="2087977" y="1472559"/>
                  </a:lnTo>
                  <a:lnTo>
                    <a:pt x="2043715" y="1492316"/>
                  </a:lnTo>
                  <a:lnTo>
                    <a:pt x="1998110" y="1510934"/>
                  </a:lnTo>
                  <a:lnTo>
                    <a:pt x="1951215" y="1528380"/>
                  </a:lnTo>
                  <a:lnTo>
                    <a:pt x="1903084" y="1544622"/>
                  </a:lnTo>
                  <a:lnTo>
                    <a:pt x="1853769" y="1559626"/>
                  </a:lnTo>
                  <a:lnTo>
                    <a:pt x="1803323" y="1573358"/>
                  </a:lnTo>
                  <a:lnTo>
                    <a:pt x="1751801" y="1585786"/>
                  </a:lnTo>
                  <a:lnTo>
                    <a:pt x="1699254" y="1596876"/>
                  </a:lnTo>
                  <a:lnTo>
                    <a:pt x="1645736" y="1606595"/>
                  </a:lnTo>
                  <a:lnTo>
                    <a:pt x="1591300" y="1614910"/>
                  </a:lnTo>
                  <a:lnTo>
                    <a:pt x="1535999" y="1621788"/>
                  </a:lnTo>
                  <a:lnTo>
                    <a:pt x="1479886" y="1627195"/>
                  </a:lnTo>
                  <a:lnTo>
                    <a:pt x="1423015" y="1631098"/>
                  </a:lnTo>
                  <a:lnTo>
                    <a:pt x="1365439" y="1633465"/>
                  </a:lnTo>
                  <a:lnTo>
                    <a:pt x="1307211" y="1634261"/>
                  </a:lnTo>
                  <a:lnTo>
                    <a:pt x="1248982" y="1633465"/>
                  </a:lnTo>
                  <a:lnTo>
                    <a:pt x="1191406" y="1631098"/>
                  </a:lnTo>
                  <a:lnTo>
                    <a:pt x="1134535" y="1627195"/>
                  </a:lnTo>
                  <a:lnTo>
                    <a:pt x="1078422" y="1621788"/>
                  </a:lnTo>
                  <a:lnTo>
                    <a:pt x="1023121" y="1614910"/>
                  </a:lnTo>
                  <a:lnTo>
                    <a:pt x="968685" y="1606595"/>
                  </a:lnTo>
                  <a:lnTo>
                    <a:pt x="915167" y="1596876"/>
                  </a:lnTo>
                  <a:lnTo>
                    <a:pt x="862620" y="1585786"/>
                  </a:lnTo>
                  <a:lnTo>
                    <a:pt x="811098" y="1573358"/>
                  </a:lnTo>
                  <a:lnTo>
                    <a:pt x="760652" y="1559626"/>
                  </a:lnTo>
                  <a:lnTo>
                    <a:pt x="711337" y="1544622"/>
                  </a:lnTo>
                  <a:lnTo>
                    <a:pt x="663206" y="1528380"/>
                  </a:lnTo>
                  <a:lnTo>
                    <a:pt x="616311" y="1510934"/>
                  </a:lnTo>
                  <a:lnTo>
                    <a:pt x="570706" y="1492316"/>
                  </a:lnTo>
                  <a:lnTo>
                    <a:pt x="526444" y="1472559"/>
                  </a:lnTo>
                  <a:lnTo>
                    <a:pt x="483579" y="1451698"/>
                  </a:lnTo>
                  <a:lnTo>
                    <a:pt x="442162" y="1429764"/>
                  </a:lnTo>
                  <a:lnTo>
                    <a:pt x="402248" y="1406792"/>
                  </a:lnTo>
                  <a:lnTo>
                    <a:pt x="363890" y="1382814"/>
                  </a:lnTo>
                  <a:lnTo>
                    <a:pt x="327140" y="1357863"/>
                  </a:lnTo>
                  <a:lnTo>
                    <a:pt x="292052" y="1331974"/>
                  </a:lnTo>
                  <a:lnTo>
                    <a:pt x="258678" y="1305179"/>
                  </a:lnTo>
                  <a:lnTo>
                    <a:pt x="227073" y="1277511"/>
                  </a:lnTo>
                  <a:lnTo>
                    <a:pt x="197289" y="1249003"/>
                  </a:lnTo>
                  <a:lnTo>
                    <a:pt x="169379" y="1219690"/>
                  </a:lnTo>
                  <a:lnTo>
                    <a:pt x="143397" y="1189603"/>
                  </a:lnTo>
                  <a:lnTo>
                    <a:pt x="119396" y="1158777"/>
                  </a:lnTo>
                  <a:lnTo>
                    <a:pt x="97428" y="1127244"/>
                  </a:lnTo>
                  <a:lnTo>
                    <a:pt x="59805" y="1062191"/>
                  </a:lnTo>
                  <a:lnTo>
                    <a:pt x="30955" y="994710"/>
                  </a:lnTo>
                  <a:lnTo>
                    <a:pt x="11303" y="925067"/>
                  </a:lnTo>
                  <a:lnTo>
                    <a:pt x="1273" y="853528"/>
                  </a:lnTo>
                  <a:lnTo>
                    <a:pt x="0" y="817130"/>
                  </a:lnTo>
                  <a:close/>
                </a:path>
              </a:pathLst>
            </a:custGeom>
            <a:ln w="9220">
              <a:solidFill>
                <a:srgbClr val="5690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7214920" y="4789059"/>
            <a:ext cx="1671955" cy="96266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 algn="ctr">
              <a:lnSpc>
                <a:spcPts val="1839"/>
              </a:lnSpc>
              <a:spcBef>
                <a:spcPts val="175"/>
              </a:spcBef>
            </a:pPr>
            <a:r>
              <a:rPr sz="1550" b="1" spc="-5" dirty="0">
                <a:solidFill>
                  <a:srgbClr val="C12026"/>
                </a:solidFill>
                <a:latin typeface="Carlito"/>
                <a:cs typeface="Carlito"/>
              </a:rPr>
              <a:t>Diğer </a:t>
            </a:r>
            <a:r>
              <a:rPr sz="1550" b="1" dirty="0">
                <a:solidFill>
                  <a:srgbClr val="C12026"/>
                </a:solidFill>
                <a:latin typeface="Carlito"/>
                <a:cs typeface="Carlito"/>
              </a:rPr>
              <a:t>aksam –</a:t>
            </a:r>
            <a:r>
              <a:rPr sz="1550" b="1" spc="-100" dirty="0">
                <a:solidFill>
                  <a:srgbClr val="C12026"/>
                </a:solidFill>
                <a:latin typeface="Carlito"/>
                <a:cs typeface="Carlito"/>
              </a:rPr>
              <a:t> </a:t>
            </a:r>
            <a:r>
              <a:rPr sz="1550" b="1" dirty="0">
                <a:solidFill>
                  <a:srgbClr val="C12026"/>
                </a:solidFill>
                <a:latin typeface="Carlito"/>
                <a:cs typeface="Carlito"/>
              </a:rPr>
              <a:t>parça  </a:t>
            </a:r>
            <a:r>
              <a:rPr sz="1550" b="1" spc="-5" dirty="0">
                <a:solidFill>
                  <a:srgbClr val="C12026"/>
                </a:solidFill>
                <a:latin typeface="Carlito"/>
                <a:cs typeface="Carlito"/>
              </a:rPr>
              <a:t>ve </a:t>
            </a:r>
            <a:r>
              <a:rPr sz="1550" b="1" dirty="0">
                <a:solidFill>
                  <a:srgbClr val="C12026"/>
                </a:solidFill>
                <a:latin typeface="Carlito"/>
                <a:cs typeface="Carlito"/>
              </a:rPr>
              <a:t>aksesuarlar  NORVEÇ </a:t>
            </a:r>
            <a:r>
              <a:rPr sz="1550" b="1" spc="-5" dirty="0">
                <a:solidFill>
                  <a:srgbClr val="C12026"/>
                </a:solidFill>
                <a:latin typeface="Carlito"/>
                <a:cs typeface="Carlito"/>
              </a:rPr>
              <a:t>menşeili  </a:t>
            </a:r>
            <a:r>
              <a:rPr sz="1550" b="1" dirty="0">
                <a:solidFill>
                  <a:srgbClr val="C12026"/>
                </a:solidFill>
                <a:latin typeface="Carlito"/>
                <a:cs typeface="Carlito"/>
              </a:rPr>
              <a:t>2000</a:t>
            </a:r>
            <a:r>
              <a:rPr sz="1550" b="1" spc="-10" dirty="0">
                <a:solidFill>
                  <a:srgbClr val="C12026"/>
                </a:solidFill>
                <a:latin typeface="Carlito"/>
                <a:cs typeface="Carlito"/>
              </a:rPr>
              <a:t> </a:t>
            </a:r>
            <a:r>
              <a:rPr sz="1550" b="1" dirty="0">
                <a:solidFill>
                  <a:srgbClr val="C12026"/>
                </a:solidFill>
                <a:latin typeface="Carlito"/>
                <a:cs typeface="Carlito"/>
              </a:rPr>
              <a:t>USD</a:t>
            </a:r>
            <a:endParaRPr sz="1550">
              <a:latin typeface="Carlito"/>
              <a:cs typeface="Carlito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3341878" y="2943682"/>
            <a:ext cx="3533775" cy="2282190"/>
            <a:chOff x="3341878" y="2943682"/>
            <a:chExt cx="3533775" cy="2282190"/>
          </a:xfrm>
        </p:grpSpPr>
        <p:sp>
          <p:nvSpPr>
            <p:cNvPr id="26" name="object 26"/>
            <p:cNvSpPr/>
            <p:nvPr/>
          </p:nvSpPr>
          <p:spPr>
            <a:xfrm>
              <a:off x="6034163" y="4408534"/>
              <a:ext cx="768647" cy="51108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518954" y="2943682"/>
              <a:ext cx="740477" cy="599617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102578" y="3044287"/>
              <a:ext cx="772671" cy="47889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341878" y="4315966"/>
              <a:ext cx="704258" cy="647917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967719" y="4432680"/>
              <a:ext cx="329982" cy="792784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5700" y="352425"/>
            <a:ext cx="8003591" cy="21826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19734">
              <a:lnSpc>
                <a:spcPct val="100000"/>
              </a:lnSpc>
              <a:spcBef>
                <a:spcPts val="100"/>
              </a:spcBef>
            </a:pPr>
            <a:r>
              <a:rPr spc="15" dirty="0"/>
              <a:t>ÖRNEK: </a:t>
            </a:r>
            <a:r>
              <a:rPr spc="35" dirty="0"/>
              <a:t>ÇAPRAZ </a:t>
            </a:r>
            <a:r>
              <a:rPr spc="85" dirty="0"/>
              <a:t>MENŞE  </a:t>
            </a:r>
            <a:r>
              <a:rPr spc="45" dirty="0"/>
              <a:t>KÜMÜLASYONUNUN İŞLEYİŞİ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781922"/>
            <a:ext cx="9107170" cy="2750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algn="just">
              <a:lnSpc>
                <a:spcPct val="116700"/>
              </a:lnSpc>
              <a:spcBef>
                <a:spcPts val="100"/>
              </a:spcBef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Türkiye,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Norveç,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AB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Mısır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arasında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çapraz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menşe kümülasyonuna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imkan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tanıyan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serbest ticaret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anlaşmaları 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ağı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bulunur.</a:t>
            </a:r>
            <a:endParaRPr sz="1500">
              <a:latin typeface="Arial"/>
              <a:cs typeface="Arial"/>
            </a:endParaRPr>
          </a:p>
          <a:p>
            <a:pPr marL="12700" marR="5080" algn="just">
              <a:lnSpc>
                <a:spcPct val="116700"/>
              </a:lnSpc>
              <a:spcBef>
                <a:spcPts val="850"/>
              </a:spcBef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Türkiye’de elde edilen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8703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tarife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pozisyonundaki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ürünün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menşe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statüsü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kazanması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menşeili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olmayan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maddelere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uygulanması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gereken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işçilik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işlem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kuralı: </a:t>
            </a:r>
            <a:r>
              <a:rPr sz="1500" i="1" spc="25" dirty="0">
                <a:solidFill>
                  <a:srgbClr val="F6B034"/>
                </a:solidFill>
                <a:latin typeface="Arial"/>
                <a:cs typeface="Arial"/>
              </a:rPr>
              <a:t>“kullanılan </a:t>
            </a:r>
            <a:r>
              <a:rPr sz="1500" i="1" spc="35" dirty="0">
                <a:solidFill>
                  <a:srgbClr val="F6B034"/>
                </a:solidFill>
                <a:latin typeface="Arial"/>
                <a:cs typeface="Arial"/>
              </a:rPr>
              <a:t>girdilerin </a:t>
            </a:r>
            <a:r>
              <a:rPr sz="1500" i="1" spc="25" dirty="0">
                <a:solidFill>
                  <a:srgbClr val="F6B034"/>
                </a:solidFill>
                <a:latin typeface="Arial"/>
                <a:cs typeface="Arial"/>
              </a:rPr>
              <a:t>kıymetinin </a:t>
            </a:r>
            <a:r>
              <a:rPr sz="1500" i="1" spc="30" dirty="0">
                <a:solidFill>
                  <a:srgbClr val="F6B034"/>
                </a:solidFill>
                <a:latin typeface="Arial"/>
                <a:cs typeface="Arial"/>
              </a:rPr>
              <a:t>ürünün </a:t>
            </a:r>
            <a:r>
              <a:rPr sz="1500" i="1" spc="35" dirty="0">
                <a:solidFill>
                  <a:srgbClr val="F6B034"/>
                </a:solidFill>
                <a:latin typeface="Arial"/>
                <a:cs typeface="Arial"/>
              </a:rPr>
              <a:t>fabrika </a:t>
            </a:r>
            <a:r>
              <a:rPr sz="1500" i="1" dirty="0">
                <a:solidFill>
                  <a:srgbClr val="F6B034"/>
                </a:solidFill>
                <a:latin typeface="Arial"/>
                <a:cs typeface="Arial"/>
              </a:rPr>
              <a:t>çıkış  </a:t>
            </a:r>
            <a:r>
              <a:rPr sz="1500" i="1" spc="10" dirty="0">
                <a:solidFill>
                  <a:srgbClr val="F6B034"/>
                </a:solidFill>
                <a:latin typeface="Arial"/>
                <a:cs typeface="Arial"/>
              </a:rPr>
              <a:t>fiyatının %40’ını </a:t>
            </a:r>
            <a:r>
              <a:rPr sz="1500" i="1" spc="30" dirty="0">
                <a:solidFill>
                  <a:srgbClr val="F6B034"/>
                </a:solidFill>
                <a:latin typeface="Arial"/>
                <a:cs typeface="Arial"/>
              </a:rPr>
              <a:t>geçmeyen</a:t>
            </a:r>
            <a:r>
              <a:rPr sz="1500" i="1" spc="-25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1500" i="1" spc="40" dirty="0">
                <a:solidFill>
                  <a:srgbClr val="F6B034"/>
                </a:solidFill>
                <a:latin typeface="Arial"/>
                <a:cs typeface="Arial"/>
              </a:rPr>
              <a:t>imalattır.”</a:t>
            </a:r>
            <a:endParaRPr sz="1500">
              <a:latin typeface="Arial"/>
              <a:cs typeface="Arial"/>
            </a:endParaRPr>
          </a:p>
          <a:p>
            <a:pPr marL="192405" marR="5715" indent="-180340" algn="just">
              <a:lnSpc>
                <a:spcPct val="116700"/>
              </a:lnSpc>
              <a:spcBef>
                <a:spcPts val="8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Menşenin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tespitinde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ürünün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imalatında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kullanılan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Norveç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AB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menşeili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maddeler,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Türkiye-Mısır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ticaretinde 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Türkiye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menşeili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kabul</a:t>
            </a:r>
            <a:r>
              <a:rPr sz="1500" spc="1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edilecektir.</a:t>
            </a:r>
            <a:endParaRPr sz="1500">
              <a:latin typeface="Arial"/>
              <a:cs typeface="Arial"/>
            </a:endParaRPr>
          </a:p>
          <a:p>
            <a:pPr marL="192405" marR="5080" indent="-180340" algn="just">
              <a:lnSpc>
                <a:spcPct val="116700"/>
              </a:lnSpc>
              <a:spcBef>
                <a:spcPts val="8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Otomobilin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fabrika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çıkış fiyatının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%60’ını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menşeili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unsurlar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teşkil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ettiğinden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Türkiye’de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yapılan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işlemler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yetersiz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işçilik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işlemin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ötesinde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olduğundan,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nihai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ürün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Mısır’a </a:t>
            </a:r>
            <a:r>
              <a:rPr sz="1500" dirty="0">
                <a:solidFill>
                  <a:srgbClr val="F6B034"/>
                </a:solidFill>
                <a:latin typeface="Arial"/>
                <a:cs typeface="Arial"/>
              </a:rPr>
              <a:t>Türkiye </a:t>
            </a:r>
            <a:r>
              <a:rPr sz="1500" spc="20" dirty="0">
                <a:solidFill>
                  <a:srgbClr val="F6B034"/>
                </a:solidFill>
                <a:latin typeface="Arial"/>
                <a:cs typeface="Arial"/>
              </a:rPr>
              <a:t>menşeli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ihraç</a:t>
            </a:r>
            <a:r>
              <a:rPr sz="1500" spc="35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edilecektir.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4082" y="1077976"/>
            <a:ext cx="6024245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21080" marR="5080" indent="-1009015">
              <a:lnSpc>
                <a:spcPct val="100000"/>
              </a:lnSpc>
              <a:spcBef>
                <a:spcPts val="100"/>
              </a:spcBef>
            </a:pPr>
            <a:r>
              <a:rPr sz="2500" spc="30" dirty="0"/>
              <a:t>ÇAPRAZ </a:t>
            </a:r>
            <a:r>
              <a:rPr sz="2500" spc="35" dirty="0"/>
              <a:t>KÜMÜLASYONDA </a:t>
            </a:r>
            <a:r>
              <a:rPr sz="2500" spc="45" dirty="0"/>
              <a:t>TAMAMEN  ELDE </a:t>
            </a:r>
            <a:r>
              <a:rPr sz="2500" spc="90" dirty="0"/>
              <a:t>EDİLMEMİŞ</a:t>
            </a:r>
            <a:r>
              <a:rPr sz="2500" spc="125" dirty="0"/>
              <a:t> </a:t>
            </a:r>
            <a:r>
              <a:rPr sz="2500" spc="-50" dirty="0"/>
              <a:t>EŞYA</a:t>
            </a:r>
            <a:endParaRPr sz="2500"/>
          </a:p>
        </p:txBody>
      </p:sp>
      <p:grpSp>
        <p:nvGrpSpPr>
          <p:cNvPr id="3" name="object 3"/>
          <p:cNvGrpSpPr/>
          <p:nvPr/>
        </p:nvGrpSpPr>
        <p:grpSpPr>
          <a:xfrm>
            <a:off x="5496394" y="2077999"/>
            <a:ext cx="3371215" cy="1428750"/>
            <a:chOff x="5496394" y="2077999"/>
            <a:chExt cx="3371215" cy="1428750"/>
          </a:xfrm>
        </p:grpSpPr>
        <p:sp>
          <p:nvSpPr>
            <p:cNvPr id="4" name="object 4"/>
            <p:cNvSpPr/>
            <p:nvPr/>
          </p:nvSpPr>
          <p:spPr>
            <a:xfrm>
              <a:off x="5510047" y="2091651"/>
              <a:ext cx="2082800" cy="696595"/>
            </a:xfrm>
            <a:custGeom>
              <a:avLst/>
              <a:gdLst/>
              <a:ahLst/>
              <a:cxnLst/>
              <a:rect l="l" t="t" r="r" b="b"/>
              <a:pathLst>
                <a:path w="2082800" h="696594">
                  <a:moveTo>
                    <a:pt x="0" y="0"/>
                  </a:moveTo>
                  <a:lnTo>
                    <a:pt x="0" y="360908"/>
                  </a:lnTo>
                  <a:lnTo>
                    <a:pt x="2082622" y="360908"/>
                  </a:lnTo>
                  <a:lnTo>
                    <a:pt x="2082622" y="696061"/>
                  </a:lnTo>
                </a:path>
              </a:pathLst>
            </a:custGeom>
            <a:ln w="272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551724" y="2733116"/>
              <a:ext cx="81915" cy="81915"/>
            </a:xfrm>
            <a:custGeom>
              <a:avLst/>
              <a:gdLst/>
              <a:ahLst/>
              <a:cxnLst/>
              <a:rect l="l" t="t" r="r" b="b"/>
              <a:pathLst>
                <a:path w="81915" h="81914">
                  <a:moveTo>
                    <a:pt x="81889" y="0"/>
                  </a:moveTo>
                  <a:lnTo>
                    <a:pt x="0" y="0"/>
                  </a:lnTo>
                  <a:lnTo>
                    <a:pt x="40944" y="81889"/>
                  </a:lnTo>
                  <a:lnTo>
                    <a:pt x="8188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40589" y="2502103"/>
              <a:ext cx="2826918" cy="100450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740661" y="2077999"/>
            <a:ext cx="3703954" cy="1456690"/>
            <a:chOff x="1740661" y="2077999"/>
            <a:chExt cx="3703954" cy="1456690"/>
          </a:xfrm>
        </p:grpSpPr>
        <p:sp>
          <p:nvSpPr>
            <p:cNvPr id="8" name="object 8"/>
            <p:cNvSpPr/>
            <p:nvPr/>
          </p:nvSpPr>
          <p:spPr>
            <a:xfrm>
              <a:off x="3121596" y="2091651"/>
              <a:ext cx="2309495" cy="696595"/>
            </a:xfrm>
            <a:custGeom>
              <a:avLst/>
              <a:gdLst/>
              <a:ahLst/>
              <a:cxnLst/>
              <a:rect l="l" t="t" r="r" b="b"/>
              <a:pathLst>
                <a:path w="2309495" h="696594">
                  <a:moveTo>
                    <a:pt x="2309075" y="0"/>
                  </a:moveTo>
                  <a:lnTo>
                    <a:pt x="2309075" y="360908"/>
                  </a:lnTo>
                  <a:lnTo>
                    <a:pt x="0" y="360908"/>
                  </a:lnTo>
                  <a:lnTo>
                    <a:pt x="0" y="696061"/>
                  </a:lnTo>
                </a:path>
              </a:pathLst>
            </a:custGeom>
            <a:ln w="272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080651" y="2733116"/>
              <a:ext cx="81915" cy="81915"/>
            </a:xfrm>
            <a:custGeom>
              <a:avLst/>
              <a:gdLst/>
              <a:ahLst/>
              <a:cxnLst/>
              <a:rect l="l" t="t" r="r" b="b"/>
              <a:pathLst>
                <a:path w="81914" h="81914">
                  <a:moveTo>
                    <a:pt x="81889" y="0"/>
                  </a:moveTo>
                  <a:lnTo>
                    <a:pt x="0" y="0"/>
                  </a:lnTo>
                  <a:lnTo>
                    <a:pt x="40944" y="81889"/>
                  </a:lnTo>
                  <a:lnTo>
                    <a:pt x="8188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740661" y="2525930"/>
              <a:ext cx="3049257" cy="100847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583634" y="2489905"/>
            <a:ext cx="1366520" cy="92138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065" marR="5080" indent="1270" algn="ctr">
              <a:lnSpc>
                <a:spcPct val="151300"/>
              </a:lnSpc>
              <a:spcBef>
                <a:spcPts val="60"/>
              </a:spcBef>
            </a:pPr>
            <a:r>
              <a:rPr sz="1300" b="1" spc="15" dirty="0">
                <a:solidFill>
                  <a:srgbClr val="FFFFFF"/>
                </a:solidFill>
                <a:latin typeface="Carlito"/>
                <a:cs typeface="Carlito"/>
              </a:rPr>
              <a:t>Anlaşmaya </a:t>
            </a:r>
            <a:r>
              <a:rPr sz="1300" b="1" spc="10" dirty="0">
                <a:solidFill>
                  <a:srgbClr val="FFFFFF"/>
                </a:solidFill>
                <a:latin typeface="Carlito"/>
                <a:cs typeface="Carlito"/>
              </a:rPr>
              <a:t>Taraf  </a:t>
            </a:r>
            <a:r>
              <a:rPr sz="1300" b="1" spc="15" dirty="0">
                <a:solidFill>
                  <a:srgbClr val="FFFFFF"/>
                </a:solidFill>
                <a:latin typeface="Carlito"/>
                <a:cs typeface="Carlito"/>
              </a:rPr>
              <a:t>Ülkeler </a:t>
            </a:r>
            <a:r>
              <a:rPr sz="1300" b="1" spc="10" dirty="0">
                <a:solidFill>
                  <a:srgbClr val="FFFFFF"/>
                </a:solidFill>
                <a:latin typeface="Carlito"/>
                <a:cs typeface="Carlito"/>
              </a:rPr>
              <a:t>Menşeli  Girdiler</a:t>
            </a:r>
            <a:r>
              <a:rPr sz="1300" b="1" spc="-7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300" b="1" spc="10" dirty="0">
                <a:solidFill>
                  <a:srgbClr val="FFFFFF"/>
                </a:solidFill>
                <a:latin typeface="Carlito"/>
                <a:cs typeface="Carlito"/>
              </a:rPr>
              <a:t>Kullanılmış</a:t>
            </a:r>
            <a:endParaRPr sz="1300">
              <a:latin typeface="Carlito"/>
              <a:cs typeface="Carli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772905" y="2465648"/>
            <a:ext cx="1366520" cy="6178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26364">
              <a:lnSpc>
                <a:spcPct val="149400"/>
              </a:lnSpc>
              <a:spcBef>
                <a:spcPts val="90"/>
              </a:spcBef>
            </a:pPr>
            <a:r>
              <a:rPr sz="1300" b="1" spc="10" dirty="0">
                <a:solidFill>
                  <a:srgbClr val="FFFFFF"/>
                </a:solidFill>
                <a:latin typeface="Carlito"/>
                <a:cs typeface="Carlito"/>
              </a:rPr>
              <a:t>3. </a:t>
            </a:r>
            <a:r>
              <a:rPr sz="1300" b="1" spc="15" dirty="0">
                <a:solidFill>
                  <a:srgbClr val="FFFFFF"/>
                </a:solidFill>
                <a:latin typeface="Carlito"/>
                <a:cs typeface="Carlito"/>
              </a:rPr>
              <a:t>Ülke </a:t>
            </a:r>
            <a:r>
              <a:rPr sz="1300" b="1" spc="10" dirty="0">
                <a:solidFill>
                  <a:srgbClr val="FFFFFF"/>
                </a:solidFill>
                <a:latin typeface="Carlito"/>
                <a:cs typeface="Carlito"/>
              </a:rPr>
              <a:t>Menşeli  Girdiler</a:t>
            </a:r>
            <a:r>
              <a:rPr sz="1300" b="1" spc="-6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300" b="1" spc="10" dirty="0">
                <a:solidFill>
                  <a:srgbClr val="FFFFFF"/>
                </a:solidFill>
                <a:latin typeface="Carlito"/>
                <a:cs typeface="Carlito"/>
              </a:rPr>
              <a:t>Kullanılmış</a:t>
            </a:r>
            <a:endParaRPr sz="1300">
              <a:latin typeface="Carlito"/>
              <a:cs typeface="Carlito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062681" y="3517646"/>
            <a:ext cx="81915" cy="419100"/>
            <a:chOff x="3062681" y="3517646"/>
            <a:chExt cx="81915" cy="419100"/>
          </a:xfrm>
        </p:grpSpPr>
        <p:sp>
          <p:nvSpPr>
            <p:cNvPr id="14" name="object 14"/>
            <p:cNvSpPr/>
            <p:nvPr/>
          </p:nvSpPr>
          <p:spPr>
            <a:xfrm>
              <a:off x="3103626" y="3517646"/>
              <a:ext cx="0" cy="391795"/>
            </a:xfrm>
            <a:custGeom>
              <a:avLst/>
              <a:gdLst/>
              <a:ahLst/>
              <a:cxnLst/>
              <a:rect l="l" t="t" r="r" b="b"/>
              <a:pathLst>
                <a:path h="391795">
                  <a:moveTo>
                    <a:pt x="0" y="0"/>
                  </a:moveTo>
                  <a:lnTo>
                    <a:pt x="0" y="391248"/>
                  </a:lnTo>
                </a:path>
              </a:pathLst>
            </a:custGeom>
            <a:ln w="272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062681" y="3854297"/>
              <a:ext cx="81915" cy="81915"/>
            </a:xfrm>
            <a:custGeom>
              <a:avLst/>
              <a:gdLst/>
              <a:ahLst/>
              <a:cxnLst/>
              <a:rect l="l" t="t" r="r" b="b"/>
              <a:pathLst>
                <a:path w="81914" h="81914">
                  <a:moveTo>
                    <a:pt x="81889" y="0"/>
                  </a:moveTo>
                  <a:lnTo>
                    <a:pt x="0" y="0"/>
                  </a:lnTo>
                  <a:lnTo>
                    <a:pt x="40944" y="81889"/>
                  </a:lnTo>
                  <a:lnTo>
                    <a:pt x="8188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7464996" y="3511816"/>
            <a:ext cx="81915" cy="419100"/>
            <a:chOff x="7464996" y="3511816"/>
            <a:chExt cx="81915" cy="419100"/>
          </a:xfrm>
        </p:grpSpPr>
        <p:sp>
          <p:nvSpPr>
            <p:cNvPr id="17" name="object 17"/>
            <p:cNvSpPr/>
            <p:nvPr/>
          </p:nvSpPr>
          <p:spPr>
            <a:xfrm>
              <a:off x="7505941" y="3511816"/>
              <a:ext cx="0" cy="391795"/>
            </a:xfrm>
            <a:custGeom>
              <a:avLst/>
              <a:gdLst/>
              <a:ahLst/>
              <a:cxnLst/>
              <a:rect l="l" t="t" r="r" b="b"/>
              <a:pathLst>
                <a:path h="391795">
                  <a:moveTo>
                    <a:pt x="0" y="0"/>
                  </a:moveTo>
                  <a:lnTo>
                    <a:pt x="0" y="391248"/>
                  </a:lnTo>
                </a:path>
              </a:pathLst>
            </a:custGeom>
            <a:ln w="272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464996" y="3848468"/>
              <a:ext cx="81915" cy="81915"/>
            </a:xfrm>
            <a:custGeom>
              <a:avLst/>
              <a:gdLst/>
              <a:ahLst/>
              <a:cxnLst/>
              <a:rect l="l" t="t" r="r" b="b"/>
              <a:pathLst>
                <a:path w="81915" h="81914">
                  <a:moveTo>
                    <a:pt x="81889" y="0"/>
                  </a:moveTo>
                  <a:lnTo>
                    <a:pt x="0" y="0"/>
                  </a:lnTo>
                  <a:lnTo>
                    <a:pt x="40944" y="81889"/>
                  </a:lnTo>
                  <a:lnTo>
                    <a:pt x="8188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789747" y="4051262"/>
            <a:ext cx="2951480" cy="500380"/>
          </a:xfrm>
          <a:prstGeom prst="rect">
            <a:avLst/>
          </a:prstGeom>
          <a:ln w="24269">
            <a:solidFill>
              <a:srgbClr val="000000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823594" marR="260985" indent="-552450">
              <a:lnSpc>
                <a:spcPts val="1530"/>
              </a:lnSpc>
              <a:spcBef>
                <a:spcPts val="455"/>
              </a:spcBef>
            </a:pPr>
            <a:r>
              <a:rPr sz="1300" b="1" spc="10" dirty="0">
                <a:solidFill>
                  <a:srgbClr val="283B80"/>
                </a:solidFill>
                <a:latin typeface="Carlito"/>
                <a:cs typeface="Carlito"/>
              </a:rPr>
              <a:t>Yetersiz İşlem </a:t>
            </a:r>
            <a:r>
              <a:rPr sz="1300" b="1" spc="15" dirty="0">
                <a:solidFill>
                  <a:srgbClr val="283B80"/>
                </a:solidFill>
                <a:latin typeface="Carlito"/>
                <a:cs typeface="Carlito"/>
              </a:rPr>
              <a:t>ve </a:t>
            </a:r>
            <a:r>
              <a:rPr sz="1300" b="1" spc="5" dirty="0">
                <a:solidFill>
                  <a:srgbClr val="283B80"/>
                </a:solidFill>
                <a:latin typeface="Carlito"/>
                <a:cs typeface="Carlito"/>
              </a:rPr>
              <a:t>İşçiliğin </a:t>
            </a:r>
            <a:r>
              <a:rPr sz="1300" b="1" spc="10" dirty="0">
                <a:solidFill>
                  <a:srgbClr val="283B80"/>
                </a:solidFill>
                <a:latin typeface="Carlito"/>
                <a:cs typeface="Carlito"/>
              </a:rPr>
              <a:t>Ötesinde  </a:t>
            </a:r>
            <a:r>
              <a:rPr sz="1300" b="1" spc="15" dirty="0">
                <a:solidFill>
                  <a:srgbClr val="283B80"/>
                </a:solidFill>
                <a:latin typeface="Carlito"/>
                <a:cs typeface="Carlito"/>
              </a:rPr>
              <a:t>İşlem Yapılmış</a:t>
            </a:r>
            <a:r>
              <a:rPr sz="1300" b="1" spc="-10" dirty="0">
                <a:solidFill>
                  <a:srgbClr val="283B80"/>
                </a:solidFill>
                <a:latin typeface="Carlito"/>
                <a:cs typeface="Carlito"/>
              </a:rPr>
              <a:t> </a:t>
            </a:r>
            <a:r>
              <a:rPr sz="1300" b="1" spc="15" dirty="0">
                <a:solidFill>
                  <a:srgbClr val="283B80"/>
                </a:solidFill>
                <a:latin typeface="Carlito"/>
                <a:cs typeface="Carlito"/>
              </a:rPr>
              <a:t>mı?</a:t>
            </a:r>
            <a:endParaRPr sz="1300">
              <a:latin typeface="Carlito"/>
              <a:cs typeface="Carlit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087440" y="4049623"/>
            <a:ext cx="2733675" cy="500380"/>
          </a:xfrm>
          <a:prstGeom prst="rect">
            <a:avLst/>
          </a:prstGeom>
          <a:ln w="24269">
            <a:solidFill>
              <a:srgbClr val="C96962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410845" marR="146685" indent="-248920">
              <a:lnSpc>
                <a:spcPts val="1530"/>
              </a:lnSpc>
              <a:spcBef>
                <a:spcPts val="455"/>
              </a:spcBef>
            </a:pPr>
            <a:r>
              <a:rPr sz="1300" b="1" spc="15" dirty="0">
                <a:solidFill>
                  <a:srgbClr val="283B80"/>
                </a:solidFill>
                <a:latin typeface="Carlito"/>
                <a:cs typeface="Carlito"/>
              </a:rPr>
              <a:t>Yapılan İşlem ve </a:t>
            </a:r>
            <a:r>
              <a:rPr sz="1300" b="1" spc="10" dirty="0">
                <a:solidFill>
                  <a:srgbClr val="283B80"/>
                </a:solidFill>
                <a:latin typeface="Carlito"/>
                <a:cs typeface="Carlito"/>
              </a:rPr>
              <a:t>İşçilik</a:t>
            </a:r>
            <a:r>
              <a:rPr sz="1300" b="1" spc="-80" dirty="0">
                <a:solidFill>
                  <a:srgbClr val="283B80"/>
                </a:solidFill>
                <a:latin typeface="Carlito"/>
                <a:cs typeface="Carlito"/>
              </a:rPr>
              <a:t> </a:t>
            </a:r>
            <a:r>
              <a:rPr sz="1300" b="1" spc="15" dirty="0">
                <a:solidFill>
                  <a:srgbClr val="283B80"/>
                </a:solidFill>
                <a:latin typeface="Carlito"/>
                <a:cs typeface="Carlito"/>
              </a:rPr>
              <a:t>Yönetmelik  Eki Listeye Göre </a:t>
            </a:r>
            <a:r>
              <a:rPr sz="1300" b="1" spc="10" dirty="0">
                <a:solidFill>
                  <a:srgbClr val="283B80"/>
                </a:solidFill>
                <a:latin typeface="Carlito"/>
                <a:cs typeface="Carlito"/>
              </a:rPr>
              <a:t>Yeterli</a:t>
            </a:r>
            <a:r>
              <a:rPr sz="1300" b="1" spc="-55" dirty="0">
                <a:solidFill>
                  <a:srgbClr val="283B80"/>
                </a:solidFill>
                <a:latin typeface="Carlito"/>
                <a:cs typeface="Carlito"/>
              </a:rPr>
              <a:t> </a:t>
            </a:r>
            <a:r>
              <a:rPr sz="1300" b="1" spc="10" dirty="0">
                <a:solidFill>
                  <a:srgbClr val="283B80"/>
                </a:solidFill>
                <a:latin typeface="Carlito"/>
                <a:cs typeface="Carlito"/>
              </a:rPr>
              <a:t>mi?</a:t>
            </a:r>
            <a:endParaRPr sz="1300">
              <a:latin typeface="Carlito"/>
              <a:cs typeface="Carlito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2044052" y="4782464"/>
            <a:ext cx="1677035" cy="1547495"/>
            <a:chOff x="2044052" y="4782464"/>
            <a:chExt cx="1677035" cy="1547495"/>
          </a:xfrm>
        </p:grpSpPr>
        <p:sp>
          <p:nvSpPr>
            <p:cNvPr id="22" name="object 22"/>
            <p:cNvSpPr/>
            <p:nvPr/>
          </p:nvSpPr>
          <p:spPr>
            <a:xfrm>
              <a:off x="2808351" y="4846967"/>
              <a:ext cx="873760" cy="887730"/>
            </a:xfrm>
            <a:custGeom>
              <a:avLst/>
              <a:gdLst/>
              <a:ahLst/>
              <a:cxnLst/>
              <a:rect l="l" t="t" r="r" b="b"/>
              <a:pathLst>
                <a:path w="873760" h="887729">
                  <a:moveTo>
                    <a:pt x="436740" y="0"/>
                  </a:moveTo>
                  <a:lnTo>
                    <a:pt x="0" y="443839"/>
                  </a:lnTo>
                  <a:lnTo>
                    <a:pt x="436740" y="887679"/>
                  </a:lnTo>
                  <a:lnTo>
                    <a:pt x="873480" y="443839"/>
                  </a:lnTo>
                  <a:lnTo>
                    <a:pt x="436740" y="0"/>
                  </a:lnTo>
                  <a:close/>
                </a:path>
              </a:pathLst>
            </a:custGeom>
            <a:solidFill>
              <a:srgbClr val="5A9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808351" y="4846967"/>
              <a:ext cx="873760" cy="887730"/>
            </a:xfrm>
            <a:custGeom>
              <a:avLst/>
              <a:gdLst/>
              <a:ahLst/>
              <a:cxnLst/>
              <a:rect l="l" t="t" r="r" b="b"/>
              <a:pathLst>
                <a:path w="873760" h="887729">
                  <a:moveTo>
                    <a:pt x="0" y="443839"/>
                  </a:moveTo>
                  <a:lnTo>
                    <a:pt x="436740" y="0"/>
                  </a:lnTo>
                  <a:lnTo>
                    <a:pt x="873480" y="443839"/>
                  </a:lnTo>
                  <a:lnTo>
                    <a:pt x="436740" y="887679"/>
                  </a:lnTo>
                  <a:lnTo>
                    <a:pt x="0" y="443839"/>
                  </a:lnTo>
                  <a:close/>
                </a:path>
              </a:pathLst>
            </a:custGeom>
            <a:ln w="24269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249142" y="5724562"/>
              <a:ext cx="0" cy="581025"/>
            </a:xfrm>
            <a:custGeom>
              <a:avLst/>
              <a:gdLst/>
              <a:ahLst/>
              <a:cxnLst/>
              <a:rect l="l" t="t" r="r" b="b"/>
              <a:pathLst>
                <a:path h="581025">
                  <a:moveTo>
                    <a:pt x="0" y="0"/>
                  </a:moveTo>
                  <a:lnTo>
                    <a:pt x="0" y="580809"/>
                  </a:lnTo>
                </a:path>
              </a:pathLst>
            </a:custGeom>
            <a:ln w="121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212744" y="6256845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96" y="0"/>
                  </a:moveTo>
                  <a:lnTo>
                    <a:pt x="0" y="0"/>
                  </a:lnTo>
                  <a:lnTo>
                    <a:pt x="36398" y="72796"/>
                  </a:lnTo>
                  <a:lnTo>
                    <a:pt x="7279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068309" y="5290807"/>
              <a:ext cx="752475" cy="0"/>
            </a:xfrm>
            <a:custGeom>
              <a:avLst/>
              <a:gdLst/>
              <a:ahLst/>
              <a:cxnLst/>
              <a:rect l="l" t="t" r="r" b="b"/>
              <a:pathLst>
                <a:path w="752475">
                  <a:moveTo>
                    <a:pt x="752170" y="0"/>
                  </a:moveTo>
                  <a:lnTo>
                    <a:pt x="0" y="0"/>
                  </a:lnTo>
                </a:path>
              </a:pathLst>
            </a:custGeom>
            <a:ln w="121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044052" y="525440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96" y="0"/>
                  </a:moveTo>
                  <a:lnTo>
                    <a:pt x="0" y="36398"/>
                  </a:lnTo>
                  <a:lnTo>
                    <a:pt x="72796" y="72796"/>
                  </a:lnTo>
                  <a:lnTo>
                    <a:pt x="7279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260396" y="4794846"/>
              <a:ext cx="260985" cy="294640"/>
            </a:xfrm>
            <a:custGeom>
              <a:avLst/>
              <a:gdLst/>
              <a:ahLst/>
              <a:cxnLst/>
              <a:rect l="l" t="t" r="r" b="b"/>
              <a:pathLst>
                <a:path w="260985" h="294639">
                  <a:moveTo>
                    <a:pt x="260832" y="0"/>
                  </a:moveTo>
                  <a:lnTo>
                    <a:pt x="0" y="0"/>
                  </a:lnTo>
                  <a:lnTo>
                    <a:pt x="0" y="294208"/>
                  </a:lnTo>
                  <a:lnTo>
                    <a:pt x="260832" y="294208"/>
                  </a:lnTo>
                  <a:lnTo>
                    <a:pt x="260832" y="0"/>
                  </a:lnTo>
                  <a:close/>
                </a:path>
              </a:pathLst>
            </a:custGeom>
            <a:solidFill>
              <a:srgbClr val="50BA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260396" y="4794846"/>
              <a:ext cx="260985" cy="294640"/>
            </a:xfrm>
            <a:custGeom>
              <a:avLst/>
              <a:gdLst/>
              <a:ahLst/>
              <a:cxnLst/>
              <a:rect l="l" t="t" r="r" b="b"/>
              <a:pathLst>
                <a:path w="260985" h="294639">
                  <a:moveTo>
                    <a:pt x="0" y="0"/>
                  </a:moveTo>
                  <a:lnTo>
                    <a:pt x="260832" y="0"/>
                  </a:lnTo>
                  <a:lnTo>
                    <a:pt x="260832" y="294208"/>
                  </a:lnTo>
                  <a:lnTo>
                    <a:pt x="0" y="294208"/>
                  </a:lnTo>
                  <a:lnTo>
                    <a:pt x="0" y="0"/>
                  </a:lnTo>
                  <a:close/>
                </a:path>
              </a:pathLst>
            </a:custGeom>
            <a:ln w="24269">
              <a:solidFill>
                <a:srgbClr val="428E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425050" y="5727928"/>
              <a:ext cx="283210" cy="294640"/>
            </a:xfrm>
            <a:custGeom>
              <a:avLst/>
              <a:gdLst/>
              <a:ahLst/>
              <a:cxnLst/>
              <a:rect l="l" t="t" r="r" b="b"/>
              <a:pathLst>
                <a:path w="283210" h="294639">
                  <a:moveTo>
                    <a:pt x="283070" y="0"/>
                  </a:moveTo>
                  <a:lnTo>
                    <a:pt x="0" y="0"/>
                  </a:lnTo>
                  <a:lnTo>
                    <a:pt x="0" y="294208"/>
                  </a:lnTo>
                  <a:lnTo>
                    <a:pt x="283070" y="294208"/>
                  </a:lnTo>
                  <a:lnTo>
                    <a:pt x="283070" y="0"/>
                  </a:lnTo>
                  <a:close/>
                </a:path>
              </a:pathLst>
            </a:custGeom>
            <a:solidFill>
              <a:srgbClr val="50BA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425050" y="5727928"/>
              <a:ext cx="283210" cy="294640"/>
            </a:xfrm>
            <a:custGeom>
              <a:avLst/>
              <a:gdLst/>
              <a:ahLst/>
              <a:cxnLst/>
              <a:rect l="l" t="t" r="r" b="b"/>
              <a:pathLst>
                <a:path w="283210" h="294639">
                  <a:moveTo>
                    <a:pt x="0" y="0"/>
                  </a:moveTo>
                  <a:lnTo>
                    <a:pt x="283070" y="0"/>
                  </a:lnTo>
                  <a:lnTo>
                    <a:pt x="283070" y="294208"/>
                  </a:lnTo>
                  <a:lnTo>
                    <a:pt x="0" y="294208"/>
                  </a:lnTo>
                  <a:lnTo>
                    <a:pt x="0" y="0"/>
                  </a:lnTo>
                  <a:close/>
                </a:path>
              </a:pathLst>
            </a:custGeom>
            <a:ln w="24269">
              <a:solidFill>
                <a:srgbClr val="428E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3425050" y="5727928"/>
            <a:ext cx="283210" cy="29464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380"/>
              </a:spcBef>
            </a:pPr>
            <a:r>
              <a:rPr sz="1300" b="1" spc="20" dirty="0">
                <a:latin typeface="Carlito"/>
                <a:cs typeface="Carlito"/>
              </a:rPr>
              <a:t>H</a:t>
            </a:r>
            <a:endParaRPr sz="1300">
              <a:latin typeface="Carlito"/>
              <a:cs typeface="Carlito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245091" y="4551070"/>
            <a:ext cx="0" cy="295910"/>
          </a:xfrm>
          <a:custGeom>
            <a:avLst/>
            <a:gdLst/>
            <a:ahLst/>
            <a:cxnLst/>
            <a:rect l="l" t="t" r="r" b="b"/>
            <a:pathLst>
              <a:path h="295910">
                <a:moveTo>
                  <a:pt x="0" y="0"/>
                </a:moveTo>
                <a:lnTo>
                  <a:pt x="0" y="295897"/>
                </a:lnTo>
              </a:path>
            </a:pathLst>
          </a:custGeom>
          <a:ln w="121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1389837" y="4825814"/>
            <a:ext cx="1053465" cy="42164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957580">
              <a:lnSpc>
                <a:spcPts val="1415"/>
              </a:lnSpc>
              <a:spcBef>
                <a:spcPts val="135"/>
              </a:spcBef>
            </a:pPr>
            <a:r>
              <a:rPr sz="1300" b="1" spc="15" dirty="0">
                <a:latin typeface="Carlito"/>
                <a:cs typeface="Carlito"/>
              </a:rPr>
              <a:t>E</a:t>
            </a:r>
            <a:endParaRPr sz="1300">
              <a:latin typeface="Carlito"/>
              <a:cs typeface="Carlito"/>
            </a:endParaRPr>
          </a:p>
          <a:p>
            <a:pPr marL="208915" indent="-196850">
              <a:lnSpc>
                <a:spcPts val="1655"/>
              </a:lnSpc>
              <a:buFont typeface="Wingdings"/>
              <a:buChar char=""/>
              <a:tabLst>
                <a:tab pos="209550" algn="l"/>
              </a:tabLst>
            </a:pPr>
            <a:r>
              <a:rPr sz="1500" b="1" spc="15" dirty="0">
                <a:solidFill>
                  <a:srgbClr val="C12026"/>
                </a:solidFill>
                <a:latin typeface="Carlito"/>
                <a:cs typeface="Carlito"/>
              </a:rPr>
              <a:t>EUR</a:t>
            </a:r>
            <a:r>
              <a:rPr sz="1500" b="1" spc="-5" dirty="0">
                <a:solidFill>
                  <a:srgbClr val="C12026"/>
                </a:solidFill>
                <a:latin typeface="Carlito"/>
                <a:cs typeface="Carlito"/>
              </a:rPr>
              <a:t> </a:t>
            </a:r>
            <a:r>
              <a:rPr sz="1500" b="1" spc="10" dirty="0">
                <a:solidFill>
                  <a:srgbClr val="C12026"/>
                </a:solidFill>
                <a:latin typeface="Carlito"/>
                <a:cs typeface="Carlito"/>
              </a:rPr>
              <a:t>1</a:t>
            </a:r>
            <a:endParaRPr sz="1500">
              <a:latin typeface="Carlito"/>
              <a:cs typeface="Carlito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7111707" y="4544669"/>
            <a:ext cx="1481455" cy="1789430"/>
            <a:chOff x="7111707" y="4544669"/>
            <a:chExt cx="1481455" cy="1789430"/>
          </a:xfrm>
        </p:grpSpPr>
        <p:sp>
          <p:nvSpPr>
            <p:cNvPr id="36" name="object 36"/>
            <p:cNvSpPr/>
            <p:nvPr/>
          </p:nvSpPr>
          <p:spPr>
            <a:xfrm>
              <a:off x="7124090" y="4962156"/>
              <a:ext cx="873760" cy="800735"/>
            </a:xfrm>
            <a:custGeom>
              <a:avLst/>
              <a:gdLst/>
              <a:ahLst/>
              <a:cxnLst/>
              <a:rect l="l" t="t" r="r" b="b"/>
              <a:pathLst>
                <a:path w="873759" h="800735">
                  <a:moveTo>
                    <a:pt x="436740" y="0"/>
                  </a:moveTo>
                  <a:lnTo>
                    <a:pt x="0" y="400342"/>
                  </a:lnTo>
                  <a:lnTo>
                    <a:pt x="436740" y="800684"/>
                  </a:lnTo>
                  <a:lnTo>
                    <a:pt x="873493" y="400342"/>
                  </a:lnTo>
                  <a:lnTo>
                    <a:pt x="436740" y="0"/>
                  </a:lnTo>
                  <a:close/>
                </a:path>
              </a:pathLst>
            </a:custGeom>
            <a:solidFill>
              <a:srgbClr val="5A92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124090" y="4962156"/>
              <a:ext cx="873760" cy="800735"/>
            </a:xfrm>
            <a:custGeom>
              <a:avLst/>
              <a:gdLst/>
              <a:ahLst/>
              <a:cxnLst/>
              <a:rect l="l" t="t" r="r" b="b"/>
              <a:pathLst>
                <a:path w="873759" h="800735">
                  <a:moveTo>
                    <a:pt x="0" y="400342"/>
                  </a:moveTo>
                  <a:lnTo>
                    <a:pt x="436740" y="0"/>
                  </a:lnTo>
                  <a:lnTo>
                    <a:pt x="873480" y="400342"/>
                  </a:lnTo>
                  <a:lnTo>
                    <a:pt x="436740" y="800684"/>
                  </a:lnTo>
                  <a:lnTo>
                    <a:pt x="0" y="400342"/>
                  </a:lnTo>
                  <a:close/>
                </a:path>
              </a:pathLst>
            </a:custGeom>
            <a:ln w="24269">
              <a:solidFill>
                <a:srgbClr val="4773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560830" y="4549431"/>
              <a:ext cx="0" cy="405130"/>
            </a:xfrm>
            <a:custGeom>
              <a:avLst/>
              <a:gdLst/>
              <a:ahLst/>
              <a:cxnLst/>
              <a:rect l="l" t="t" r="r" b="b"/>
              <a:pathLst>
                <a:path h="405129">
                  <a:moveTo>
                    <a:pt x="0" y="404901"/>
                  </a:moveTo>
                  <a:lnTo>
                    <a:pt x="0" y="0"/>
                  </a:lnTo>
                </a:path>
              </a:pathLst>
            </a:custGeom>
            <a:ln w="9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560830" y="5787580"/>
              <a:ext cx="0" cy="521970"/>
            </a:xfrm>
            <a:custGeom>
              <a:avLst/>
              <a:gdLst/>
              <a:ahLst/>
              <a:cxnLst/>
              <a:rect l="l" t="t" r="r" b="b"/>
              <a:pathLst>
                <a:path h="521970">
                  <a:moveTo>
                    <a:pt x="0" y="0"/>
                  </a:moveTo>
                  <a:lnTo>
                    <a:pt x="0" y="521665"/>
                  </a:lnTo>
                </a:path>
              </a:pathLst>
            </a:custGeom>
            <a:ln w="121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524445" y="6260718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83" y="0"/>
                  </a:moveTo>
                  <a:lnTo>
                    <a:pt x="0" y="0"/>
                  </a:lnTo>
                  <a:lnTo>
                    <a:pt x="36385" y="72796"/>
                  </a:lnTo>
                  <a:lnTo>
                    <a:pt x="727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044116" y="5481459"/>
              <a:ext cx="524510" cy="0"/>
            </a:xfrm>
            <a:custGeom>
              <a:avLst/>
              <a:gdLst/>
              <a:ahLst/>
              <a:cxnLst/>
              <a:rect l="l" t="t" r="r" b="b"/>
              <a:pathLst>
                <a:path w="524509">
                  <a:moveTo>
                    <a:pt x="524243" y="0"/>
                  </a:moveTo>
                  <a:lnTo>
                    <a:pt x="0" y="0"/>
                  </a:lnTo>
                </a:path>
              </a:pathLst>
            </a:custGeom>
            <a:ln w="121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8519832" y="5445061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0" y="72796"/>
                  </a:lnTo>
                  <a:lnTo>
                    <a:pt x="72796" y="363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8070532" y="5023116"/>
              <a:ext cx="260985" cy="294640"/>
            </a:xfrm>
            <a:custGeom>
              <a:avLst/>
              <a:gdLst/>
              <a:ahLst/>
              <a:cxnLst/>
              <a:rect l="l" t="t" r="r" b="b"/>
              <a:pathLst>
                <a:path w="260984" h="294639">
                  <a:moveTo>
                    <a:pt x="260832" y="0"/>
                  </a:moveTo>
                  <a:lnTo>
                    <a:pt x="0" y="0"/>
                  </a:lnTo>
                  <a:lnTo>
                    <a:pt x="0" y="294220"/>
                  </a:lnTo>
                  <a:lnTo>
                    <a:pt x="260832" y="294220"/>
                  </a:lnTo>
                  <a:lnTo>
                    <a:pt x="260832" y="0"/>
                  </a:lnTo>
                  <a:close/>
                </a:path>
              </a:pathLst>
            </a:custGeom>
            <a:solidFill>
              <a:srgbClr val="50BA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8070532" y="5023116"/>
              <a:ext cx="260985" cy="294640"/>
            </a:xfrm>
            <a:custGeom>
              <a:avLst/>
              <a:gdLst/>
              <a:ahLst/>
              <a:cxnLst/>
              <a:rect l="l" t="t" r="r" b="b"/>
              <a:pathLst>
                <a:path w="260984" h="294639">
                  <a:moveTo>
                    <a:pt x="0" y="0"/>
                  </a:moveTo>
                  <a:lnTo>
                    <a:pt x="260832" y="0"/>
                  </a:lnTo>
                  <a:lnTo>
                    <a:pt x="260832" y="294208"/>
                  </a:lnTo>
                  <a:lnTo>
                    <a:pt x="0" y="294208"/>
                  </a:lnTo>
                  <a:lnTo>
                    <a:pt x="0" y="0"/>
                  </a:lnTo>
                  <a:close/>
                </a:path>
              </a:pathLst>
            </a:custGeom>
            <a:ln w="24269">
              <a:solidFill>
                <a:srgbClr val="428E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" name="object 45"/>
          <p:cNvGrpSpPr/>
          <p:nvPr/>
        </p:nvGrpSpPr>
        <p:grpSpPr>
          <a:xfrm>
            <a:off x="7686275" y="5919120"/>
            <a:ext cx="307975" cy="318770"/>
            <a:chOff x="7686275" y="5919120"/>
            <a:chExt cx="307975" cy="318770"/>
          </a:xfrm>
        </p:grpSpPr>
        <p:sp>
          <p:nvSpPr>
            <p:cNvPr id="46" name="object 46"/>
            <p:cNvSpPr/>
            <p:nvPr/>
          </p:nvSpPr>
          <p:spPr>
            <a:xfrm>
              <a:off x="7698409" y="5931255"/>
              <a:ext cx="283845" cy="294005"/>
            </a:xfrm>
            <a:custGeom>
              <a:avLst/>
              <a:gdLst/>
              <a:ahLst/>
              <a:cxnLst/>
              <a:rect l="l" t="t" r="r" b="b"/>
              <a:pathLst>
                <a:path w="283845" h="294004">
                  <a:moveTo>
                    <a:pt x="283591" y="0"/>
                  </a:moveTo>
                  <a:lnTo>
                    <a:pt x="0" y="0"/>
                  </a:lnTo>
                  <a:lnTo>
                    <a:pt x="0" y="294005"/>
                  </a:lnTo>
                  <a:lnTo>
                    <a:pt x="283591" y="294005"/>
                  </a:lnTo>
                  <a:lnTo>
                    <a:pt x="283591" y="0"/>
                  </a:lnTo>
                  <a:close/>
                </a:path>
              </a:pathLst>
            </a:custGeom>
            <a:solidFill>
              <a:srgbClr val="50BA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7698409" y="5931255"/>
              <a:ext cx="283845" cy="294005"/>
            </a:xfrm>
            <a:custGeom>
              <a:avLst/>
              <a:gdLst/>
              <a:ahLst/>
              <a:cxnLst/>
              <a:rect l="l" t="t" r="r" b="b"/>
              <a:pathLst>
                <a:path w="283845" h="294004">
                  <a:moveTo>
                    <a:pt x="0" y="0"/>
                  </a:moveTo>
                  <a:lnTo>
                    <a:pt x="283591" y="0"/>
                  </a:lnTo>
                  <a:lnTo>
                    <a:pt x="283591" y="294005"/>
                  </a:lnTo>
                  <a:lnTo>
                    <a:pt x="0" y="294005"/>
                  </a:lnTo>
                  <a:lnTo>
                    <a:pt x="0" y="0"/>
                  </a:lnTo>
                  <a:close/>
                </a:path>
              </a:pathLst>
            </a:custGeom>
            <a:ln w="24269">
              <a:solidFill>
                <a:srgbClr val="428E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7698409" y="5931255"/>
            <a:ext cx="283845" cy="29400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380"/>
              </a:spcBef>
            </a:pPr>
            <a:r>
              <a:rPr sz="1300" b="1" spc="20" dirty="0">
                <a:latin typeface="Carlito"/>
                <a:cs typeface="Carlito"/>
              </a:rPr>
              <a:t>H</a:t>
            </a:r>
            <a:endParaRPr sz="1300">
              <a:latin typeface="Carlito"/>
              <a:cs typeface="Carli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8736063" y="5348305"/>
            <a:ext cx="580390" cy="2292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46685" indent="-134620">
              <a:lnSpc>
                <a:spcPct val="100000"/>
              </a:lnSpc>
              <a:spcBef>
                <a:spcPts val="135"/>
              </a:spcBef>
              <a:buSzPct val="92307"/>
              <a:buFont typeface="Wingdings"/>
              <a:buChar char=""/>
              <a:tabLst>
                <a:tab pos="147320" algn="l"/>
              </a:tabLst>
            </a:pPr>
            <a:r>
              <a:rPr sz="1300" b="1" spc="15" dirty="0">
                <a:solidFill>
                  <a:srgbClr val="C12026"/>
                </a:solidFill>
                <a:latin typeface="Carlito"/>
                <a:cs typeface="Carlito"/>
              </a:rPr>
              <a:t>EUR.1</a:t>
            </a:r>
            <a:endParaRPr sz="1300">
              <a:latin typeface="Carlito"/>
              <a:cs typeface="Carlito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8070532" y="5023116"/>
            <a:ext cx="260985" cy="29464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80"/>
              </a:spcBef>
            </a:pPr>
            <a:r>
              <a:rPr sz="1300" b="1" spc="15" dirty="0">
                <a:latin typeface="Carlito"/>
                <a:cs typeface="Carlito"/>
              </a:rPr>
              <a:t>E</a:t>
            </a:r>
            <a:endParaRPr sz="1300">
              <a:latin typeface="Carlito"/>
              <a:cs typeface="Carlito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7112596" y="6369265"/>
            <a:ext cx="1099820" cy="506730"/>
            <a:chOff x="7112596" y="6369265"/>
            <a:chExt cx="1099820" cy="506730"/>
          </a:xfrm>
        </p:grpSpPr>
        <p:sp>
          <p:nvSpPr>
            <p:cNvPr id="52" name="object 52"/>
            <p:cNvSpPr/>
            <p:nvPr/>
          </p:nvSpPr>
          <p:spPr>
            <a:xfrm>
              <a:off x="7112596" y="6369265"/>
              <a:ext cx="964805" cy="42086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7162012" y="6406659"/>
              <a:ext cx="867410" cy="309245"/>
            </a:xfrm>
            <a:custGeom>
              <a:avLst/>
              <a:gdLst/>
              <a:ahLst/>
              <a:cxnLst/>
              <a:rect l="l" t="t" r="r" b="b"/>
              <a:pathLst>
                <a:path w="867409" h="309245">
                  <a:moveTo>
                    <a:pt x="867143" y="0"/>
                  </a:moveTo>
                  <a:lnTo>
                    <a:pt x="0" y="309067"/>
                  </a:lnTo>
                </a:path>
              </a:pathLst>
            </a:custGeom>
            <a:ln w="24269">
              <a:solidFill>
                <a:srgbClr val="C969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7124509" y="6369265"/>
              <a:ext cx="1087881" cy="50673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7174141" y="6406666"/>
              <a:ext cx="988060" cy="401320"/>
            </a:xfrm>
            <a:custGeom>
              <a:avLst/>
              <a:gdLst/>
              <a:ahLst/>
              <a:cxnLst/>
              <a:rect l="l" t="t" r="r" b="b"/>
              <a:pathLst>
                <a:path w="988059" h="401320">
                  <a:moveTo>
                    <a:pt x="988034" y="400938"/>
                  </a:moveTo>
                  <a:lnTo>
                    <a:pt x="0" y="0"/>
                  </a:lnTo>
                </a:path>
              </a:pathLst>
            </a:custGeom>
            <a:ln w="24269">
              <a:solidFill>
                <a:srgbClr val="C969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7086015" y="6490086"/>
            <a:ext cx="895985" cy="316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8595" indent="-175895">
              <a:lnSpc>
                <a:spcPct val="100000"/>
              </a:lnSpc>
              <a:spcBef>
                <a:spcPts val="110"/>
              </a:spcBef>
              <a:buClr>
                <a:srgbClr val="1A5182"/>
              </a:buClr>
              <a:buSzPct val="68421"/>
              <a:buFont typeface="Wingdings"/>
              <a:buChar char=""/>
              <a:tabLst>
                <a:tab pos="188595" algn="l"/>
              </a:tabLst>
            </a:pPr>
            <a:r>
              <a:rPr sz="1900" b="1" spc="5" dirty="0">
                <a:solidFill>
                  <a:srgbClr val="276393"/>
                </a:solidFill>
                <a:latin typeface="Times New Roman"/>
                <a:cs typeface="Times New Roman"/>
              </a:rPr>
              <a:t>EUR</a:t>
            </a:r>
            <a:r>
              <a:rPr sz="1900" b="1" spc="-80" dirty="0">
                <a:solidFill>
                  <a:srgbClr val="276393"/>
                </a:solidFill>
                <a:latin typeface="Times New Roman"/>
                <a:cs typeface="Times New Roman"/>
              </a:rPr>
              <a:t> </a:t>
            </a:r>
            <a:r>
              <a:rPr sz="1900" b="1" spc="5" dirty="0">
                <a:solidFill>
                  <a:srgbClr val="276393"/>
                </a:solidFill>
                <a:latin typeface="Times New Roman"/>
                <a:cs typeface="Times New Roman"/>
              </a:rPr>
              <a:t>1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2240864" y="6447001"/>
            <a:ext cx="2152015" cy="2292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63195" indent="-151130">
              <a:lnSpc>
                <a:spcPct val="100000"/>
              </a:lnSpc>
              <a:spcBef>
                <a:spcPts val="135"/>
              </a:spcBef>
              <a:buSzPct val="88461"/>
              <a:buFont typeface="Wingdings"/>
              <a:buChar char=""/>
              <a:tabLst>
                <a:tab pos="163830" algn="l"/>
              </a:tabLst>
            </a:pPr>
            <a:r>
              <a:rPr sz="1300" b="1" spc="25" dirty="0">
                <a:solidFill>
                  <a:srgbClr val="C12026"/>
                </a:solidFill>
                <a:latin typeface="Times New Roman"/>
                <a:cs typeface="Times New Roman"/>
              </a:rPr>
              <a:t>EUR </a:t>
            </a:r>
            <a:r>
              <a:rPr sz="1300" b="1" spc="-5" dirty="0">
                <a:solidFill>
                  <a:srgbClr val="C12026"/>
                </a:solidFill>
                <a:latin typeface="Times New Roman"/>
                <a:cs typeface="Times New Roman"/>
              </a:rPr>
              <a:t>1(Taraf </a:t>
            </a:r>
            <a:r>
              <a:rPr sz="1300" b="1" spc="10" dirty="0">
                <a:solidFill>
                  <a:srgbClr val="C12026"/>
                </a:solidFill>
                <a:latin typeface="Times New Roman"/>
                <a:cs typeface="Times New Roman"/>
              </a:rPr>
              <a:t>ülke</a:t>
            </a:r>
            <a:r>
              <a:rPr sz="1300" b="1" spc="-65" dirty="0">
                <a:solidFill>
                  <a:srgbClr val="C12026"/>
                </a:solidFill>
                <a:latin typeface="Times New Roman"/>
                <a:cs typeface="Times New Roman"/>
              </a:rPr>
              <a:t> </a:t>
            </a:r>
            <a:r>
              <a:rPr sz="1300" b="1" spc="10" dirty="0">
                <a:solidFill>
                  <a:srgbClr val="C12026"/>
                </a:solidFill>
                <a:latin typeface="Times New Roman"/>
                <a:cs typeface="Times New Roman"/>
              </a:rPr>
              <a:t>menşeili</a:t>
            </a:r>
            <a:r>
              <a:rPr sz="1150" b="1" spc="10" dirty="0">
                <a:solidFill>
                  <a:srgbClr val="D02A26"/>
                </a:solidFill>
                <a:latin typeface="Times New Roman"/>
                <a:cs typeface="Times New Roman"/>
              </a:rPr>
              <a:t>)</a:t>
            </a:r>
            <a:endParaRPr sz="11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596900" y="368870"/>
            <a:ext cx="9994900" cy="21826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54835" marR="5080" indent="-1842770">
              <a:lnSpc>
                <a:spcPct val="100000"/>
              </a:lnSpc>
              <a:spcBef>
                <a:spcPts val="100"/>
              </a:spcBef>
            </a:pPr>
            <a:r>
              <a:rPr spc="50" dirty="0"/>
              <a:t>EUR. </a:t>
            </a:r>
            <a:r>
              <a:rPr spc="210" dirty="0"/>
              <a:t>1 </a:t>
            </a:r>
            <a:r>
              <a:rPr spc="60" dirty="0"/>
              <a:t>DOLAŞIM</a:t>
            </a:r>
            <a:r>
              <a:rPr spc="20" dirty="0"/>
              <a:t> </a:t>
            </a:r>
            <a:r>
              <a:rPr spc="35" dirty="0"/>
              <a:t>SERTİFİKALARININ  </a:t>
            </a:r>
            <a:r>
              <a:rPr spc="50" dirty="0"/>
              <a:t>DOLDURULMASI</a:t>
            </a:r>
          </a:p>
        </p:txBody>
      </p:sp>
      <p:sp>
        <p:nvSpPr>
          <p:cNvPr id="3" name="object 3"/>
          <p:cNvSpPr/>
          <p:nvPr/>
        </p:nvSpPr>
        <p:spPr>
          <a:xfrm>
            <a:off x="683996" y="2684818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8000" y="0"/>
                </a:moveTo>
                <a:lnTo>
                  <a:pt x="0" y="0"/>
                </a:lnTo>
                <a:lnTo>
                  <a:pt x="0" y="108000"/>
                </a:lnTo>
                <a:lnTo>
                  <a:pt x="108000" y="108000"/>
                </a:lnTo>
                <a:lnTo>
                  <a:pt x="108000" y="0"/>
                </a:lnTo>
                <a:close/>
              </a:path>
            </a:pathLst>
          </a:custGeom>
          <a:solidFill>
            <a:srgbClr val="58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3996" y="3859619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8000" y="0"/>
                </a:moveTo>
                <a:lnTo>
                  <a:pt x="0" y="0"/>
                </a:lnTo>
                <a:lnTo>
                  <a:pt x="0" y="108000"/>
                </a:lnTo>
                <a:lnTo>
                  <a:pt x="108000" y="108000"/>
                </a:lnTo>
                <a:lnTo>
                  <a:pt x="108000" y="0"/>
                </a:lnTo>
                <a:close/>
              </a:path>
            </a:pathLst>
          </a:custGeom>
          <a:solidFill>
            <a:srgbClr val="58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83996" y="4501019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8000" y="0"/>
                </a:moveTo>
                <a:lnTo>
                  <a:pt x="0" y="0"/>
                </a:lnTo>
                <a:lnTo>
                  <a:pt x="0" y="108000"/>
                </a:lnTo>
                <a:lnTo>
                  <a:pt x="108000" y="108000"/>
                </a:lnTo>
                <a:lnTo>
                  <a:pt x="108000" y="0"/>
                </a:lnTo>
                <a:close/>
              </a:path>
            </a:pathLst>
          </a:custGeom>
          <a:solidFill>
            <a:srgbClr val="58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83996" y="4875720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8000" y="0"/>
                </a:moveTo>
                <a:lnTo>
                  <a:pt x="0" y="0"/>
                </a:lnTo>
                <a:lnTo>
                  <a:pt x="0" y="108000"/>
                </a:lnTo>
                <a:lnTo>
                  <a:pt x="108000" y="108000"/>
                </a:lnTo>
                <a:lnTo>
                  <a:pt x="108000" y="0"/>
                </a:lnTo>
                <a:close/>
              </a:path>
            </a:pathLst>
          </a:custGeom>
          <a:solidFill>
            <a:srgbClr val="58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83996" y="5250408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8000" y="0"/>
                </a:moveTo>
                <a:lnTo>
                  <a:pt x="0" y="0"/>
                </a:lnTo>
                <a:lnTo>
                  <a:pt x="0" y="108000"/>
                </a:lnTo>
                <a:lnTo>
                  <a:pt x="108000" y="108000"/>
                </a:lnTo>
                <a:lnTo>
                  <a:pt x="108000" y="0"/>
                </a:lnTo>
                <a:close/>
              </a:path>
            </a:pathLst>
          </a:custGeom>
          <a:solidFill>
            <a:srgbClr val="58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3996" y="5625109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108000" y="0"/>
                </a:moveTo>
                <a:lnTo>
                  <a:pt x="0" y="0"/>
                </a:lnTo>
                <a:lnTo>
                  <a:pt x="0" y="108000"/>
                </a:lnTo>
                <a:lnTo>
                  <a:pt x="108000" y="108000"/>
                </a:lnTo>
                <a:lnTo>
                  <a:pt x="108000" y="0"/>
                </a:lnTo>
                <a:close/>
              </a:path>
            </a:pathLst>
          </a:custGeom>
          <a:solidFill>
            <a:srgbClr val="58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71286" y="2551519"/>
            <a:ext cx="9106535" cy="3607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5080" algn="just">
              <a:lnSpc>
                <a:spcPct val="116700"/>
              </a:lnSpc>
              <a:spcBef>
                <a:spcPts val="100"/>
              </a:spcBef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İhracatçı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tarafından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bağlı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bulunduğu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odadan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temin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edilen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“Dolaşım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Sertifikası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İçin Başvuru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Formu”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“EUR 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1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Dolaşım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Sertifikası”,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sertifikanın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arkasında 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yazılı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kurallara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uygun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ihracatçı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tarafından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doldurulur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imzalanır.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700">
              <a:latin typeface="Arial"/>
              <a:cs typeface="Arial"/>
            </a:endParaRPr>
          </a:p>
          <a:p>
            <a:pPr marL="192405" marR="5080" algn="just">
              <a:lnSpc>
                <a:spcPct val="116700"/>
              </a:lnSpc>
              <a:spcBef>
                <a:spcPts val="995"/>
              </a:spcBef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Başvuru Formunun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arkasında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yer alan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“İhracatçı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Beyanının”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eksiksiz olarak doldurulması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menşeinin 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tespiti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açısından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büyük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önem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arz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etmektedir.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İhraç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edilmek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istenen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ürünün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GTİP’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nu,</a:t>
            </a:r>
            <a:endParaRPr sz="1500">
              <a:latin typeface="Arial"/>
              <a:cs typeface="Arial"/>
            </a:endParaRPr>
          </a:p>
          <a:p>
            <a:pPr marL="192405">
              <a:lnSpc>
                <a:spcPct val="100000"/>
              </a:lnSpc>
              <a:spcBef>
                <a:spcPts val="1150"/>
              </a:spcBef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tamamiyle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elde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edilmiş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olup</a:t>
            </a:r>
            <a:r>
              <a:rPr sz="1500" spc="1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olmadığı,</a:t>
            </a:r>
            <a:endParaRPr sz="1500">
              <a:latin typeface="Arial"/>
              <a:cs typeface="Arial"/>
            </a:endParaRPr>
          </a:p>
          <a:p>
            <a:pPr marL="192405" marR="2286000">
              <a:lnSpc>
                <a:spcPct val="163900"/>
              </a:lnSpc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Tamamen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elde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edilmiş değilse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üretimde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hangi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ülkeler menşeli girdilerin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kullanıldığı, 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girdilerin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GTİP’leri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gerekiyorsa</a:t>
            </a:r>
            <a:r>
              <a:rPr sz="1500" spc="16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kıymetleri,</a:t>
            </a:r>
            <a:endParaRPr sz="1500">
              <a:latin typeface="Arial"/>
              <a:cs typeface="Arial"/>
            </a:endParaRPr>
          </a:p>
          <a:p>
            <a:pPr marL="12700" marR="3902075" indent="179705">
              <a:lnSpc>
                <a:spcPct val="163900"/>
              </a:lnSpc>
            </a:pP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girdiler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üzerinde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ne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gibi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işlem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işçilik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gerçekleştirildiği, 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Belirtilir.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3300" y="657225"/>
            <a:ext cx="649224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30" dirty="0"/>
              <a:t>SERBEST </a:t>
            </a:r>
            <a:r>
              <a:rPr spc="45" dirty="0"/>
              <a:t>DOLAŞIMA </a:t>
            </a:r>
            <a:r>
              <a:rPr spc="40" dirty="0"/>
              <a:t>GİRİŞ</a:t>
            </a:r>
            <a:r>
              <a:rPr spc="190" dirty="0"/>
              <a:t> </a:t>
            </a:r>
            <a:r>
              <a:rPr spc="105" dirty="0"/>
              <a:t>REJİMİ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293747"/>
            <a:ext cx="9106535" cy="4426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Serbest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dolaşıma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giriş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rejimi,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serbest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dolaşımda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olmayan</a:t>
            </a:r>
            <a:r>
              <a:rPr sz="1500" spc="2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eşyanın;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Ticaret politikası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önlemlerine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tabi</a:t>
            </a:r>
            <a:r>
              <a:rPr sz="1500" spc="7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tutulması,</a:t>
            </a:r>
            <a:endParaRPr sz="150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8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İlgili</a:t>
            </a:r>
            <a:r>
              <a:rPr sz="1500" spc="-17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mevzuatları</a:t>
            </a:r>
            <a:r>
              <a:rPr sz="1500" spc="-1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gereği</a:t>
            </a:r>
            <a:r>
              <a:rPr sz="1500" spc="-17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ithalleri</a:t>
            </a:r>
            <a:r>
              <a:rPr sz="1500" spc="-1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sırasında</a:t>
            </a:r>
            <a:r>
              <a:rPr sz="1500" spc="-17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ibrazı</a:t>
            </a:r>
            <a:r>
              <a:rPr sz="1500" spc="-1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gereken</a:t>
            </a:r>
            <a:r>
              <a:rPr sz="1500" spc="-17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belgelendirme,</a:t>
            </a:r>
            <a:r>
              <a:rPr sz="1500" spc="-17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standardizasyon,</a:t>
            </a:r>
            <a:r>
              <a:rPr sz="1500" spc="-17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izin</a:t>
            </a:r>
            <a:r>
              <a:rPr sz="1500" spc="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spc="-17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kontrol</a:t>
            </a:r>
            <a:r>
              <a:rPr sz="1500" spc="-17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işlemlerine 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tabi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tutulması,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</a:t>
            </a:r>
            <a:r>
              <a:rPr sz="1500" spc="-1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İlgili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mevzuatları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gereği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alınması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gereken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sair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vergi, resim,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harç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benzeri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mali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yükümlülüklerin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yerine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getirilmesi,</a:t>
            </a:r>
            <a:endParaRPr sz="150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8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Vergi,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resim,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harç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benzeri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yükümlülüklerden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muaf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ise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buna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ilişkin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işlemlerin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uygulanarak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yurt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 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kullanıma sokulmasını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düzenleyen</a:t>
            </a:r>
            <a:r>
              <a:rPr sz="1500" spc="1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rejimdir.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Bu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rejimde;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Eşyaya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ticaret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politikası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önlemleri</a:t>
            </a:r>
            <a:r>
              <a:rPr sz="1500" spc="1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uygulanmalıdır.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İthalat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öngörülen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tüm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prosedürler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yerine</a:t>
            </a:r>
            <a:r>
              <a:rPr sz="1500" spc="1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getirilmelidir.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Vergiye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tabi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olması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halinde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kanunen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ödenmesi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gereken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tüm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vergiler</a:t>
            </a:r>
            <a:r>
              <a:rPr sz="1500" spc="29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ödenmelidir.</a:t>
            </a:r>
            <a:endParaRPr sz="150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Bu</a:t>
            </a:r>
            <a:r>
              <a:rPr sz="1500" spc="-1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rejimin</a:t>
            </a:r>
            <a:r>
              <a:rPr sz="1500" spc="-1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amacı,</a:t>
            </a:r>
            <a:r>
              <a:rPr sz="1500" spc="-1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bütün</a:t>
            </a:r>
            <a:r>
              <a:rPr sz="1500" spc="-1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ithalat</a:t>
            </a:r>
            <a:r>
              <a:rPr sz="1500" spc="-1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formalitelerinin</a:t>
            </a:r>
            <a:r>
              <a:rPr sz="1500" spc="-1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yerine</a:t>
            </a:r>
            <a:r>
              <a:rPr sz="1500" spc="-1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getirilerek,</a:t>
            </a:r>
            <a:r>
              <a:rPr sz="1500" spc="-1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yurt</a:t>
            </a:r>
            <a:r>
              <a:rPr sz="1500" spc="-1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içinde</a:t>
            </a:r>
            <a:r>
              <a:rPr sz="1500" spc="-1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serbestçe</a:t>
            </a:r>
            <a:r>
              <a:rPr sz="1500" spc="-1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alınıp</a:t>
            </a:r>
            <a:r>
              <a:rPr sz="1500" spc="-17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satılabilmesi</a:t>
            </a:r>
            <a:r>
              <a:rPr sz="1500" spc="-1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statüsüne 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getirilmesidir.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6100" y="1038225"/>
            <a:ext cx="606171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80" dirty="0"/>
              <a:t>ÖDENMESİ </a:t>
            </a:r>
            <a:r>
              <a:rPr spc="35" dirty="0"/>
              <a:t>GEREKEN</a:t>
            </a:r>
            <a:r>
              <a:rPr spc="90" dirty="0"/>
              <a:t> </a:t>
            </a:r>
            <a:r>
              <a:rPr spc="15" dirty="0"/>
              <a:t>VERGİLER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164143"/>
            <a:ext cx="7636509" cy="1003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93040" algn="l"/>
              </a:tabLst>
            </a:pPr>
            <a:r>
              <a:rPr sz="1500" b="1" spc="10" dirty="0">
                <a:solidFill>
                  <a:srgbClr val="58595B"/>
                </a:solidFill>
                <a:latin typeface="Arial"/>
                <a:cs typeface="Arial"/>
              </a:rPr>
              <a:t>İthalat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vergileri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-"/>
              <a:tabLst>
                <a:tab pos="193040" algn="l"/>
              </a:tabLst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Eşyanın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ithalinde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ödenecek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vergisi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diğer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eş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etkili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vergiler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mali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yükleri,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-"/>
              <a:tabLst>
                <a:tab pos="19304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Mali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yükleri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tarım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politikası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işlenmiş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bazı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tarım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ürünlerine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uygulanan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vergileri</a:t>
            </a:r>
            <a:r>
              <a:rPr sz="1500" spc="5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kapsar.</a:t>
            </a:r>
            <a:endParaRPr sz="15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84000" y="3441611"/>
          <a:ext cx="9309100" cy="24129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54550"/>
                <a:gridCol w="4654550"/>
              </a:tblGrid>
              <a:tr h="301612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Gümrük</a:t>
                      </a:r>
                      <a:r>
                        <a:rPr sz="1500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Vergisi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  <a:solidFill>
                      <a:srgbClr val="FEF0DB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Toplu </a:t>
                      </a:r>
                      <a:r>
                        <a:rPr sz="15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Konut</a:t>
                      </a:r>
                      <a:r>
                        <a:rPr sz="1500" spc="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Fonu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  <a:solidFill>
                      <a:srgbClr val="FEF0DB"/>
                    </a:solidFill>
                  </a:tcPr>
                </a:tc>
              </a:tr>
              <a:tr h="301612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İlave </a:t>
                      </a:r>
                      <a:r>
                        <a:rPr sz="15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Gümrük</a:t>
                      </a:r>
                      <a:r>
                        <a:rPr sz="1500" spc="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Vergisi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Tütün</a:t>
                      </a:r>
                      <a:r>
                        <a:rPr sz="1500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Fonu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</a:tcPr>
                </a:tc>
              </a:tr>
              <a:tr h="301612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10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Tek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ve </a:t>
                      </a:r>
                      <a:r>
                        <a:rPr sz="15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Maktu</a:t>
                      </a:r>
                      <a:r>
                        <a:rPr sz="1500" spc="1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7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Vergi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  <a:solidFill>
                      <a:srgbClr val="FEF0DB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Ek</a:t>
                      </a:r>
                      <a:r>
                        <a:rPr sz="1500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Fon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  <a:solidFill>
                      <a:srgbClr val="FEF0DB"/>
                    </a:solidFill>
                  </a:tcPr>
                </a:tc>
              </a:tr>
              <a:tr h="301612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Dampinge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Karşı</a:t>
                      </a:r>
                      <a:r>
                        <a:rPr sz="1500" spc="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7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Vergi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Kaynak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Kullanımı </a:t>
                      </a:r>
                      <a:r>
                        <a:rPr sz="15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Destekleme</a:t>
                      </a:r>
                      <a:r>
                        <a:rPr sz="1500" spc="9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Fonu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Sübvansiyona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Karşı </a:t>
                      </a:r>
                      <a:r>
                        <a:rPr sz="1500" spc="-8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Telafi </a:t>
                      </a:r>
                      <a:r>
                        <a:rPr sz="15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Edici</a:t>
                      </a:r>
                      <a:r>
                        <a:rPr sz="1500" spc="18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7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Vergi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  <a:solidFill>
                      <a:srgbClr val="FEF0DB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5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Çevre </a:t>
                      </a:r>
                      <a:r>
                        <a:rPr sz="15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Katkı</a:t>
                      </a:r>
                      <a:r>
                        <a:rPr sz="1500" spc="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8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Payı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  <a:solidFill>
                      <a:srgbClr val="FEF0DB"/>
                    </a:solidFill>
                  </a:tcPr>
                </a:tc>
              </a:tr>
              <a:tr h="301612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Katma </a:t>
                      </a:r>
                      <a:r>
                        <a:rPr sz="15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Değer</a:t>
                      </a:r>
                      <a:r>
                        <a:rPr sz="1500" spc="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Vergisi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8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Telafi </a:t>
                      </a:r>
                      <a:r>
                        <a:rPr sz="15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Erici </a:t>
                      </a:r>
                      <a:r>
                        <a:rPr sz="1500" spc="-7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Vergi</a:t>
                      </a:r>
                      <a:r>
                        <a:rPr sz="1500" spc="1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5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(İhracat)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</a:tcPr>
                </a:tc>
              </a:tr>
              <a:tr h="301612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Özel </a:t>
                      </a:r>
                      <a:r>
                        <a:rPr sz="15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Tüketim</a:t>
                      </a:r>
                      <a:r>
                        <a:rPr sz="1500" spc="5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Vergisi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  <a:solidFill>
                      <a:srgbClr val="FEF0DB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500" spc="-8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TRT </a:t>
                      </a:r>
                      <a:r>
                        <a:rPr sz="15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Bandrol </a:t>
                      </a:r>
                      <a:r>
                        <a:rPr sz="15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Ücreti </a:t>
                      </a:r>
                      <a:r>
                        <a:rPr sz="1500" spc="-5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(Ticari </a:t>
                      </a:r>
                      <a:r>
                        <a:rPr sz="15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olmayan </a:t>
                      </a:r>
                      <a:r>
                        <a:rPr sz="15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eşya</a:t>
                      </a:r>
                      <a:r>
                        <a:rPr sz="1500" spc="229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için)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  <a:solidFill>
                      <a:srgbClr val="FEF0DB"/>
                    </a:solidFill>
                  </a:tcPr>
                </a:tc>
              </a:tr>
              <a:tr h="301612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15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Ek </a:t>
                      </a:r>
                      <a:r>
                        <a:rPr sz="15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Mali</a:t>
                      </a:r>
                      <a:r>
                        <a:rPr sz="1500" spc="5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Yükümlülük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939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6B034"/>
                      </a:solidFill>
                      <a:prstDash val="solid"/>
                    </a:lnL>
                    <a:lnR w="3175">
                      <a:solidFill>
                        <a:srgbClr val="F6B034"/>
                      </a:solidFill>
                      <a:prstDash val="solid"/>
                    </a:lnR>
                    <a:lnT w="3175">
                      <a:solidFill>
                        <a:srgbClr val="F6B034"/>
                      </a:solidFill>
                      <a:prstDash val="solid"/>
                    </a:lnT>
                    <a:lnB w="3175">
                      <a:solidFill>
                        <a:srgbClr val="F6B034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9900" y="581025"/>
            <a:ext cx="9144000" cy="21826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28980" marR="5080" indent="-716915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GÜMRÜK </a:t>
            </a:r>
            <a:r>
              <a:rPr spc="40" dirty="0"/>
              <a:t>VERGİLERİNİN </a:t>
            </a:r>
            <a:r>
              <a:rPr spc="-10" dirty="0" smtClean="0"/>
              <a:t>TAR</a:t>
            </a:r>
            <a:r>
              <a:rPr lang="tr-TR" spc="-10" dirty="0" smtClean="0"/>
              <a:t>İ</a:t>
            </a:r>
            <a:r>
              <a:rPr spc="-10" dirty="0" smtClean="0"/>
              <a:t>H</a:t>
            </a:r>
            <a:r>
              <a:rPr spc="-10" dirty="0"/>
              <a:t>,  </a:t>
            </a:r>
            <a:r>
              <a:rPr dirty="0"/>
              <a:t>TAHAKKUK </a:t>
            </a:r>
            <a:r>
              <a:rPr spc="-5" dirty="0"/>
              <a:t>VE</a:t>
            </a:r>
            <a:r>
              <a:rPr spc="195" dirty="0"/>
              <a:t> </a:t>
            </a:r>
            <a:r>
              <a:rPr spc="50" dirty="0"/>
              <a:t>TEBLİĞİ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961919"/>
            <a:ext cx="9107170" cy="2750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5080" indent="-180340" algn="just">
              <a:lnSpc>
                <a:spcPct val="1167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İthalatta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yükümlülüğü, ithalat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vergilerine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tabi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eşyanın,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serbest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dolaşıma girişi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verilen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beyannamenin 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tescil</a:t>
            </a:r>
            <a:r>
              <a:rPr sz="1500" spc="-1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tarihinde</a:t>
            </a:r>
            <a:r>
              <a:rPr sz="1500" spc="-1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başlar.</a:t>
            </a:r>
            <a:r>
              <a:rPr sz="1500" spc="-1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Yükümlü</a:t>
            </a:r>
            <a:r>
              <a:rPr sz="1500" spc="-1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beyan</a:t>
            </a:r>
            <a:r>
              <a:rPr sz="1500" spc="-1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sahibidir,</a:t>
            </a:r>
            <a:r>
              <a:rPr sz="1500" spc="-1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dolaylı</a:t>
            </a:r>
            <a:r>
              <a:rPr sz="1500" spc="-1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temsil</a:t>
            </a:r>
            <a:r>
              <a:rPr sz="1500" spc="-1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durumunda</a:t>
            </a:r>
            <a:r>
              <a:rPr sz="1500" spc="-1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hesabına</a:t>
            </a:r>
            <a:r>
              <a:rPr sz="1500" spc="-1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</a:t>
            </a:r>
            <a:r>
              <a:rPr sz="1500" spc="-1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beyanında</a:t>
            </a:r>
            <a:r>
              <a:rPr sz="1500" spc="-1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bulunulan  kişi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de</a:t>
            </a:r>
            <a:r>
              <a:rPr sz="1500" spc="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yükümlüdür.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58595B"/>
              </a:buClr>
              <a:buFont typeface="Arial"/>
              <a:buChar char="•"/>
            </a:pPr>
            <a:endParaRPr sz="1700">
              <a:latin typeface="Arial"/>
              <a:cs typeface="Arial"/>
            </a:endParaRPr>
          </a:p>
          <a:p>
            <a:pPr marL="192405" marR="6350" indent="-180340" algn="just">
              <a:lnSpc>
                <a:spcPct val="116700"/>
              </a:lnSpc>
              <a:spcBef>
                <a:spcPts val="995"/>
              </a:spcBef>
              <a:buChar char="•"/>
              <a:tabLst>
                <a:tab pos="193040" algn="l"/>
              </a:tabLst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vergileri,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tahakkukundan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hemen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sonra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beyanname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beyanname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yerine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geçen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belge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üzerinde  yükümlüye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tebliğ</a:t>
            </a:r>
            <a:r>
              <a:rPr sz="1500" spc="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edilir.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Tebliğ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edilen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vergiler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tebliğ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tarihinden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itibaren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on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beş gün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içerisinde</a:t>
            </a:r>
            <a:r>
              <a:rPr sz="1500" spc="3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ödenir.</a:t>
            </a:r>
            <a:endParaRPr sz="1500">
              <a:latin typeface="Arial"/>
              <a:cs typeface="Arial"/>
            </a:endParaRPr>
          </a:p>
          <a:p>
            <a:pPr marL="192405" marR="5080" indent="-180340" algn="just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Süresi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içerisinde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ödenmeyen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itiraz edilmeyen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vergileri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kesinleşir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Amme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Alacaklarının </a:t>
            </a:r>
            <a:r>
              <a:rPr sz="1500" spc="-80" dirty="0">
                <a:solidFill>
                  <a:srgbClr val="58595B"/>
                </a:solidFill>
                <a:latin typeface="Arial"/>
                <a:cs typeface="Arial"/>
              </a:rPr>
              <a:t>Tahsili 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Usulü hakkında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Kanun hükümlerine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göre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gecikme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zammı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tatbik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edilerek tahsili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cihetine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gidilir.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84300" y="839398"/>
            <a:ext cx="8991600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05585" marR="5080" indent="-1493520">
              <a:lnSpc>
                <a:spcPct val="100000"/>
              </a:lnSpc>
              <a:spcBef>
                <a:spcPts val="100"/>
              </a:spcBef>
            </a:pPr>
            <a:r>
              <a:rPr spc="50" dirty="0"/>
              <a:t>EKSİK ÖDENEN </a:t>
            </a:r>
            <a:r>
              <a:rPr spc="30" dirty="0"/>
              <a:t>VERGİLERDE  </a:t>
            </a:r>
            <a:r>
              <a:rPr spc="80" dirty="0"/>
              <a:t>ZAMANAŞIMI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3334816"/>
            <a:ext cx="9106535" cy="180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Süresi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içerisinde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ödenmeyen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itiraz edilmeyen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vergileri</a:t>
            </a:r>
            <a:r>
              <a:rPr sz="1500" spc="2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kesinleşir.</a:t>
            </a:r>
            <a:endParaRPr sz="1500">
              <a:latin typeface="Arial"/>
              <a:cs typeface="Arial"/>
            </a:endParaRPr>
          </a:p>
          <a:p>
            <a:pPr marL="192405" marR="5080" indent="-180340" algn="just">
              <a:lnSpc>
                <a:spcPct val="116700"/>
              </a:lnSpc>
              <a:spcBef>
                <a:spcPts val="8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</a:t>
            </a:r>
            <a:r>
              <a:rPr sz="1500" spc="26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80" dirty="0">
                <a:solidFill>
                  <a:srgbClr val="58595B"/>
                </a:solidFill>
                <a:latin typeface="Arial"/>
                <a:cs typeface="Arial"/>
              </a:rPr>
              <a:t>Yapılan</a:t>
            </a:r>
            <a:r>
              <a:rPr sz="1500" spc="-1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incelemeler</a:t>
            </a:r>
            <a:r>
              <a:rPr sz="1500" spc="-1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sonucunda</a:t>
            </a:r>
            <a:r>
              <a:rPr sz="1500" spc="-1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hiç</a:t>
            </a:r>
            <a:r>
              <a:rPr sz="1500" spc="-1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alınmadığı</a:t>
            </a:r>
            <a:r>
              <a:rPr sz="1500" spc="-1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</a:t>
            </a:r>
            <a:r>
              <a:rPr sz="1500" spc="-1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noksan</a:t>
            </a:r>
            <a:r>
              <a:rPr sz="1500" spc="-1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alındığı</a:t>
            </a:r>
            <a:r>
              <a:rPr sz="1500" spc="-1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tespit</a:t>
            </a:r>
            <a:r>
              <a:rPr sz="1500" spc="-1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edilen</a:t>
            </a:r>
            <a:r>
              <a:rPr sz="1500" spc="-1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vergiler</a:t>
            </a:r>
            <a:r>
              <a:rPr sz="1500" spc="-1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</a:t>
            </a:r>
            <a:r>
              <a:rPr sz="1500" spc="-1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yükümlülüğünün 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doğduğu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tarihten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itibaren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üç 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yıl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içinde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yükümlüsüne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tebliğ</a:t>
            </a:r>
            <a:r>
              <a:rPr sz="1500" spc="22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edilir.</a:t>
            </a:r>
            <a:endParaRPr sz="1500">
              <a:latin typeface="Arial"/>
              <a:cs typeface="Arial"/>
            </a:endParaRPr>
          </a:p>
          <a:p>
            <a:pPr marL="192405" marR="5715" indent="-180340" algn="just">
              <a:lnSpc>
                <a:spcPct val="116700"/>
              </a:lnSpc>
              <a:spcBef>
                <a:spcPts val="850"/>
              </a:spcBef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√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Beyan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sahibinin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hatalı beyanı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sonucu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eksik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ödenen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ödenmediği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tespit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edilen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vergileri,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yükümlülüğünün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başladığı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tarih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vergilerin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kesinleştiği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tarih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arasında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geçen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süreye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gecikme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zammı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oranında 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faiz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uygulanır.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1300" y="885825"/>
            <a:ext cx="9185262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8035" marR="5080" indent="-2045970">
              <a:lnSpc>
                <a:spcPct val="100000"/>
              </a:lnSpc>
              <a:spcBef>
                <a:spcPts val="100"/>
              </a:spcBef>
            </a:pPr>
            <a:r>
              <a:rPr sz="4000" spc="70" dirty="0"/>
              <a:t>GÜMRÜK </a:t>
            </a:r>
            <a:r>
              <a:rPr sz="4000" spc="35" dirty="0"/>
              <a:t>VERGİLERİNDE </a:t>
            </a:r>
            <a:r>
              <a:rPr sz="4000" spc="80" dirty="0"/>
              <a:t>ZAMANAŞIMI </a:t>
            </a:r>
            <a:r>
              <a:rPr sz="4000" spc="-5" dirty="0"/>
              <a:t>VE  </a:t>
            </a:r>
            <a:r>
              <a:rPr sz="4000" spc="10" dirty="0"/>
              <a:t>FAİZ</a:t>
            </a:r>
            <a:r>
              <a:rPr sz="4000" spc="100" dirty="0"/>
              <a:t> </a:t>
            </a:r>
            <a:r>
              <a:rPr sz="4000" spc="35" dirty="0"/>
              <a:t>UYGULANMASI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3203117"/>
            <a:ext cx="8900160" cy="2375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989330" indent="-180340">
              <a:lnSpc>
                <a:spcPct val="1167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spc="-80" dirty="0">
                <a:solidFill>
                  <a:srgbClr val="58595B"/>
                </a:solidFill>
                <a:latin typeface="Arial"/>
                <a:cs typeface="Arial"/>
              </a:rPr>
              <a:t>Yapılan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incelemeler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sonucunda hiç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alınmadığı veya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noksan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alındığı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tespit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edilen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vergiler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yükümlülüğünün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doğduğu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tarihten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itibaren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üç 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yıl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içinde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yükümlüsüne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tebliğ</a:t>
            </a:r>
            <a:r>
              <a:rPr sz="1500" spc="26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edilir.</a:t>
            </a:r>
            <a:endParaRPr sz="1500">
              <a:latin typeface="Arial"/>
              <a:cs typeface="Arial"/>
            </a:endParaRPr>
          </a:p>
          <a:p>
            <a:pPr marL="192405" marR="2159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vergisi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alacakları,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ceza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uygulanmasını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gerektirir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fiile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ilişkin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olması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u="sng" spc="-60" dirty="0">
                <a:solidFill>
                  <a:srgbClr val="58595B"/>
                </a:solidFill>
                <a:uFill>
                  <a:solidFill>
                    <a:srgbClr val="58595B"/>
                  </a:solidFill>
                </a:uFill>
                <a:latin typeface="Arial"/>
                <a:cs typeface="Arial"/>
              </a:rPr>
              <a:t>zamanaşımı </a:t>
            </a:r>
            <a:r>
              <a:rPr sz="1500" u="sng" spc="-30" dirty="0">
                <a:solidFill>
                  <a:srgbClr val="58595B"/>
                </a:solidFill>
                <a:uFill>
                  <a:solidFill>
                    <a:srgbClr val="58595B"/>
                  </a:solidFill>
                </a:uFill>
                <a:latin typeface="Arial"/>
                <a:cs typeface="Arial"/>
              </a:rPr>
              <a:t>daha </a:t>
            </a:r>
            <a:r>
              <a:rPr sz="1500" u="sng" spc="-40" dirty="0">
                <a:solidFill>
                  <a:srgbClr val="58595B"/>
                </a:solidFill>
                <a:uFill>
                  <a:solidFill>
                    <a:srgbClr val="58595B"/>
                  </a:solidFill>
                </a:uFill>
                <a:latin typeface="Arial"/>
                <a:cs typeface="Arial"/>
              </a:rPr>
              <a:t>uzun  </a:t>
            </a:r>
            <a:r>
              <a:rPr sz="1500" u="sng" spc="-30" dirty="0">
                <a:solidFill>
                  <a:srgbClr val="58595B"/>
                </a:solidFill>
                <a:uFill>
                  <a:solidFill>
                    <a:srgbClr val="58595B"/>
                  </a:solidFill>
                </a:uFill>
                <a:latin typeface="Arial"/>
                <a:cs typeface="Arial"/>
              </a:rPr>
              <a:t>bulunan </a:t>
            </a:r>
            <a:r>
              <a:rPr sz="1500" u="sng" spc="-5" dirty="0">
                <a:solidFill>
                  <a:srgbClr val="58595B"/>
                </a:solidFill>
                <a:uFill>
                  <a:solidFill>
                    <a:srgbClr val="58595B"/>
                  </a:solidFill>
                </a:uFill>
                <a:latin typeface="Arial"/>
                <a:cs typeface="Arial"/>
              </a:rPr>
              <a:t>bu </a:t>
            </a:r>
            <a:r>
              <a:rPr sz="1500" u="sng" spc="-50" dirty="0">
                <a:solidFill>
                  <a:srgbClr val="58595B"/>
                </a:solidFill>
                <a:uFill>
                  <a:solidFill>
                    <a:srgbClr val="58595B"/>
                  </a:solidFill>
                </a:uFill>
                <a:latin typeface="Arial"/>
                <a:cs typeface="Arial"/>
              </a:rPr>
              <a:t>fiil </a:t>
            </a:r>
            <a:r>
              <a:rPr sz="1500" u="sng" spc="-45" dirty="0">
                <a:solidFill>
                  <a:srgbClr val="58595B"/>
                </a:solidFill>
                <a:uFill>
                  <a:solidFill>
                    <a:srgbClr val="58595B"/>
                  </a:solidFill>
                </a:uFill>
                <a:latin typeface="Arial"/>
                <a:cs typeface="Arial"/>
              </a:rPr>
              <a:t>nedeniyle </a:t>
            </a:r>
            <a:r>
              <a:rPr sz="1500" u="sng" spc="-35" dirty="0">
                <a:solidFill>
                  <a:srgbClr val="58595B"/>
                </a:solidFill>
                <a:uFill>
                  <a:solidFill>
                    <a:srgbClr val="58595B"/>
                  </a:solidFill>
                </a:uFill>
                <a:latin typeface="Arial"/>
                <a:cs typeface="Arial"/>
              </a:rPr>
              <a:t>ceza </a:t>
            </a:r>
            <a:r>
              <a:rPr sz="1500" u="sng" spc="-55" dirty="0">
                <a:solidFill>
                  <a:srgbClr val="58595B"/>
                </a:solidFill>
                <a:uFill>
                  <a:solidFill>
                    <a:srgbClr val="58595B"/>
                  </a:solidFill>
                </a:uFill>
                <a:latin typeface="Arial"/>
                <a:cs typeface="Arial"/>
              </a:rPr>
              <a:t>davası </a:t>
            </a:r>
            <a:r>
              <a:rPr sz="1500" u="sng" spc="-60" dirty="0">
                <a:solidFill>
                  <a:srgbClr val="58595B"/>
                </a:solidFill>
                <a:uFill>
                  <a:solidFill>
                    <a:srgbClr val="58595B"/>
                  </a:solidFill>
                </a:uFill>
                <a:latin typeface="Arial"/>
                <a:cs typeface="Arial"/>
              </a:rPr>
              <a:t>açılmış </a:t>
            </a:r>
            <a:r>
              <a:rPr sz="1500" u="sng" spc="-50" dirty="0">
                <a:solidFill>
                  <a:srgbClr val="58595B"/>
                </a:solidFill>
                <a:uFill>
                  <a:solidFill>
                    <a:srgbClr val="58595B"/>
                  </a:solidFill>
                </a:uFill>
                <a:latin typeface="Arial"/>
                <a:cs typeface="Arial"/>
              </a:rPr>
              <a:t>olması </a:t>
            </a:r>
            <a:r>
              <a:rPr sz="1500" u="sng" spc="-45" dirty="0">
                <a:solidFill>
                  <a:srgbClr val="58595B"/>
                </a:solidFill>
                <a:uFill>
                  <a:solidFill>
                    <a:srgbClr val="58595B"/>
                  </a:solidFill>
                </a:uFill>
                <a:latin typeface="Arial"/>
                <a:cs typeface="Arial"/>
              </a:rPr>
              <a:t>kaydıyla,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alacaklar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Türk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Ceza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Kanunun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daki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dava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ceza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zamanaşımı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süreleri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içerisinde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kovuşturulup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tahsil</a:t>
            </a:r>
            <a:r>
              <a:rPr sz="1500" spc="204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edilir.</a:t>
            </a:r>
            <a:endParaRPr sz="1500">
              <a:latin typeface="Arial"/>
              <a:cs typeface="Arial"/>
            </a:endParaRPr>
          </a:p>
          <a:p>
            <a:pPr marL="192405" marR="5080" indent="-180340" algn="just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Beyan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sahibinin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hatalı beyanı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sonucu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eksik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ödenen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ödenmediği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tespit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edilen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verğileri,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yükümlülüğünün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başladığı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tarih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(beyanname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tescil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tarihi)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vergilerin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kesinleştiği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tarih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arasıda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geçen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süreye 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gecikme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zammı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oranında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faiz</a:t>
            </a:r>
            <a:r>
              <a:rPr sz="1500" spc="1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uygulanır.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2918" y="1849970"/>
            <a:ext cx="330644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85" dirty="0"/>
              <a:t>TESLİM</a:t>
            </a:r>
            <a:r>
              <a:rPr spc="50" dirty="0"/>
              <a:t> </a:t>
            </a:r>
            <a:r>
              <a:rPr spc="45" dirty="0"/>
              <a:t>ŞEKİLERİ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635021"/>
            <a:ext cx="5778500" cy="1192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20" dirty="0">
                <a:solidFill>
                  <a:srgbClr val="F6B034"/>
                </a:solidFill>
                <a:latin typeface="Arial"/>
                <a:cs typeface="Arial"/>
              </a:rPr>
              <a:t>GRUP </a:t>
            </a:r>
            <a:r>
              <a:rPr sz="2100" spc="-80" dirty="0">
                <a:solidFill>
                  <a:srgbClr val="F6B034"/>
                </a:solidFill>
                <a:latin typeface="Arial"/>
                <a:cs typeface="Arial"/>
              </a:rPr>
              <a:t>E </a:t>
            </a:r>
            <a:r>
              <a:rPr sz="2100" spc="-15" dirty="0">
                <a:solidFill>
                  <a:srgbClr val="F6B034"/>
                </a:solidFill>
                <a:latin typeface="Arial"/>
                <a:cs typeface="Arial"/>
              </a:rPr>
              <a:t>Teslim</a:t>
            </a:r>
            <a:r>
              <a:rPr sz="2100" spc="95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2100" spc="15" dirty="0">
                <a:solidFill>
                  <a:srgbClr val="F6B034"/>
                </a:solidFill>
                <a:latin typeface="Arial"/>
                <a:cs typeface="Arial"/>
              </a:rPr>
              <a:t>Şekli;</a:t>
            </a:r>
            <a:endParaRPr sz="2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15"/>
              </a:spcBef>
              <a:tabLst>
                <a:tab pos="862965" algn="l"/>
                <a:tab pos="3286125" algn="l"/>
              </a:tabLst>
            </a:pPr>
            <a:r>
              <a:rPr sz="1900" spc="-35" dirty="0">
                <a:solidFill>
                  <a:srgbClr val="F6B034"/>
                </a:solidFill>
                <a:latin typeface="Arial"/>
                <a:cs typeface="Arial"/>
              </a:rPr>
              <a:t>√</a:t>
            </a:r>
            <a:r>
              <a:rPr sz="1900" spc="-120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1900" spc="-40" dirty="0">
                <a:solidFill>
                  <a:srgbClr val="F6B034"/>
                </a:solidFill>
                <a:latin typeface="Arial"/>
                <a:cs typeface="Arial"/>
              </a:rPr>
              <a:t>EXW	</a:t>
            </a:r>
            <a:r>
              <a:rPr sz="1900" spc="-75" dirty="0">
                <a:solidFill>
                  <a:srgbClr val="58595B"/>
                </a:solidFill>
                <a:latin typeface="Arial"/>
                <a:cs typeface="Arial"/>
              </a:rPr>
              <a:t>(EX</a:t>
            </a:r>
            <a:r>
              <a:rPr sz="1900" spc="10" dirty="0">
                <a:solidFill>
                  <a:srgbClr val="58595B"/>
                </a:solidFill>
                <a:latin typeface="Arial"/>
                <a:cs typeface="Arial"/>
              </a:rPr>
              <a:t> Works)	</a:t>
            </a:r>
            <a:r>
              <a:rPr sz="1900" spc="-75" dirty="0">
                <a:solidFill>
                  <a:srgbClr val="58595B"/>
                </a:solidFill>
                <a:latin typeface="Arial"/>
                <a:cs typeface="Arial"/>
              </a:rPr>
              <a:t>İş </a:t>
            </a:r>
            <a:r>
              <a:rPr sz="1900" spc="-80" dirty="0">
                <a:solidFill>
                  <a:srgbClr val="58595B"/>
                </a:solidFill>
                <a:latin typeface="Arial"/>
                <a:cs typeface="Arial"/>
              </a:rPr>
              <a:t>Yerinde</a:t>
            </a:r>
            <a:r>
              <a:rPr sz="1900" spc="6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900" spc="-95" dirty="0">
                <a:solidFill>
                  <a:srgbClr val="58595B"/>
                </a:solidFill>
                <a:latin typeface="Arial"/>
                <a:cs typeface="Arial"/>
              </a:rPr>
              <a:t>Teslim</a:t>
            </a:r>
            <a:endParaRPr sz="19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90"/>
              </a:spcBef>
              <a:buChar char="•"/>
              <a:tabLst>
                <a:tab pos="193040" algn="l"/>
              </a:tabLst>
            </a:pPr>
            <a:r>
              <a:rPr sz="1900" spc="-30" dirty="0">
                <a:solidFill>
                  <a:srgbClr val="58595B"/>
                </a:solidFill>
                <a:latin typeface="Arial"/>
                <a:cs typeface="Arial"/>
              </a:rPr>
              <a:t>SATICININ </a:t>
            </a:r>
            <a:r>
              <a:rPr sz="1900" spc="10" dirty="0">
                <a:solidFill>
                  <a:srgbClr val="58595B"/>
                </a:solidFill>
                <a:latin typeface="Arial"/>
                <a:cs typeface="Arial"/>
              </a:rPr>
              <a:t>YÜKÜMLÜLÜĞÜ </a:t>
            </a:r>
            <a:r>
              <a:rPr sz="1900" spc="-40" dirty="0">
                <a:solidFill>
                  <a:srgbClr val="58595B"/>
                </a:solidFill>
                <a:latin typeface="Arial"/>
                <a:cs typeface="Arial"/>
              </a:rPr>
              <a:t>EN </a:t>
            </a:r>
            <a:r>
              <a:rPr sz="1900" spc="15" dirty="0">
                <a:solidFill>
                  <a:srgbClr val="58595B"/>
                </a:solidFill>
                <a:latin typeface="Arial"/>
                <a:cs typeface="Arial"/>
              </a:rPr>
              <a:t>AZ</a:t>
            </a:r>
            <a:r>
              <a:rPr sz="1900" spc="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900" spc="-40" dirty="0">
                <a:solidFill>
                  <a:srgbClr val="58595B"/>
                </a:solidFill>
                <a:latin typeface="Arial"/>
                <a:cs typeface="Arial"/>
              </a:rPr>
              <a:t>SEVİYEDEDİR.</a:t>
            </a:r>
            <a:endParaRPr sz="19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1300" y="5747943"/>
            <a:ext cx="8177530" cy="762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4160" marR="5080" indent="-252095">
              <a:lnSpc>
                <a:spcPct val="115100"/>
              </a:lnSpc>
              <a:spcBef>
                <a:spcPts val="100"/>
              </a:spcBef>
              <a:tabLst>
                <a:tab pos="3510279" algn="l"/>
              </a:tabLst>
            </a:pPr>
            <a:r>
              <a:rPr sz="2100" spc="-40" dirty="0">
                <a:solidFill>
                  <a:srgbClr val="58595B"/>
                </a:solidFill>
                <a:latin typeface="Arial"/>
                <a:cs typeface="Arial"/>
              </a:rPr>
              <a:t>√</a:t>
            </a:r>
            <a:r>
              <a:rPr sz="2100" spc="3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2100" spc="-25" dirty="0">
                <a:solidFill>
                  <a:srgbClr val="58595B"/>
                </a:solidFill>
                <a:latin typeface="Arial"/>
                <a:cs typeface="Arial"/>
              </a:rPr>
              <a:t>İHRACATÇININ</a:t>
            </a:r>
            <a:r>
              <a:rPr sz="21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2100" spc="20" dirty="0">
                <a:solidFill>
                  <a:srgbClr val="58595B"/>
                </a:solidFill>
                <a:latin typeface="Arial"/>
                <a:cs typeface="Arial"/>
              </a:rPr>
              <a:t>MALLARI	</a:t>
            </a:r>
            <a:r>
              <a:rPr sz="2100" dirty="0">
                <a:solidFill>
                  <a:srgbClr val="58595B"/>
                </a:solidFill>
                <a:latin typeface="Arial"/>
                <a:cs typeface="Arial"/>
              </a:rPr>
              <a:t>ALICININ </a:t>
            </a:r>
            <a:r>
              <a:rPr sz="2100" spc="-40" dirty="0">
                <a:solidFill>
                  <a:srgbClr val="58595B"/>
                </a:solidFill>
                <a:latin typeface="Arial"/>
                <a:cs typeface="Arial"/>
              </a:rPr>
              <a:t>VERDİĞİ </a:t>
            </a:r>
            <a:r>
              <a:rPr sz="2100" spc="-45" dirty="0">
                <a:solidFill>
                  <a:srgbClr val="58595B"/>
                </a:solidFill>
                <a:latin typeface="Arial"/>
                <a:cs typeface="Arial"/>
              </a:rPr>
              <a:t>TALİMAT </a:t>
            </a:r>
            <a:r>
              <a:rPr sz="2100" spc="-25" dirty="0">
                <a:solidFill>
                  <a:srgbClr val="58595B"/>
                </a:solidFill>
                <a:latin typeface="Arial"/>
                <a:cs typeface="Arial"/>
              </a:rPr>
              <a:t>ÜZERİNE  </a:t>
            </a:r>
            <a:r>
              <a:rPr sz="2100" spc="-55" dirty="0">
                <a:solidFill>
                  <a:srgbClr val="58595B"/>
                </a:solidFill>
                <a:latin typeface="Arial"/>
                <a:cs typeface="Arial"/>
              </a:rPr>
              <a:t>TAŞIYICIYA </a:t>
            </a:r>
            <a:r>
              <a:rPr sz="2100" dirty="0">
                <a:solidFill>
                  <a:srgbClr val="58595B"/>
                </a:solidFill>
                <a:latin typeface="Arial"/>
                <a:cs typeface="Arial"/>
              </a:rPr>
              <a:t>TESLİM </a:t>
            </a:r>
            <a:r>
              <a:rPr sz="2100" spc="-15" dirty="0">
                <a:solidFill>
                  <a:srgbClr val="58595B"/>
                </a:solidFill>
                <a:latin typeface="Arial"/>
                <a:cs typeface="Arial"/>
              </a:rPr>
              <a:t>ETMESİNİ</a:t>
            </a:r>
            <a:r>
              <a:rPr sz="2100" spc="5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2100" spc="-30" dirty="0">
                <a:solidFill>
                  <a:srgbClr val="58595B"/>
                </a:solidFill>
                <a:latin typeface="Arial"/>
                <a:cs typeface="Arial"/>
              </a:rPr>
              <a:t>GEREKTİRİR.</a:t>
            </a:r>
            <a:endParaRPr sz="21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75304" y="4277029"/>
            <a:ext cx="417830" cy="1003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10" dirty="0">
                <a:solidFill>
                  <a:srgbClr val="F6B034"/>
                </a:solidFill>
                <a:latin typeface="Arial"/>
                <a:cs typeface="Arial"/>
              </a:rPr>
              <a:t>FCA</a:t>
            </a:r>
            <a:endParaRPr sz="1500">
              <a:latin typeface="Arial"/>
              <a:cs typeface="Arial"/>
            </a:endParaRPr>
          </a:p>
          <a:p>
            <a:pPr marL="12700" marR="5080">
              <a:lnSpc>
                <a:spcPct val="163900"/>
              </a:lnSpc>
            </a:pPr>
            <a:r>
              <a:rPr sz="1500" spc="-50" dirty="0">
                <a:solidFill>
                  <a:srgbClr val="F6B034"/>
                </a:solidFill>
                <a:latin typeface="Arial"/>
                <a:cs typeface="Arial"/>
              </a:rPr>
              <a:t>FAS  </a:t>
            </a:r>
            <a:r>
              <a:rPr sz="1500" dirty="0">
                <a:solidFill>
                  <a:srgbClr val="F6B034"/>
                </a:solidFill>
                <a:latin typeface="Arial"/>
                <a:cs typeface="Arial"/>
              </a:rPr>
              <a:t>FOB</a:t>
            </a:r>
            <a:endParaRPr sz="1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38841" y="4277029"/>
            <a:ext cx="4372610" cy="1003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90" dirty="0">
                <a:solidFill>
                  <a:srgbClr val="58595B"/>
                </a:solidFill>
                <a:latin typeface="Arial"/>
                <a:cs typeface="Arial"/>
              </a:rPr>
              <a:t>Taşıyıcıya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Masrafsız 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(Free</a:t>
            </a:r>
            <a:r>
              <a:rPr sz="1500" spc="13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Carrier)</a:t>
            </a:r>
            <a:endParaRPr sz="1500">
              <a:latin typeface="Arial"/>
              <a:cs typeface="Arial"/>
            </a:endParaRPr>
          </a:p>
          <a:p>
            <a:pPr marL="12700" marR="5080">
              <a:lnSpc>
                <a:spcPct val="163900"/>
              </a:lnSpc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Gemi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Doğrultusunda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Masrafsız 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(Free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Alongside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Ship)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Gemide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Masrafsız 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(Free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On</a:t>
            </a:r>
            <a:r>
              <a:rPr sz="1500" spc="2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Board)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81646" y="4060304"/>
            <a:ext cx="2113280" cy="1477010"/>
            <a:chOff x="881646" y="4060304"/>
            <a:chExt cx="2113280" cy="1477010"/>
          </a:xfrm>
        </p:grpSpPr>
        <p:sp>
          <p:nvSpPr>
            <p:cNvPr id="8" name="object 8"/>
            <p:cNvSpPr/>
            <p:nvPr/>
          </p:nvSpPr>
          <p:spPr>
            <a:xfrm>
              <a:off x="887996" y="4066654"/>
              <a:ext cx="2100580" cy="1464310"/>
            </a:xfrm>
            <a:custGeom>
              <a:avLst/>
              <a:gdLst/>
              <a:ahLst/>
              <a:cxnLst/>
              <a:rect l="l" t="t" r="r" b="b"/>
              <a:pathLst>
                <a:path w="2100580" h="1464310">
                  <a:moveTo>
                    <a:pt x="1199997" y="0"/>
                  </a:moveTo>
                  <a:lnTo>
                    <a:pt x="1199997" y="282003"/>
                  </a:lnTo>
                  <a:lnTo>
                    <a:pt x="0" y="282003"/>
                  </a:lnTo>
                  <a:lnTo>
                    <a:pt x="0" y="1182001"/>
                  </a:lnTo>
                  <a:lnTo>
                    <a:pt x="1199997" y="1182001"/>
                  </a:lnTo>
                  <a:lnTo>
                    <a:pt x="1199997" y="1464005"/>
                  </a:lnTo>
                  <a:lnTo>
                    <a:pt x="2099995" y="732002"/>
                  </a:lnTo>
                  <a:lnTo>
                    <a:pt x="1199997" y="0"/>
                  </a:lnTo>
                  <a:close/>
                </a:path>
              </a:pathLst>
            </a:custGeom>
            <a:solidFill>
              <a:srgbClr val="FEF0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87996" y="4066654"/>
              <a:ext cx="2100580" cy="1464310"/>
            </a:xfrm>
            <a:custGeom>
              <a:avLst/>
              <a:gdLst/>
              <a:ahLst/>
              <a:cxnLst/>
              <a:rect l="l" t="t" r="r" b="b"/>
              <a:pathLst>
                <a:path w="2100580" h="1464310">
                  <a:moveTo>
                    <a:pt x="1199997" y="0"/>
                  </a:moveTo>
                  <a:lnTo>
                    <a:pt x="1199997" y="282003"/>
                  </a:lnTo>
                  <a:lnTo>
                    <a:pt x="0" y="282003"/>
                  </a:lnTo>
                  <a:lnTo>
                    <a:pt x="0" y="1182001"/>
                  </a:lnTo>
                  <a:lnTo>
                    <a:pt x="1199997" y="1182001"/>
                  </a:lnTo>
                  <a:lnTo>
                    <a:pt x="1199997" y="1464005"/>
                  </a:lnTo>
                  <a:lnTo>
                    <a:pt x="2099995" y="732002"/>
                  </a:lnTo>
                  <a:lnTo>
                    <a:pt x="1199997" y="0"/>
                  </a:lnTo>
                  <a:close/>
                </a:path>
              </a:pathLst>
            </a:custGeom>
            <a:ln w="12699">
              <a:solidFill>
                <a:srgbClr val="F6B0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274965" y="4602733"/>
            <a:ext cx="101854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20" dirty="0">
                <a:solidFill>
                  <a:srgbClr val="F6B034"/>
                </a:solidFill>
                <a:latin typeface="Arial"/>
                <a:cs typeface="Arial"/>
              </a:rPr>
              <a:t>GRUP</a:t>
            </a:r>
            <a:r>
              <a:rPr sz="2100" spc="-85" dirty="0">
                <a:solidFill>
                  <a:srgbClr val="F6B034"/>
                </a:solidFill>
                <a:latin typeface="Arial"/>
                <a:cs typeface="Arial"/>
              </a:rPr>
              <a:t> </a:t>
            </a:r>
            <a:r>
              <a:rPr sz="2100" spc="-40" dirty="0">
                <a:solidFill>
                  <a:srgbClr val="F6B034"/>
                </a:solidFill>
                <a:latin typeface="Arial"/>
                <a:cs typeface="Arial"/>
              </a:rPr>
              <a:t>F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1300" y="733425"/>
            <a:ext cx="7941030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EŞYANIN </a:t>
            </a:r>
            <a:r>
              <a:rPr spc="70" dirty="0"/>
              <a:t>GÜMRÜK</a:t>
            </a:r>
            <a:r>
              <a:rPr spc="125" dirty="0"/>
              <a:t> </a:t>
            </a:r>
            <a:r>
              <a:rPr spc="100" dirty="0"/>
              <a:t>KIYMETİ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682862"/>
            <a:ext cx="8745220" cy="282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satış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bedelidir.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Satış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bedeli,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fiilen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ödenen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ödenecek</a:t>
            </a:r>
            <a:r>
              <a:rPr sz="1500" spc="37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fiyattır.</a:t>
            </a:r>
            <a:endParaRPr sz="1500">
              <a:latin typeface="Arial"/>
              <a:cs typeface="Arial"/>
            </a:endParaRPr>
          </a:p>
          <a:p>
            <a:pPr marL="192405" indent="-180340" algn="just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Eşyanın,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vergisine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esas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alınacak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kıymetinin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Türk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lirası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beyanı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zorunludur.</a:t>
            </a:r>
            <a:endParaRPr sz="1500">
              <a:latin typeface="Arial"/>
              <a:cs typeface="Arial"/>
            </a:endParaRPr>
          </a:p>
          <a:p>
            <a:pPr marL="192405" marR="5080" indent="-180340" algn="just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Fatura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diğer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belgelerde 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yazılı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yabancı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paralar,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yükümlülüğünün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başladığı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tarihte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yürürlükte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olan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Merkez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Bankası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döviz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satış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kurları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üzerinden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Türk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Lirasına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çevrilir.</a:t>
            </a:r>
            <a:endParaRPr sz="1500">
              <a:latin typeface="Arial"/>
              <a:cs typeface="Arial"/>
            </a:endParaRPr>
          </a:p>
          <a:p>
            <a:pPr marL="192405" marR="12700" indent="-180340" algn="just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kıymeti,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ülkeden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diğerine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ihraç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amaçlı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satışı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sonucu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ithalatçının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ya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da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alıcının,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ithalatçı 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idaresine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verdiği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“kıymet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beyanı”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ortaya</a:t>
            </a:r>
            <a:r>
              <a:rPr sz="1500" spc="2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çıkmaktadır.</a:t>
            </a:r>
            <a:endParaRPr sz="1500">
              <a:latin typeface="Arial"/>
              <a:cs typeface="Arial"/>
            </a:endParaRPr>
          </a:p>
          <a:p>
            <a:pPr marL="192405" marR="47625" indent="-180340" algn="just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Türk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sisteminde,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ithal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eşyalarına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uygulanacak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vergilerinin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hesaplanmasında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100" dirty="0">
                <a:solidFill>
                  <a:srgbClr val="58595B"/>
                </a:solidFill>
                <a:latin typeface="Arial"/>
                <a:cs typeface="Arial"/>
              </a:rPr>
              <a:t>(CIF) 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değeri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esas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alınmaktadır. </a:t>
            </a:r>
            <a:r>
              <a:rPr sz="1500" spc="-100" dirty="0">
                <a:solidFill>
                  <a:srgbClr val="58595B"/>
                </a:solidFill>
                <a:latin typeface="Arial"/>
                <a:cs typeface="Arial"/>
              </a:rPr>
              <a:t>(CIF)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değer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ise,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ana hatlarıyla,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satış fiyatı, navlun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sigorta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değerlerinin 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toplamını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ifade</a:t>
            </a:r>
            <a:r>
              <a:rPr sz="1500" spc="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etmektedir.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89075" marR="5080" indent="-1477010">
              <a:lnSpc>
                <a:spcPct val="100000"/>
              </a:lnSpc>
              <a:spcBef>
                <a:spcPts val="100"/>
              </a:spcBef>
            </a:pPr>
            <a:r>
              <a:rPr spc="90" dirty="0"/>
              <a:t>KIYMETE </a:t>
            </a:r>
            <a:r>
              <a:rPr spc="40" dirty="0"/>
              <a:t>DAHİL </a:t>
            </a:r>
            <a:r>
              <a:rPr spc="65" dirty="0"/>
              <a:t>EDİLECEK  </a:t>
            </a:r>
            <a:r>
              <a:rPr spc="10" dirty="0"/>
              <a:t>UNSURLAR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000834"/>
            <a:ext cx="9069070" cy="4464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441325" indent="-180340">
              <a:lnSpc>
                <a:spcPct val="1167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İthal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eşyası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Türkiye’deki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giriş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liman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yerine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kadar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yapılan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nakliye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sigorta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giderleri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eşyanın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giriş 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liman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yerine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kadar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nakliyesi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ilgili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yapılan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yükleme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elleçleme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giderleri.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teslim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yerine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kadar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alınan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tüm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posta</a:t>
            </a:r>
            <a:r>
              <a:rPr sz="1500" spc="2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ücretleri</a:t>
            </a:r>
            <a:endParaRPr sz="1500">
              <a:latin typeface="Arial"/>
              <a:cs typeface="Arial"/>
            </a:endParaRPr>
          </a:p>
          <a:p>
            <a:pPr marL="192405" marR="54991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giriş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liman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yerinden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sonraki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noktaya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aynı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taşıma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şekliyle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taşındığı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durumlarda,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nakliye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giderleri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giriş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liman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yerinden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önce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sonra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katedilen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mesafenin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oranlarına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göre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belirlenen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giderler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Sigorta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giderleri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Royalti-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Lisans</a:t>
            </a:r>
            <a:r>
              <a:rPr sz="1500" spc="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ödemeleri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Satın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alma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komisyonları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dışındaki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komisyonlar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spc="2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tellaliye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işlemleri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sırasında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söz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konusu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eşya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</a:t>
            </a:r>
            <a:r>
              <a:rPr sz="1500" spc="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tek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eşya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muamelesi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gören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kapların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maliyeti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İşçilik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malzeme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giderleri dahil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ambalaj</a:t>
            </a:r>
            <a:r>
              <a:rPr sz="1500" spc="204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bedeli</a:t>
            </a:r>
            <a:endParaRPr sz="150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İthal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eşyasının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üretimi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gereken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Türkiye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ithal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ülkesi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dışında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gerçekleştirilen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mühendislik, geliştirme, sanat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çizim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çalışmaları,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plan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taslak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hazırlama</a:t>
            </a:r>
            <a:r>
              <a:rPr sz="1500" spc="19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hizmetler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İthal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üretimi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sırasında kullanılan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araç, gereç,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kalıp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benzeri</a:t>
            </a:r>
            <a:r>
              <a:rPr sz="1500" spc="3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aletler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1300" y="581025"/>
            <a:ext cx="10134600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94535" marR="5080" indent="-1982470">
              <a:lnSpc>
                <a:spcPct val="100000"/>
              </a:lnSpc>
              <a:spcBef>
                <a:spcPts val="100"/>
              </a:spcBef>
            </a:pPr>
            <a:r>
              <a:rPr spc="90" dirty="0"/>
              <a:t>KIYMETE </a:t>
            </a:r>
            <a:r>
              <a:rPr spc="-20" dirty="0"/>
              <a:t>İLAVE </a:t>
            </a:r>
            <a:r>
              <a:rPr spc="75" dirty="0"/>
              <a:t>EDİLEMEYECEK  </a:t>
            </a:r>
            <a:r>
              <a:rPr spc="10" dirty="0"/>
              <a:t>UNSURLAR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3028251"/>
            <a:ext cx="5915025" cy="2502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Satın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alma</a:t>
            </a:r>
            <a:r>
              <a:rPr sz="1500" spc="5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komisyonu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İç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nakliye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sigorta</a:t>
            </a:r>
            <a:r>
              <a:rPr sz="1500" spc="1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giderleri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İthal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eşyası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yapılan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inşa,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kurma, montaj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bakım</a:t>
            </a:r>
            <a:r>
              <a:rPr sz="1500" spc="3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giderleri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İthal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Türkiye’de çoğaltılması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ilgili</a:t>
            </a:r>
            <a:r>
              <a:rPr sz="1500" spc="2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giderler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Faiz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giderleri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ithali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satışı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nedeniyle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Türkiye’de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ödenecek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ithalat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vergileri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Araştırma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ilk dizayn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taslak</a:t>
            </a:r>
            <a:r>
              <a:rPr sz="1500" spc="1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giderleri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100" y="542218"/>
            <a:ext cx="7543800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GÜMRÜK </a:t>
            </a:r>
            <a:r>
              <a:rPr spc="100" dirty="0"/>
              <a:t>KIYMETİ</a:t>
            </a:r>
            <a:r>
              <a:rPr spc="65" dirty="0"/>
              <a:t> </a:t>
            </a:r>
            <a:r>
              <a:rPr spc="75" dirty="0"/>
              <a:t>TESPİTİ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3074936"/>
            <a:ext cx="8977630" cy="2178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İthal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eşyasının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kıymeti,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satış</a:t>
            </a:r>
            <a:r>
              <a:rPr sz="1500" spc="15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bedelidir.</a:t>
            </a:r>
            <a:endParaRPr sz="1500">
              <a:latin typeface="Arial"/>
              <a:cs typeface="Arial"/>
            </a:endParaRPr>
          </a:p>
          <a:p>
            <a:pPr marL="192405" marR="53086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Satış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bedeli,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Türkiye’ye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ihraç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amacıyla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yapılan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satış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alıcının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satıcıya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ya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da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satıcının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yükümlülüğü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kapsamında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üçüncü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bir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kişiye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fiilen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ödediği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ödeyeceği</a:t>
            </a:r>
            <a:r>
              <a:rPr sz="1500" spc="24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tutardır.</a:t>
            </a:r>
            <a:endParaRPr sz="150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Satış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bedeli yöntemine göre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eşya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kıymetinin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belirlenemediği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durumlarda,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yöntemler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sırasıyla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hiyerarşik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 uygulanmak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zorundadır.</a:t>
            </a:r>
            <a:endParaRPr sz="1500">
              <a:latin typeface="Arial"/>
              <a:cs typeface="Arial"/>
            </a:endParaRPr>
          </a:p>
          <a:p>
            <a:pPr marL="192405" marR="9017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Ancak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yükümlünün talebi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halinde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hesaplanmış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kıymet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yönteminin indirgeme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yönteminden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önce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kullanılması 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mümkündür.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3300" y="313618"/>
            <a:ext cx="7924800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GÜMRÜK </a:t>
            </a:r>
            <a:r>
              <a:rPr spc="100" dirty="0"/>
              <a:t>KIYMETİ</a:t>
            </a:r>
            <a:r>
              <a:rPr spc="65" dirty="0"/>
              <a:t> </a:t>
            </a:r>
            <a:r>
              <a:rPr spc="75" dirty="0"/>
              <a:t>TESPİTİ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327643"/>
            <a:ext cx="8856980" cy="3448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Kanunu’nun 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27.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maddesindeki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unsurların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eklenmesi, 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28.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maddesindeki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unsurların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çıkarılması ve 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Yönetmeliği’nin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45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50.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maddelerinde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belirtilen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kıymet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tespit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yöntemlerinin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sırasıyla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uygulanması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tespit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edilir.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yöntemler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aşağıda</a:t>
            </a:r>
            <a:r>
              <a:rPr sz="1500" spc="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belirtilmiştir.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Satış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bedeli</a:t>
            </a:r>
            <a:r>
              <a:rPr sz="1500" spc="5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yöntemi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80" dirty="0">
                <a:solidFill>
                  <a:srgbClr val="58595B"/>
                </a:solidFill>
                <a:latin typeface="Arial"/>
                <a:cs typeface="Arial"/>
              </a:rPr>
              <a:t>Aynı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satış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bedeli</a:t>
            </a:r>
            <a:r>
              <a:rPr sz="1500" spc="18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yöntemi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Benzer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satış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bedeli</a:t>
            </a:r>
            <a:r>
              <a:rPr sz="1500" spc="1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yöntemi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İndirgeme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yöntemi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Hesaplanmış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kıymet</a:t>
            </a:r>
            <a:r>
              <a:rPr sz="1500" spc="4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yöntemi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Son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yöntem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74700" y="542218"/>
            <a:ext cx="9448800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" dirty="0"/>
              <a:t>DİKKAT </a:t>
            </a:r>
            <a:r>
              <a:rPr spc="85" dirty="0"/>
              <a:t>EDİLMESİ </a:t>
            </a:r>
            <a:r>
              <a:rPr spc="35" dirty="0"/>
              <a:t>GEREKEN</a:t>
            </a:r>
            <a:r>
              <a:rPr spc="175" dirty="0"/>
              <a:t> </a:t>
            </a:r>
            <a:r>
              <a:rPr spc="15" dirty="0"/>
              <a:t>KONULAR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498471"/>
            <a:ext cx="5127625" cy="3251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Royalti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Lisans</a:t>
            </a:r>
            <a:r>
              <a:rPr sz="1500" spc="9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Ödemeleri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Peşin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Ödeme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Miktar</a:t>
            </a:r>
            <a:r>
              <a:rPr sz="1500" spc="13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İskontoları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Satın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Alma</a:t>
            </a:r>
            <a:r>
              <a:rPr sz="1500" spc="5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Komisyonları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Kalıp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Bedelleri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Debit/Credit Note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Uygulamaları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İthalat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tamamlandıktan sonra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fiyatının revize</a:t>
            </a:r>
            <a:r>
              <a:rPr sz="1500" spc="29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edilmesi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Geriye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dönük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fiyat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ayarlamaları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spc="1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düzetlemeler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vergilerinin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tam</a:t>
            </a:r>
            <a:r>
              <a:rPr sz="1500" spc="6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ödenmesi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Bedelsiz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İthalat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0405" y="428625"/>
            <a:ext cx="8808949" cy="21826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37185">
              <a:lnSpc>
                <a:spcPct val="100000"/>
              </a:lnSpc>
              <a:spcBef>
                <a:spcPts val="100"/>
              </a:spcBef>
            </a:pPr>
            <a:r>
              <a:rPr spc="20" dirty="0"/>
              <a:t>VERGİ </a:t>
            </a:r>
            <a:r>
              <a:rPr spc="-15" dirty="0"/>
              <a:t>KAYBINA </a:t>
            </a:r>
            <a:r>
              <a:rPr spc="60" dirty="0"/>
              <a:t>NEDEN </a:t>
            </a:r>
            <a:r>
              <a:rPr dirty="0"/>
              <a:t>OLAN OLAN  </a:t>
            </a:r>
            <a:r>
              <a:rPr spc="60" dirty="0"/>
              <a:t>İŞLEMLERDE </a:t>
            </a:r>
            <a:r>
              <a:rPr spc="15" dirty="0"/>
              <a:t>UYGULANACAK</a:t>
            </a:r>
            <a:r>
              <a:rPr spc="100" dirty="0"/>
              <a:t> </a:t>
            </a:r>
            <a:r>
              <a:rPr spc="30" dirty="0"/>
              <a:t>CEZALAR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756001"/>
            <a:ext cx="9027160" cy="3016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5080" indent="-180340">
              <a:lnSpc>
                <a:spcPct val="1167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dirty="0">
                <a:solidFill>
                  <a:srgbClr val="58595B"/>
                </a:solidFill>
                <a:latin typeface="Arial"/>
                <a:cs typeface="Arial"/>
              </a:rPr>
              <a:t>1.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Serbest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dolaşıma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giriş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rejimi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kısmi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muafiyete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tabi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olarak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geçici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ithalat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rejimine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tabi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tutulan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yapılan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beyanı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muayene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denetleme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sonucu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tesliminden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sonra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yapılan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kontrol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sonucunda;</a:t>
            </a:r>
            <a:endParaRPr sz="1500">
              <a:latin typeface="Arial"/>
              <a:cs typeface="Arial"/>
            </a:endParaRPr>
          </a:p>
          <a:p>
            <a:pPr marL="192405" marR="29845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100" dirty="0">
                <a:solidFill>
                  <a:srgbClr val="58595B"/>
                </a:solidFill>
                <a:latin typeface="Arial"/>
                <a:cs typeface="Arial"/>
              </a:rPr>
              <a:t>a)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Tarifesini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oluşturan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unsurlarda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vergilendirmeye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esas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tutulan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sayı,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baş, adet,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ağırlık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gibi 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ölçülerinde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aykırılık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tespit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edildiği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aykırılığın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%5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aşan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oranda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ithalat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vergileri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farkı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yaratması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halinde,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bu  </a:t>
            </a:r>
            <a:r>
              <a:rPr sz="1500" b="1" spc="10" dirty="0">
                <a:solidFill>
                  <a:srgbClr val="58595B"/>
                </a:solidFill>
                <a:latin typeface="Arial"/>
                <a:cs typeface="Arial"/>
              </a:rPr>
              <a:t>fark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vergiler </a:t>
            </a: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alınmakla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birlikte,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farkın </a:t>
            </a: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üç </a:t>
            </a:r>
            <a:r>
              <a:rPr sz="1500" b="1" spc="10" dirty="0">
                <a:solidFill>
                  <a:srgbClr val="58595B"/>
                </a:solidFill>
                <a:latin typeface="Arial"/>
                <a:cs typeface="Arial"/>
              </a:rPr>
              <a:t>katı para </a:t>
            </a:r>
            <a:r>
              <a:rPr sz="1500" b="1" spc="5" dirty="0">
                <a:solidFill>
                  <a:srgbClr val="58595B"/>
                </a:solidFill>
                <a:latin typeface="Arial"/>
                <a:cs typeface="Arial"/>
              </a:rPr>
              <a:t>cezası</a:t>
            </a:r>
            <a:r>
              <a:rPr sz="1500" b="1" spc="5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uygulanır.</a:t>
            </a:r>
            <a:endParaRPr sz="1500">
              <a:latin typeface="Arial"/>
              <a:cs typeface="Arial"/>
            </a:endParaRPr>
          </a:p>
          <a:p>
            <a:pPr marL="192405" marR="104139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b)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yapılan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kıymet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beyanı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Kanunu’ndaki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kıymet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belirlemeye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ilişkin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hükümler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çerçevesinde 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tespit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edilen kıymete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göre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noksanlık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tespit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edilmesi halinde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b="1" spc="15" dirty="0">
                <a:solidFill>
                  <a:srgbClr val="58595B"/>
                </a:solidFill>
                <a:latin typeface="Arial"/>
                <a:cs typeface="Arial"/>
              </a:rPr>
              <a:t>farka </a:t>
            </a: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isabet </a:t>
            </a:r>
            <a:r>
              <a:rPr sz="1500" b="1" spc="5" dirty="0">
                <a:solidFill>
                  <a:srgbClr val="58595B"/>
                </a:solidFill>
                <a:latin typeface="Arial"/>
                <a:cs typeface="Arial"/>
              </a:rPr>
              <a:t>eden </a:t>
            </a: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vergi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alınmakla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birlikte, 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farkın </a:t>
            </a: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üç </a:t>
            </a:r>
            <a:r>
              <a:rPr sz="1500" b="1" spc="10" dirty="0">
                <a:solidFill>
                  <a:srgbClr val="58595B"/>
                </a:solidFill>
                <a:latin typeface="Arial"/>
                <a:cs typeface="Arial"/>
              </a:rPr>
              <a:t>katı </a:t>
            </a:r>
            <a:r>
              <a:rPr sz="1500" b="1" spc="25" dirty="0">
                <a:solidFill>
                  <a:srgbClr val="58595B"/>
                </a:solidFill>
                <a:latin typeface="Arial"/>
                <a:cs typeface="Arial"/>
              </a:rPr>
              <a:t>ceza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uygulanır.</a:t>
            </a:r>
            <a:endParaRPr sz="1500">
              <a:latin typeface="Arial"/>
              <a:cs typeface="Arial"/>
            </a:endParaRPr>
          </a:p>
          <a:p>
            <a:pPr marL="192405" marR="34417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c) Satış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birimine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göre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miktar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itibariyle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%5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geçmeyen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farklar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maddi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hesap hatasından kaynaklanan  </a:t>
            </a:r>
            <a:r>
              <a:rPr sz="1500" b="1" spc="5" dirty="0">
                <a:solidFill>
                  <a:srgbClr val="58595B"/>
                </a:solidFill>
                <a:latin typeface="Arial"/>
                <a:cs typeface="Arial"/>
              </a:rPr>
              <a:t>farklar </a:t>
            </a: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için, bu </a:t>
            </a:r>
            <a:r>
              <a:rPr sz="1500" b="1" spc="5" dirty="0">
                <a:solidFill>
                  <a:srgbClr val="58595B"/>
                </a:solidFill>
                <a:latin typeface="Arial"/>
                <a:cs typeface="Arial"/>
              </a:rPr>
              <a:t>farklar </a:t>
            </a: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alınmakla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birlikte </a:t>
            </a:r>
            <a:r>
              <a:rPr sz="1500" b="1" spc="-20" dirty="0">
                <a:solidFill>
                  <a:srgbClr val="58595B"/>
                </a:solidFill>
                <a:latin typeface="Arial"/>
                <a:cs typeface="Arial"/>
              </a:rPr>
              <a:t>yarısı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nispetinde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ceza</a:t>
            </a:r>
            <a:r>
              <a:rPr sz="1500" spc="7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uygulanır.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6100" y="428625"/>
            <a:ext cx="8644205" cy="21826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11175">
              <a:lnSpc>
                <a:spcPct val="100000"/>
              </a:lnSpc>
              <a:spcBef>
                <a:spcPts val="100"/>
              </a:spcBef>
            </a:pPr>
            <a:r>
              <a:rPr spc="20" dirty="0"/>
              <a:t>VERGİ </a:t>
            </a:r>
            <a:r>
              <a:rPr spc="-15" dirty="0"/>
              <a:t>KAYBINA </a:t>
            </a:r>
            <a:r>
              <a:rPr spc="60" dirty="0"/>
              <a:t>NEDEN </a:t>
            </a:r>
            <a:r>
              <a:rPr dirty="0"/>
              <a:t>OLAN  </a:t>
            </a:r>
            <a:r>
              <a:rPr spc="55" dirty="0"/>
              <a:t>İŞLEMLERE </a:t>
            </a:r>
            <a:r>
              <a:rPr spc="15" dirty="0"/>
              <a:t>UYGULACAK</a:t>
            </a:r>
            <a:r>
              <a:rPr spc="130" dirty="0"/>
              <a:t> </a:t>
            </a:r>
            <a:r>
              <a:rPr spc="30" dirty="0"/>
              <a:t>CEZALAR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756001"/>
            <a:ext cx="8980805" cy="312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5080" indent="-180340" algn="just">
              <a:lnSpc>
                <a:spcPct val="116700"/>
              </a:lnSpc>
              <a:spcBef>
                <a:spcPts val="100"/>
              </a:spcBef>
              <a:buFont typeface="Arial"/>
              <a:buChar char="•"/>
              <a:tabLst>
                <a:tab pos="193040" algn="l"/>
              </a:tabLst>
            </a:pP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2.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Yukarıdaki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maddelerde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belirlenen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farklılıklar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dahilde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işleme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rejimi,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kontrolü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altında işleme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rejimi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tam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muafiyetli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geçici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ithalat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rejiminde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tespiti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halinde,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yukarıda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tespit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edilen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cezalar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yarısı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nispetinde</a:t>
            </a:r>
            <a:r>
              <a:rPr sz="1500" spc="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uygulanır.</a:t>
            </a:r>
            <a:endParaRPr sz="1500">
              <a:latin typeface="Arial"/>
              <a:cs typeface="Arial"/>
            </a:endParaRPr>
          </a:p>
          <a:p>
            <a:pPr marL="192405" marR="15240" indent="-180340" algn="just">
              <a:lnSpc>
                <a:spcPct val="116700"/>
              </a:lnSpc>
              <a:spcBef>
                <a:spcPts val="850"/>
              </a:spcBef>
              <a:buFont typeface="Arial"/>
              <a:buChar char="•"/>
              <a:tabLst>
                <a:tab pos="193040" algn="l"/>
              </a:tabLst>
            </a:pP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3.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Yukarıda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belirtilen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aykırılıkları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idaresi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tespit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etmeden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önce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beyan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sahibince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beyan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edilmesi halinde 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söz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konusu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cezalar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%15 </a:t>
            </a:r>
            <a:r>
              <a:rPr sz="1500" spc="-85" dirty="0">
                <a:solidFill>
                  <a:srgbClr val="58595B"/>
                </a:solidFill>
                <a:latin typeface="Arial"/>
                <a:cs typeface="Arial"/>
              </a:rPr>
              <a:t>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oranında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tatbik</a:t>
            </a:r>
            <a:r>
              <a:rPr sz="1500" spc="21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edilir.</a:t>
            </a:r>
            <a:endParaRPr sz="1500">
              <a:latin typeface="Arial"/>
              <a:cs typeface="Arial"/>
            </a:endParaRPr>
          </a:p>
          <a:p>
            <a:pPr marL="192405" indent="-180340" algn="just">
              <a:lnSpc>
                <a:spcPct val="100000"/>
              </a:lnSpc>
              <a:spcBef>
                <a:spcPts val="1150"/>
              </a:spcBef>
              <a:buFont typeface="Arial"/>
              <a:buChar char="•"/>
              <a:tabLst>
                <a:tab pos="193040" algn="l"/>
              </a:tabLst>
            </a:pP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4.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Antrepo </a:t>
            </a: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geçici </a:t>
            </a:r>
            <a:r>
              <a:rPr sz="1500" b="1" spc="5" dirty="0">
                <a:solidFill>
                  <a:srgbClr val="58595B"/>
                </a:solidFill>
                <a:latin typeface="Arial"/>
                <a:cs typeface="Arial"/>
              </a:rPr>
              <a:t>depolama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yerlerinde </a:t>
            </a: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izinsiz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eşya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çıkarılması </a:t>
            </a: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b="1" spc="8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noksanlıklar:</a:t>
            </a:r>
            <a:endParaRPr sz="1500">
              <a:latin typeface="Arial"/>
              <a:cs typeface="Arial"/>
            </a:endParaRPr>
          </a:p>
          <a:p>
            <a:pPr marL="192405" marR="421640" indent="-180340" algn="just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Antrepo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idaresince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izin verilen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yerlere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konulan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eşyalar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teminat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verilse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dahi,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kısmen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tamamen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işlemleri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bitirilmeden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gümrükten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izin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alınmadan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eşya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çıkarılması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haline,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gümrük 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vergiler </a:t>
            </a: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alınmakla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birlikte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gümrüklenmiş değerinin </a:t>
            </a: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iki </a:t>
            </a:r>
            <a:r>
              <a:rPr sz="1500" b="1" spc="10" dirty="0">
                <a:solidFill>
                  <a:srgbClr val="58595B"/>
                </a:solidFill>
                <a:latin typeface="Arial"/>
                <a:cs typeface="Arial"/>
              </a:rPr>
              <a:t>katı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idari </a:t>
            </a:r>
            <a:r>
              <a:rPr sz="1500" b="1" spc="10" dirty="0">
                <a:solidFill>
                  <a:srgbClr val="58595B"/>
                </a:solidFill>
                <a:latin typeface="Arial"/>
                <a:cs typeface="Arial"/>
              </a:rPr>
              <a:t>para </a:t>
            </a:r>
            <a:r>
              <a:rPr sz="1500" b="1" spc="5" dirty="0">
                <a:solidFill>
                  <a:srgbClr val="58595B"/>
                </a:solidFill>
                <a:latin typeface="Arial"/>
                <a:cs typeface="Arial"/>
              </a:rPr>
              <a:t>cezası</a:t>
            </a:r>
            <a:r>
              <a:rPr sz="1500" b="1" spc="1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b="1" spc="-20" dirty="0">
                <a:solidFill>
                  <a:srgbClr val="58595B"/>
                </a:solidFill>
                <a:latin typeface="Arial"/>
                <a:cs typeface="Arial"/>
              </a:rPr>
              <a:t>uygulanır.</a:t>
            </a:r>
            <a:endParaRPr sz="1500">
              <a:latin typeface="Arial"/>
              <a:cs typeface="Arial"/>
            </a:endParaRPr>
          </a:p>
          <a:p>
            <a:pPr marL="192405" marR="63500" indent="-180340" algn="just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yerlere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alınan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eşyanın,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yapılan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sayım ve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kontrollerde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fazla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eşya çıkması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halinde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fazla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çıkan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eşya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tasfiyeye  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tabi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tutulur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ayrıca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fazla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çıkan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ithalat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veya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ihracat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vergileri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tutarı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kadar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idari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para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cezası</a:t>
            </a:r>
            <a:r>
              <a:rPr sz="1500" spc="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uygulanır.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9900" y="720269"/>
            <a:ext cx="899160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25805" algn="ctr">
              <a:lnSpc>
                <a:spcPct val="100000"/>
              </a:lnSpc>
              <a:spcBef>
                <a:spcPts val="100"/>
              </a:spcBef>
            </a:pPr>
            <a:r>
              <a:rPr sz="4000" spc="20" dirty="0"/>
              <a:t>VERGİ </a:t>
            </a:r>
            <a:r>
              <a:rPr sz="4000" spc="-15" dirty="0"/>
              <a:t>KAYBINA  </a:t>
            </a:r>
            <a:r>
              <a:rPr sz="4000" spc="60" dirty="0"/>
              <a:t>NEDEN </a:t>
            </a:r>
            <a:r>
              <a:rPr sz="4000" dirty="0"/>
              <a:t>OLAN</a:t>
            </a:r>
            <a:r>
              <a:rPr sz="4000" spc="80" dirty="0"/>
              <a:t> </a:t>
            </a:r>
            <a:r>
              <a:rPr sz="4000" spc="30" dirty="0"/>
              <a:t>CEZALAR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712491"/>
            <a:ext cx="8964295" cy="3086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00"/>
              </a:spcBef>
              <a:buChar char="•"/>
              <a:tabLst>
                <a:tab pos="193040" algn="l"/>
              </a:tabLst>
            </a:pP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5. </a:t>
            </a:r>
            <a:r>
              <a:rPr sz="1500" b="1" spc="20" dirty="0">
                <a:solidFill>
                  <a:srgbClr val="58595B"/>
                </a:solidFill>
                <a:latin typeface="Arial"/>
                <a:cs typeface="Arial"/>
              </a:rPr>
              <a:t>Özet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beyan </a:t>
            </a: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noksanlıkları/fazlalıklarında </a:t>
            </a:r>
            <a:r>
              <a:rPr sz="1500" b="1" spc="-20" dirty="0">
                <a:solidFill>
                  <a:srgbClr val="58595B"/>
                </a:solidFill>
                <a:latin typeface="Arial"/>
                <a:cs typeface="Arial"/>
              </a:rPr>
              <a:t>uygulanan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cezalar:</a:t>
            </a:r>
            <a:endParaRPr sz="1500">
              <a:latin typeface="Arial"/>
              <a:cs typeface="Arial"/>
            </a:endParaRPr>
          </a:p>
          <a:p>
            <a:pPr marL="192405" marR="25527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Gümrüğe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sunulan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özet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beyan belgelerinde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kayıtlı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miktara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göre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noksan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çıkan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kapların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noksanlık nedenleri 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mahreçten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alınacak </a:t>
            </a:r>
            <a:r>
              <a:rPr sz="1500" spc="-80" dirty="0">
                <a:solidFill>
                  <a:srgbClr val="58595B"/>
                </a:solidFill>
                <a:latin typeface="Arial"/>
                <a:cs typeface="Arial"/>
              </a:rPr>
              <a:t>yazı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ile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ispat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edilemiyorsa, </a:t>
            </a:r>
            <a:r>
              <a:rPr sz="1500" spc="-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noksan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kaplardaki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tarifesine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göre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hesaplanan 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gümrük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vergileri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kadar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para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cezası</a:t>
            </a:r>
            <a:r>
              <a:rPr sz="1500" spc="114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uygulanır.</a:t>
            </a:r>
            <a:endParaRPr sz="1500">
              <a:latin typeface="Arial"/>
              <a:cs typeface="Arial"/>
            </a:endParaRPr>
          </a:p>
          <a:p>
            <a:pPr marL="192405" marR="5080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Özet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beyanlarda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kayıtlı </a:t>
            </a:r>
            <a:r>
              <a:rPr sz="1500" spc="-10" dirty="0">
                <a:solidFill>
                  <a:srgbClr val="58595B"/>
                </a:solidFill>
                <a:latin typeface="Arial"/>
                <a:cs typeface="Arial"/>
              </a:rPr>
              <a:t>kap </a:t>
            </a:r>
            <a:r>
              <a:rPr sz="1500" spc="-70" dirty="0">
                <a:solidFill>
                  <a:srgbClr val="58595B"/>
                </a:solidFill>
                <a:latin typeface="Arial"/>
                <a:cs typeface="Arial"/>
              </a:rPr>
              <a:t>sayısına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göre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fazla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çıkan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eşyalar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için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de </a:t>
            </a: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fazlalığın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nedeni </a:t>
            </a:r>
            <a:r>
              <a:rPr sz="1500" spc="-50" dirty="0">
                <a:solidFill>
                  <a:srgbClr val="58595B"/>
                </a:solidFill>
                <a:latin typeface="Arial"/>
                <a:cs typeface="Arial"/>
              </a:rPr>
              <a:t>kanıtlanamadığı 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durumlarda,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fazla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çıkan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eşaya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el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konularak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mülkiyetinin kamuya geçirilmesine karar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verilir,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ayrıca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75" dirty="0">
                <a:solidFill>
                  <a:srgbClr val="58595B"/>
                </a:solidFill>
                <a:latin typeface="Arial"/>
                <a:cs typeface="Arial"/>
              </a:rPr>
              <a:t>CİF 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kımeti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kadar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para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cezası</a:t>
            </a:r>
            <a:r>
              <a:rPr sz="1500" spc="9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uygulanır.</a:t>
            </a:r>
            <a:endParaRPr sz="1500">
              <a:latin typeface="Arial"/>
              <a:cs typeface="Arial"/>
            </a:endParaRPr>
          </a:p>
          <a:p>
            <a:pPr marL="192405" marR="565785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6.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Dahilde işleme, </a:t>
            </a: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geçici ithalat </a:t>
            </a: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gümrük kontrolü altında işleme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rejimlerinin </a:t>
            </a:r>
            <a:r>
              <a:rPr sz="1500" b="1" spc="-20" dirty="0">
                <a:solidFill>
                  <a:srgbClr val="58595B"/>
                </a:solidFill>
                <a:latin typeface="Arial"/>
                <a:cs typeface="Arial"/>
              </a:rPr>
              <a:t>ihlali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halinde 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uygulanacak </a:t>
            </a: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cezalar;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Bu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rejimlerin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ihlali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halinde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gümrüklenmiş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değerinin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iki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katı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ceza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uygulanır.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5700" y="370455"/>
            <a:ext cx="7086600" cy="7360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0" dirty="0"/>
              <a:t>DİĞER İDARİ</a:t>
            </a:r>
            <a:r>
              <a:rPr spc="105" dirty="0"/>
              <a:t> </a:t>
            </a:r>
            <a:r>
              <a:rPr spc="30" dirty="0"/>
              <a:t>CEZALAR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1300" y="2356446"/>
            <a:ext cx="8799195" cy="3499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5080" indent="-180340">
              <a:lnSpc>
                <a:spcPct val="116700"/>
              </a:lnSpc>
              <a:spcBef>
                <a:spcPts val="100"/>
              </a:spcBef>
              <a:buFont typeface="Arial"/>
              <a:buChar char="•"/>
              <a:tabLst>
                <a:tab pos="193040" algn="l"/>
              </a:tabLst>
            </a:pP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Genel düzenleyici idarî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işlemlerle </a:t>
            </a: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ithali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yasaklanan </a:t>
            </a:r>
            <a:r>
              <a:rPr sz="1500" b="1" spc="-20" dirty="0">
                <a:solidFill>
                  <a:srgbClr val="58595B"/>
                </a:solidFill>
                <a:latin typeface="Arial"/>
                <a:cs typeface="Arial"/>
              </a:rPr>
              <a:t>eşyayı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ithal </a:t>
            </a:r>
            <a:r>
              <a:rPr sz="1500" b="1" spc="5" dirty="0">
                <a:solidFill>
                  <a:srgbClr val="58595B"/>
                </a:solidFill>
                <a:latin typeface="Arial"/>
                <a:cs typeface="Arial"/>
              </a:rPr>
              <a:t>eden </a:t>
            </a: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kişiye,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gümrüklenmiş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değerinin 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dört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katı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idarî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para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cezası</a:t>
            </a:r>
            <a:r>
              <a:rPr sz="1500" spc="160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verilir.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mülkiyetinin kamuya geçirilmesine karar</a:t>
            </a:r>
            <a:r>
              <a:rPr sz="1500" spc="16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verilir.</a:t>
            </a:r>
            <a:endParaRPr sz="1500">
              <a:latin typeface="Arial"/>
              <a:cs typeface="Arial"/>
            </a:endParaRPr>
          </a:p>
          <a:p>
            <a:pPr marL="192405" marR="53340" indent="-180340">
              <a:lnSpc>
                <a:spcPct val="116700"/>
              </a:lnSpc>
              <a:spcBef>
                <a:spcPts val="850"/>
              </a:spcBef>
              <a:buFont typeface="Arial"/>
              <a:buChar char="•"/>
              <a:tabLst>
                <a:tab pos="193040" algn="l"/>
              </a:tabLst>
            </a:pP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İthali, </a:t>
            </a: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lisansa, </a:t>
            </a:r>
            <a:r>
              <a:rPr sz="1500" b="1" spc="5" dirty="0">
                <a:solidFill>
                  <a:srgbClr val="58595B"/>
                </a:solidFill>
                <a:latin typeface="Arial"/>
                <a:cs typeface="Arial"/>
              </a:rPr>
              <a:t>şarta,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izne, </a:t>
            </a: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kısıntıya veya belli kuruluşların </a:t>
            </a: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vereceği </a:t>
            </a:r>
            <a:r>
              <a:rPr sz="1500" b="1" spc="-25" dirty="0">
                <a:solidFill>
                  <a:srgbClr val="58595B"/>
                </a:solidFill>
                <a:latin typeface="Arial"/>
                <a:cs typeface="Arial"/>
              </a:rPr>
              <a:t>uygunluk </a:t>
            </a: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veya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yeterlilik 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belgesine </a:t>
            </a:r>
            <a:r>
              <a:rPr sz="1500" b="1" spc="5" dirty="0">
                <a:solidFill>
                  <a:srgbClr val="58595B"/>
                </a:solidFill>
                <a:latin typeface="Arial"/>
                <a:cs typeface="Arial"/>
              </a:rPr>
              <a:t>tâbi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olan </a:t>
            </a:r>
            <a:r>
              <a:rPr sz="1500" b="1" spc="-20" dirty="0">
                <a:solidFill>
                  <a:srgbClr val="58595B"/>
                </a:solidFill>
                <a:latin typeface="Arial"/>
                <a:cs typeface="Arial"/>
              </a:rPr>
              <a:t>eşyayı, </a:t>
            </a:r>
            <a:r>
              <a:rPr sz="1500" b="1" dirty="0">
                <a:solidFill>
                  <a:srgbClr val="58595B"/>
                </a:solidFill>
                <a:latin typeface="Arial"/>
                <a:cs typeface="Arial"/>
              </a:rPr>
              <a:t>aldatıcı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işlem </a:t>
            </a: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ve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davranışlarla ithal </a:t>
            </a:r>
            <a:r>
              <a:rPr sz="1500" b="1" spc="5" dirty="0">
                <a:solidFill>
                  <a:srgbClr val="58595B"/>
                </a:solidFill>
                <a:latin typeface="Arial"/>
                <a:cs typeface="Arial"/>
              </a:rPr>
              <a:t>eden </a:t>
            </a:r>
            <a:r>
              <a:rPr sz="1500" b="1" spc="-15" dirty="0">
                <a:solidFill>
                  <a:srgbClr val="58595B"/>
                </a:solidFill>
                <a:latin typeface="Arial"/>
                <a:cs typeface="Arial"/>
              </a:rPr>
              <a:t>kişiye,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gümrüklenmiş 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değerinin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iki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katı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idarî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para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cezası</a:t>
            </a:r>
            <a:r>
              <a:rPr sz="1500" spc="204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verilir.</a:t>
            </a: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50"/>
              </a:spcBef>
              <a:buChar char="•"/>
              <a:tabLst>
                <a:tab pos="193040" algn="l"/>
              </a:tabLst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mülkiyetinin kamuya geçirilmesine karar</a:t>
            </a:r>
            <a:r>
              <a:rPr sz="1500" spc="16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verilir.</a:t>
            </a:r>
            <a:endParaRPr sz="1500">
              <a:latin typeface="Arial"/>
              <a:cs typeface="Arial"/>
            </a:endParaRPr>
          </a:p>
          <a:p>
            <a:pPr marL="192405" marR="58419" indent="-180340">
              <a:lnSpc>
                <a:spcPct val="116700"/>
              </a:lnSpc>
              <a:spcBef>
                <a:spcPts val="850"/>
              </a:spcBef>
              <a:buFont typeface="Arial"/>
              <a:buChar char="•"/>
              <a:tabLst>
                <a:tab pos="193040" algn="l"/>
              </a:tabLst>
            </a:pPr>
            <a:r>
              <a:rPr sz="1500" b="1" spc="15" dirty="0">
                <a:solidFill>
                  <a:srgbClr val="58595B"/>
                </a:solidFill>
                <a:latin typeface="Arial"/>
                <a:cs typeface="Arial"/>
              </a:rPr>
              <a:t>İhracat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rejimine </a:t>
            </a:r>
            <a:r>
              <a:rPr sz="1500" b="1" spc="5" dirty="0">
                <a:solidFill>
                  <a:srgbClr val="58595B"/>
                </a:solidFill>
                <a:latin typeface="Arial"/>
                <a:cs typeface="Arial"/>
              </a:rPr>
              <a:t>tabi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tutulan </a:t>
            </a:r>
            <a:r>
              <a:rPr sz="1500" b="1" spc="-2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genel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düzenleyici idari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işlemlerle iharacatının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yasaklanmış  </a:t>
            </a:r>
            <a:r>
              <a:rPr sz="1500" b="1" spc="-20" dirty="0">
                <a:solidFill>
                  <a:srgbClr val="58595B"/>
                </a:solidFill>
                <a:latin typeface="Arial"/>
                <a:cs typeface="Arial"/>
              </a:rPr>
              <a:t>olduğunun </a:t>
            </a:r>
            <a:r>
              <a:rPr sz="1500" b="1" spc="-5" dirty="0">
                <a:solidFill>
                  <a:srgbClr val="58595B"/>
                </a:solidFill>
                <a:latin typeface="Arial"/>
                <a:cs typeface="Arial"/>
              </a:rPr>
              <a:t>tespiti </a:t>
            </a:r>
            <a:r>
              <a:rPr sz="1500" b="1" spc="-10" dirty="0">
                <a:solidFill>
                  <a:srgbClr val="58595B"/>
                </a:solidFill>
                <a:latin typeface="Arial"/>
                <a:cs typeface="Arial"/>
              </a:rPr>
              <a:t>halinde,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gümrüklenmiş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değerinin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iki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katı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idari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para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cezası</a:t>
            </a:r>
            <a:r>
              <a:rPr sz="1500" spc="2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uygulanır.</a:t>
            </a:r>
            <a:endParaRPr sz="1500">
              <a:latin typeface="Arial"/>
              <a:cs typeface="Arial"/>
            </a:endParaRPr>
          </a:p>
          <a:p>
            <a:pPr marL="192405" marR="511175" indent="-180340">
              <a:lnSpc>
                <a:spcPct val="116700"/>
              </a:lnSpc>
              <a:spcBef>
                <a:spcPts val="850"/>
              </a:spcBef>
              <a:buChar char="•"/>
              <a:tabLst>
                <a:tab pos="193040" algn="l"/>
              </a:tabLst>
            </a:pPr>
            <a:r>
              <a:rPr sz="1500" spc="-65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45" dirty="0">
                <a:solidFill>
                  <a:srgbClr val="58595B"/>
                </a:solidFill>
                <a:latin typeface="Arial"/>
                <a:cs typeface="Arial"/>
              </a:rPr>
              <a:t>iharacı,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lisansa,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şarta,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izne,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uygunluk denetimine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tabi olduğu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halde, </a:t>
            </a:r>
            <a:r>
              <a:rPr sz="1500" spc="-15" dirty="0">
                <a:solidFill>
                  <a:srgbClr val="58595B"/>
                </a:solidFill>
                <a:latin typeface="Arial"/>
                <a:cs typeface="Arial"/>
              </a:rPr>
              <a:t>tabi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değilmiş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gibi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beyan  edildiğinin </a:t>
            </a:r>
            <a:r>
              <a:rPr sz="1500" spc="-20" dirty="0">
                <a:solidFill>
                  <a:srgbClr val="58595B"/>
                </a:solidFill>
                <a:latin typeface="Arial"/>
                <a:cs typeface="Arial"/>
              </a:rPr>
              <a:t>tespiti </a:t>
            </a:r>
            <a:r>
              <a:rPr sz="1500" spc="-40" dirty="0">
                <a:solidFill>
                  <a:srgbClr val="58595B"/>
                </a:solidFill>
                <a:latin typeface="Arial"/>
                <a:cs typeface="Arial"/>
              </a:rPr>
              <a:t>halinde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eşyanın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gümrüklenmiş değeri </a:t>
            </a:r>
            <a:r>
              <a:rPr sz="1500" spc="-25" dirty="0">
                <a:solidFill>
                  <a:srgbClr val="58595B"/>
                </a:solidFill>
                <a:latin typeface="Arial"/>
                <a:cs typeface="Arial"/>
              </a:rPr>
              <a:t>kadar </a:t>
            </a:r>
            <a:r>
              <a:rPr sz="1500" spc="-35" dirty="0">
                <a:solidFill>
                  <a:srgbClr val="58595B"/>
                </a:solidFill>
                <a:latin typeface="Arial"/>
                <a:cs typeface="Arial"/>
              </a:rPr>
              <a:t>idari </a:t>
            </a:r>
            <a:r>
              <a:rPr sz="1500" spc="-30" dirty="0">
                <a:solidFill>
                  <a:srgbClr val="58595B"/>
                </a:solidFill>
                <a:latin typeface="Arial"/>
                <a:cs typeface="Arial"/>
              </a:rPr>
              <a:t>para </a:t>
            </a:r>
            <a:r>
              <a:rPr sz="1500" spc="-55" dirty="0">
                <a:solidFill>
                  <a:srgbClr val="58595B"/>
                </a:solidFill>
                <a:latin typeface="Arial"/>
                <a:cs typeface="Arial"/>
              </a:rPr>
              <a:t>cezası</a:t>
            </a:r>
            <a:r>
              <a:rPr sz="1500" spc="5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8595B"/>
                </a:solidFill>
                <a:latin typeface="Arial"/>
                <a:cs typeface="Arial"/>
              </a:rPr>
              <a:t>uygulanır.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Zengin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25</TotalTime>
  <Words>8346</Words>
  <Application>Microsoft Office PowerPoint</Application>
  <PresentationFormat>Özel</PresentationFormat>
  <Paragraphs>970</Paragraphs>
  <Slides>100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100</vt:i4>
      </vt:variant>
    </vt:vector>
  </HeadingPairs>
  <TitlesOfParts>
    <vt:vector size="101" baseType="lpstr">
      <vt:lpstr>Zengin</vt:lpstr>
      <vt:lpstr>İŞLETMELERİN DIŞ PİYASALARA AÇILMA SÜREÇLERİ  VE YÖNETİMİ 16/06/2021 PROF. DR. HÜSEYİN ALTAY</vt:lpstr>
      <vt:lpstr>DIŞ TİCARET VE   GENEL BİLGİLER</vt:lpstr>
      <vt:lpstr>DIŞ TİCARETİN AKTÖRLERİ</vt:lpstr>
      <vt:lpstr>DIŞ TİCARET İŞLEMİNİN GERÇEKLEŞMESİ</vt:lpstr>
      <vt:lpstr>SATIŞ SÖZLEŞMELERİNDE SATICI VE ALICININ  YÜKÜMLÜLÜKLERİ (EDİMLERİ)</vt:lpstr>
      <vt:lpstr>SATIŞ SÖZLEŞMELERİNDE YER ALMASI  GEREKEN UNSURLAR</vt:lpstr>
      <vt:lpstr>TESLİM ŞEKLİNİN BELİRLENMESİ</vt:lpstr>
      <vt:lpstr>TESLİM ŞEKLİNİN BELİRLENMESİ</vt:lpstr>
      <vt:lpstr>TESLİM ŞEKİLERİ</vt:lpstr>
      <vt:lpstr>TESLİM ŞEKİLERİ</vt:lpstr>
      <vt:lpstr>TESLİM ŞEKİLERİ</vt:lpstr>
      <vt:lpstr>EXW TESLİM ŞEKLİNDE  SORUMLULUKLAR</vt:lpstr>
      <vt:lpstr>FCA</vt:lpstr>
      <vt:lpstr>FAS TESLİM ŞEKLİNDE  SORUMLULUKLAR</vt:lpstr>
      <vt:lpstr>FOB TESLİM ŞEKLİNDE  SORUMLULUKLAR</vt:lpstr>
      <vt:lpstr>CFR TESLİM ŞEKLİNDE  SORUMLULUKLAR</vt:lpstr>
      <vt:lpstr>CİF TESLİM ŞEKLİNDE  SORUMLULUKLAR</vt:lpstr>
      <vt:lpstr>CPT TESLİM ŞEKLİNDE  SORUMLULUKLAR</vt:lpstr>
      <vt:lpstr>CIP TESLİM ŞEKLİNDE  SORUMLULUKLAR</vt:lpstr>
      <vt:lpstr>DAT TESLİM ŞEKLİNDE  SORUMLULUKLAR</vt:lpstr>
      <vt:lpstr>DAP TESLİM ŞEKLİNDE  SORUMLULUKLAR</vt:lpstr>
      <vt:lpstr>DDP SATICININ/ALICININ  SORUMLULUĞU</vt:lpstr>
      <vt:lpstr>İHRACATÇI AÇISINDAN EN UYGUN  ÖDEME ŞEKLİNİN SEÇİMİ</vt:lpstr>
      <vt:lpstr>PEŞİN ÖDEME</vt:lpstr>
      <vt:lpstr>MAL MUKABİLİ</vt:lpstr>
      <vt:lpstr>VESAİK MUKABİLİ ÖDEME</vt:lpstr>
      <vt:lpstr>VESAİK MUKABİLİNDE İHRACATÇININ  DİKKAT ETMESİ GEREKENLER</vt:lpstr>
      <vt:lpstr>KABUL KREDİLİ ÖDEME</vt:lpstr>
      <vt:lpstr>AKREDİTİFLİ ÖDEME</vt:lpstr>
      <vt:lpstr>AKREDİTİFİN İŞLEYİŞİ</vt:lpstr>
      <vt:lpstr>PROJELENDİRME VE ÖN İZİNLER</vt:lpstr>
      <vt:lpstr>İTHALAT VE İHRACATTA BELGELENDİRME</vt:lpstr>
      <vt:lpstr>GÜMRÜKLEME</vt:lpstr>
      <vt:lpstr>TEMEL KAVRAMLAR</vt:lpstr>
      <vt:lpstr>GÜMRÜK YÜKÜMLÜSÜ</vt:lpstr>
      <vt:lpstr>TEMEL KAVRAMLAR</vt:lpstr>
      <vt:lpstr>İTHALAT VERGİLERİ</vt:lpstr>
      <vt:lpstr>İTHALAT REJİMİ KARARI İLE  BELİRLENEN GÜMRÜK VERGİLERİ</vt:lpstr>
      <vt:lpstr>İTHALAT VERGİLERİ</vt:lpstr>
      <vt:lpstr>GÜMRÜK GÖZETİMİ VE KONTROLÜ</vt:lpstr>
      <vt:lpstr>GÜMRÜKÇE ONAYLANMIŞ İŞLEM</vt:lpstr>
      <vt:lpstr>GÜMRÜK REJİMLERİ</vt:lpstr>
      <vt:lpstr>EŞYANIN GÜMRÜĞE SUNULMASI</vt:lpstr>
      <vt:lpstr>ÖZET BEYAN VERİLMESİ</vt:lpstr>
      <vt:lpstr>VARIŞ BİLDİRİMİ</vt:lpstr>
      <vt:lpstr>DENİZYOLU İLE TÜRKİYE  GÜMRÜK BÖLGESİNE EŞYA GELİŞİ</vt:lpstr>
      <vt:lpstr>HAVAYOLU İLE TÜRKİYE GÜMRÜK  BÖLGESİNE EŞYA GELİŞİ</vt:lpstr>
      <vt:lpstr>KARAYOLU İLE TÜRKİYE GÜMRÜK  BÖLGESİNE EŞYA GELİŞİ</vt:lpstr>
      <vt:lpstr>SERBEST BÖLGEYE DENİZ YOLU  İLE EŞYA GİRİŞİ</vt:lpstr>
      <vt:lpstr>GEÇİCİ DEPOLMA YERİNE  EŞYA GİRİŞİ</vt:lpstr>
      <vt:lpstr>İTHALAT SÜRECİ</vt:lpstr>
      <vt:lpstr>GÜMRÜKLEME SÜREÇLERİ</vt:lpstr>
      <vt:lpstr>DIŞ TİCARETTE KULLANILAN BELGELER</vt:lpstr>
      <vt:lpstr>RESMİ BELGELER</vt:lpstr>
      <vt:lpstr>MENŞE ŞAHADETNAMESİ  (CERTİFİCATE OF ORİGİN)</vt:lpstr>
      <vt:lpstr>A.TR DOLAŞIM SERTİFİKASI</vt:lpstr>
      <vt:lpstr>A.TR DOLAŞIM BELGESİ</vt:lpstr>
      <vt:lpstr>EUR.1 DOLAŞIM SERTİFİKASI  (EUR.1 MOVEMENT CERTİFİCATE)</vt:lpstr>
      <vt:lpstr>EUR-MED DOLAŞIM SERTİFİKASI  (EUR-MED MOVEMENT CERTİFİCATE)</vt:lpstr>
      <vt:lpstr>FATURA BEYANI</vt:lpstr>
      <vt:lpstr>FORM-A BELGESİ</vt:lpstr>
      <vt:lpstr>TEDARİKÇİ BEYANI  (SUPPLİERS’ DECLARATİON)</vt:lpstr>
      <vt:lpstr>TEDARİKÇİ BEYANI</vt:lpstr>
      <vt:lpstr>DİĞER RESMİ BELGELER</vt:lpstr>
      <vt:lpstr>GÜMRÜK TARİFESİ</vt:lpstr>
      <vt:lpstr>EŞYANIN SINIFLANDIRILMASI (GTİP)</vt:lpstr>
      <vt:lpstr>GÜMRÜK TARİFESİ</vt:lpstr>
      <vt:lpstr>GTİP TESPİTİ İÇİN GEREKLİ BİLGİLER</vt:lpstr>
      <vt:lpstr>MENŞE</vt:lpstr>
      <vt:lpstr>EŞYANIN MENŞEİ NEDEN ÖNEMLİDİR?</vt:lpstr>
      <vt:lpstr>MENŞE KURALLARI</vt:lpstr>
      <vt:lpstr>ÜRETİMİ BİRDEN FAZLA ÜLKEDE  GERÇEKLEŞTİRİLEN EŞYADA MENŞE TESPİTİ</vt:lpstr>
      <vt:lpstr>TÜRKİYE’NİN TERCİHLİ  TİCARET POLİTİKASI</vt:lpstr>
      <vt:lpstr>MEVZUATIMIZDA TERCİHLİ MENŞEYE  İLİŞKİN DÜZENLEMELER</vt:lpstr>
      <vt:lpstr>MENŞE KÜMÜLASYONU</vt:lpstr>
      <vt:lpstr>SERBEST TİCARET ANLAŞMAMIZ (STA)  OLAN ÜLKELER</vt:lpstr>
      <vt:lpstr>TERCİHLİ TİCARETTE  GÜMRÜK VERGİSİ UYGULAMASI</vt:lpstr>
      <vt:lpstr>ÇAPRAZ KÜMÜLASYOM SİSTEMİ  (PAMK-PAAMK-BBMK)</vt:lpstr>
      <vt:lpstr>ÇAPRAZ MENŞE KÜMÜLASYONU</vt:lpstr>
      <vt:lpstr>TERCİHLİ REJİMİN UYGULANABİLMESİ  İÇİN HANGİ KOŞULLAR SAĞLANMALIDIR?</vt:lpstr>
      <vt:lpstr>ÖRNEK: ÇAPRAZ MENŞE  KÜMÜLASYONUNUN İŞLEYİŞİ</vt:lpstr>
      <vt:lpstr>ÖRNEK: ÇAPRAZ MENŞE  KÜMÜLASYONUNUN İŞLEYİŞİ</vt:lpstr>
      <vt:lpstr>ÇAPRAZ KÜMÜLASYONDA TAMAMEN  ELDE EDİLMEMİŞ EŞYA</vt:lpstr>
      <vt:lpstr>EUR. 1 DOLAŞIM SERTİFİKALARININ  DOLDURULMASI</vt:lpstr>
      <vt:lpstr>SERBEST DOLAŞIMA GİRİŞ REJİMİ</vt:lpstr>
      <vt:lpstr>ÖDENMESİ GEREKEN VERGİLER</vt:lpstr>
      <vt:lpstr>GÜMRÜK VERGİLERİNİN TARİH,  TAHAKKUK VE TEBLİĞİ</vt:lpstr>
      <vt:lpstr>EKSİK ÖDENEN VERGİLERDE  ZAMANAŞIMI</vt:lpstr>
      <vt:lpstr>GÜMRÜK VERGİLERİNDE ZAMANAŞIMI VE  FAİZ UYGULANMASI</vt:lpstr>
      <vt:lpstr>EŞYANIN GÜMRÜK KIYMETİ</vt:lpstr>
      <vt:lpstr>KIYMETE DAHİL EDİLECEK  UNSURLAR</vt:lpstr>
      <vt:lpstr>KIYMETE İLAVE EDİLEMEYECEK  UNSURLAR</vt:lpstr>
      <vt:lpstr>GÜMRÜK KIYMETİ TESPİTİ</vt:lpstr>
      <vt:lpstr>GÜMRÜK KIYMETİ TESPİTİ</vt:lpstr>
      <vt:lpstr>DİKKAT EDİLMESİ GEREKEN KONULAR</vt:lpstr>
      <vt:lpstr>VERGİ KAYBINA NEDEN OLAN OLAN  İŞLEMLERDE UYGULANACAK CEZALAR</vt:lpstr>
      <vt:lpstr>VERGİ KAYBINA NEDEN OLAN  İŞLEMLERE UYGULACAK CEZALAR</vt:lpstr>
      <vt:lpstr>VERGİ KAYBINA  NEDEN OLAN CEZALAR</vt:lpstr>
      <vt:lpstr>DİĞER İDARİ CEZALAR</vt:lpstr>
      <vt:lpstr>İTİRAZLAR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İŞLETMELERİN DIŞ PİYASALARA AÇILMA SÜREÇLERİ  16/06/2021 PROF. DR. HÜSEYİN ALTAY</dc:title>
  <dc:creator>Bahar GUR</dc:creator>
  <cp:lastModifiedBy>Bahar GUR</cp:lastModifiedBy>
  <cp:revision>5</cp:revision>
  <dcterms:created xsi:type="dcterms:W3CDTF">2022-07-27T10:44:44Z</dcterms:created>
  <dcterms:modified xsi:type="dcterms:W3CDTF">2022-07-27T11:14:22Z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2019-05-20T00:00:00Z</vt:filetime>
  </property>
  <property fmtid="{D5CDD505-2E9C-101B-9397-08002B2CF9AE}" pid="3" name="Creator">
    <vt:lpwstr>Adobe InDesign CC 2017 (Macintosh)</vt:lpwstr>
  </property>
  <property fmtid="{D5CDD505-2E9C-101B-9397-08002B2CF9AE}" pid="4" name="LastSaved">
    <vt:filetime>2022-07-27T00:00:00Z</vt:filetime>
  </property>
</Properties>
</file>